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256" r:id="rId2"/>
    <p:sldId id="361" r:id="rId3"/>
    <p:sldId id="257" r:id="rId4"/>
    <p:sldId id="362" r:id="rId5"/>
    <p:sldId id="259" r:id="rId6"/>
    <p:sldId id="267" r:id="rId7"/>
    <p:sldId id="271" r:id="rId8"/>
    <p:sldId id="260" r:id="rId9"/>
    <p:sldId id="268" r:id="rId10"/>
    <p:sldId id="261" r:id="rId11"/>
    <p:sldId id="269" r:id="rId12"/>
    <p:sldId id="270" r:id="rId13"/>
    <p:sldId id="363" r:id="rId14"/>
    <p:sldId id="262" r:id="rId15"/>
    <p:sldId id="272" r:id="rId16"/>
    <p:sldId id="274" r:id="rId17"/>
    <p:sldId id="276" r:id="rId18"/>
    <p:sldId id="275" r:id="rId19"/>
    <p:sldId id="277" r:id="rId20"/>
    <p:sldId id="365" r:id="rId21"/>
    <p:sldId id="282" r:id="rId22"/>
    <p:sldId id="364" r:id="rId23"/>
    <p:sldId id="281" r:id="rId24"/>
    <p:sldId id="283" r:id="rId25"/>
    <p:sldId id="278" r:id="rId26"/>
    <p:sldId id="279" r:id="rId27"/>
    <p:sldId id="280" r:id="rId28"/>
    <p:sldId id="284" r:id="rId29"/>
    <p:sldId id="285" r:id="rId30"/>
    <p:sldId id="286" r:id="rId31"/>
    <p:sldId id="287" r:id="rId32"/>
    <p:sldId id="292" r:id="rId33"/>
    <p:sldId id="288" r:id="rId34"/>
    <p:sldId id="289" r:id="rId35"/>
    <p:sldId id="290" r:id="rId36"/>
    <p:sldId id="291" r:id="rId37"/>
    <p:sldId id="296" r:id="rId38"/>
    <p:sldId id="293" r:id="rId39"/>
    <p:sldId id="294" r:id="rId40"/>
    <p:sldId id="295" r:id="rId41"/>
    <p:sldId id="297" r:id="rId42"/>
    <p:sldId id="298" r:id="rId43"/>
    <p:sldId id="299" r:id="rId44"/>
    <p:sldId id="300" r:id="rId45"/>
    <p:sldId id="301" r:id="rId46"/>
    <p:sldId id="302" r:id="rId47"/>
    <p:sldId id="304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3" r:id="rId77"/>
    <p:sldId id="337" r:id="rId78"/>
    <p:sldId id="334" r:id="rId79"/>
    <p:sldId id="336" r:id="rId80"/>
    <p:sldId id="335" r:id="rId81"/>
    <p:sldId id="332" r:id="rId82"/>
    <p:sldId id="339" r:id="rId83"/>
    <p:sldId id="338" r:id="rId84"/>
    <p:sldId id="340" r:id="rId85"/>
    <p:sldId id="341" r:id="rId86"/>
    <p:sldId id="342" r:id="rId87"/>
    <p:sldId id="343" r:id="rId88"/>
    <p:sldId id="344" r:id="rId89"/>
    <p:sldId id="345" r:id="rId90"/>
    <p:sldId id="348" r:id="rId91"/>
    <p:sldId id="350" r:id="rId92"/>
    <p:sldId id="346" r:id="rId93"/>
    <p:sldId id="347" r:id="rId94"/>
    <p:sldId id="349" r:id="rId95"/>
    <p:sldId id="351" r:id="rId96"/>
    <p:sldId id="355" r:id="rId97"/>
    <p:sldId id="356" r:id="rId98"/>
    <p:sldId id="357" r:id="rId99"/>
    <p:sldId id="358" r:id="rId100"/>
    <p:sldId id="352" r:id="rId101"/>
    <p:sldId id="353" r:id="rId102"/>
    <p:sldId id="359" r:id="rId103"/>
    <p:sldId id="360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CCD2-76BE-4D75-A38D-38DF56F4F57D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82A7F-6B4D-4900-9377-2CEBFC16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AB74962-4B13-4B48-A0E9-9B3CF2D6D586}" type="slidenum">
              <a:rPr lang="en-US" altLang="en-US" sz="1200">
                <a:solidFill>
                  <a:srgbClr val="000000"/>
                </a:solidFill>
              </a:rPr>
              <a:pPr/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078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A6623FB-66CA-4AFB-B452-155D801C6312}" type="slidenum">
              <a:rPr lang="en-US" altLang="en-US" sz="1200">
                <a:solidFill>
                  <a:srgbClr val="000000"/>
                </a:solidFill>
              </a:rPr>
              <a:pPr/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95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06F846D-C002-4B8D-84AE-AEB9550AF01B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8644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4D8B692-CD68-4E6D-95B8-A10C7918D099}" type="slidenum">
              <a:rPr lang="en-US" altLang="en-US" sz="1200">
                <a:solidFill>
                  <a:srgbClr val="000000"/>
                </a:solidFill>
              </a:rPr>
              <a:pPr/>
              <a:t>80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975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C711C0A-36DF-4B09-9F40-3AC489FB21C6}" type="slidenum">
              <a:rPr lang="en-US" altLang="en-US" sz="1200">
                <a:solidFill>
                  <a:srgbClr val="000000"/>
                </a:solidFill>
              </a:rPr>
              <a:pPr/>
              <a:t>85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70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7BAC99-5E7F-4E51-B3CB-6FD9ECFF3AD1}" type="datetimeFigureOut">
              <a:rPr lang="en-US" altLang="en-US"/>
              <a:pPr/>
              <a:t>12/13/2018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63323-F9E6-4571-BCB0-4C315BA3D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15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rtners@openstaxcollege.org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3045" y="4173795"/>
            <a:ext cx="65335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Myeloproliferative, Myelodysplastic and Histiocytic Disorders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1716" y="5528012"/>
            <a:ext cx="532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Kenneth McClain M.D. Ph.D.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klmcclai@txch.org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Myelodysplatic</a:t>
            </a:r>
            <a:r>
              <a:rPr lang="en-US" sz="3600" b="1" dirty="0" smtClean="0"/>
              <a:t> Syndromes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50613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HLH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06722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ctrTitle"/>
          </p:nvPr>
        </p:nvSpPr>
        <p:spPr>
          <a:xfrm>
            <a:off x="2362200" y="-152400"/>
            <a:ext cx="7772400" cy="1470025"/>
          </a:xfrm>
        </p:spPr>
        <p:txBody>
          <a:bodyPr/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HLH: Treatment Philosophies</a:t>
            </a:r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>
          <a:xfrm>
            <a:off x="1981200" y="914400"/>
            <a:ext cx="8229600" cy="55387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000" b="1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>
                <a:solidFill>
                  <a:srgbClr val="800000"/>
                </a:solidFill>
              </a:rPr>
              <a:t>Consider HLH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/>
              <a:t>Acute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/>
              <a:t>Actively observe and trend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/>
              <a:t>Supportive care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/>
              <a:t>Attack inflammation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/>
              <a:t>Intermediate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/>
              <a:t>Minimize antigen “trigger”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/>
              <a:t>Minimize complications of immune suppression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/>
              <a:t>Long-term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/>
              <a:t>Determine risk of recurrence, need for HSCT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200" b="1"/>
              <a:t>Gene studies, functional studies, trial wean immune suppression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en-US" sz="2600" b="1"/>
          </a:p>
        </p:txBody>
      </p:sp>
      <p:grpSp>
        <p:nvGrpSpPr>
          <p:cNvPr id="118787" name="Group 20"/>
          <p:cNvGrpSpPr>
            <a:grpSpLocks/>
          </p:cNvGrpSpPr>
          <p:nvPr/>
        </p:nvGrpSpPr>
        <p:grpSpPr bwMode="auto">
          <a:xfrm>
            <a:off x="7239000" y="1676400"/>
            <a:ext cx="2971800" cy="1905000"/>
            <a:chOff x="5562600" y="1143000"/>
            <a:chExt cx="2971800" cy="1905000"/>
          </a:xfrm>
        </p:grpSpPr>
        <p:grpSp>
          <p:nvGrpSpPr>
            <p:cNvPr id="118788" name="Group 19"/>
            <p:cNvGrpSpPr>
              <a:grpSpLocks/>
            </p:cNvGrpSpPr>
            <p:nvPr/>
          </p:nvGrpSpPr>
          <p:grpSpPr bwMode="auto">
            <a:xfrm>
              <a:off x="5562600" y="1295400"/>
              <a:ext cx="2819400" cy="1524000"/>
              <a:chOff x="6019800" y="1600200"/>
              <a:chExt cx="2819400" cy="1524000"/>
            </a:xfrm>
          </p:grpSpPr>
          <p:pic>
            <p:nvPicPr>
              <p:cNvPr id="118790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9800" y="1676400"/>
                <a:ext cx="1447800" cy="144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791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5200" y="1600200"/>
                <a:ext cx="15240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638800" y="1143000"/>
              <a:ext cx="2895600" cy="1905000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188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070" y="-191729"/>
            <a:ext cx="9701981" cy="1194620"/>
          </a:xfrm>
        </p:spPr>
        <p:txBody>
          <a:bodyPr/>
          <a:lstStyle/>
          <a:p>
            <a:r>
              <a:rPr lang="en-US" altLang="en-US" b="1" dirty="0" smtClean="0">
                <a:ea typeface="ＭＳ Ｐゴシック" panose="020B0600070205080204" pitchFamily="34" charset="-128"/>
              </a:rPr>
              <a:t>HLH: “Standard of care”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7069" y="1002891"/>
            <a:ext cx="9144001" cy="585510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“Gold Standard”: HLH-94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etoposide/</a:t>
            </a:r>
            <a:r>
              <a:rPr lang="en-US" altLang="en-US" dirty="0" err="1">
                <a:ea typeface="ＭＳ Ｐゴシック" panose="020B0600070205080204" pitchFamily="34" charset="-128"/>
              </a:rPr>
              <a:t>decadron</a:t>
            </a:r>
            <a:r>
              <a:rPr lang="en-US" altLang="en-US" dirty="0">
                <a:ea typeface="ＭＳ Ｐゴシック" panose="020B0600070205080204" pitchFamily="34" charset="-128"/>
              </a:rPr>
              <a:t> 8 </a:t>
            </a:r>
            <a:r>
              <a:rPr lang="en-US" altLang="en-US" dirty="0" err="1">
                <a:ea typeface="ＭＳ Ｐゴシック" panose="020B0600070205080204" pitchFamily="34" charset="-128"/>
              </a:rPr>
              <a:t>wks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HLH-2004: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Added cyclosporine upfront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 difference in outcomes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CNS HLH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methotrexate/hydrocortisone for CNS+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CNS+ = </a:t>
            </a:r>
            <a:r>
              <a:rPr lang="en-US" altLang="en-US" dirty="0" err="1">
                <a:ea typeface="ＭＳ Ｐゴシック" panose="020B0600070205080204" pitchFamily="34" charset="-128"/>
              </a:rPr>
              <a:t>pleocytosis</a:t>
            </a:r>
            <a:r>
              <a:rPr lang="en-US" altLang="en-US" dirty="0">
                <a:ea typeface="ＭＳ Ｐゴシック" panose="020B0600070205080204" pitchFamily="34" charset="-128"/>
              </a:rPr>
              <a:t>, ↑protein, MRI changes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Buy time, unsure or autoimmune: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IVIG, plasmapheresis, cytokine neutralization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Salvage: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err="1">
                <a:ea typeface="ＭＳ Ｐゴシック" panose="020B0600070205080204" pitchFamily="34" charset="-128"/>
              </a:rPr>
              <a:t>Alemtuzumab</a:t>
            </a:r>
            <a:r>
              <a:rPr lang="en-US" altLang="en-US" dirty="0">
                <a:ea typeface="ＭＳ Ｐゴシック" panose="020B0600070205080204" pitchFamily="34" charset="-128"/>
              </a:rPr>
              <a:t> for relapses before SCT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Stem cell transplant:  (Reduced Intensity Conditioning = RIC)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Genetic  defect/familial, CNS+, relapsing patients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Investigational: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ea typeface="ＭＳ Ｐゴシック" panose="020B0600070205080204" pitchFamily="34" charset="-128"/>
              </a:rPr>
              <a:t>IFN-g antibody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1800" b="1" dirty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282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2"/>
          <p:cNvSpPr>
            <a:spLocks noGrp="1"/>
          </p:cNvSpPr>
          <p:nvPr>
            <p:ph type="title"/>
          </p:nvPr>
        </p:nvSpPr>
        <p:spPr>
          <a:xfrm>
            <a:off x="1981200" y="2057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QUESTIONS?</a:t>
            </a:r>
            <a:br>
              <a:rPr lang="en-US" altLang="en-US" smtClean="0">
                <a:ea typeface="ＭＳ Ｐゴシック" panose="020B0600070205080204" pitchFamily="34" charset="-128"/>
              </a:rPr>
            </a:br>
            <a:r>
              <a:rPr lang="en-US" altLang="en-US" smtClean="0">
                <a:ea typeface="ＭＳ Ｐゴシック" panose="020B0600070205080204" pitchFamily="34" charset="-128"/>
              </a:rPr>
              <a:t/>
            </a:r>
            <a:br>
              <a:rPr lang="en-US" altLang="en-US" smtClean="0">
                <a:ea typeface="ＭＳ Ｐゴシック" panose="020B0600070205080204" pitchFamily="34" charset="-128"/>
              </a:rPr>
            </a:br>
            <a:r>
              <a:rPr lang="en-US" altLang="en-US" sz="6000" b="1">
                <a:ea typeface="ＭＳ Ｐゴシック" panose="020B0600070205080204" pitchFamily="34" charset="-128"/>
              </a:rPr>
              <a:t>GOOD LUCK!!</a:t>
            </a:r>
          </a:p>
        </p:txBody>
      </p:sp>
      <p:sp>
        <p:nvSpPr>
          <p:cNvPr id="123906" name="Title 2"/>
          <p:cNvSpPr txBox="1">
            <a:spLocks/>
          </p:cNvSpPr>
          <p:nvPr/>
        </p:nvSpPr>
        <p:spPr bwMode="auto">
          <a:xfrm>
            <a:off x="2057400" y="4572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dirty="0" smtClean="0"/>
              <a:t>klmcclai@txch.org</a:t>
            </a:r>
            <a:endParaRPr lang="en-US" alt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486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327354" y="365126"/>
            <a:ext cx="10026445" cy="726256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Myelodysplastic Syndromes-Many flavors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Non-</a:t>
            </a:r>
            <a:r>
              <a:rPr lang="en-US" sz="2400" b="1" dirty="0" err="1"/>
              <a:t>heme</a:t>
            </a:r>
            <a:r>
              <a:rPr lang="en-US" sz="2400" b="1" dirty="0"/>
              <a:t> disorders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Infection (e.g. parvovirus)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Vitamin deficiency (e.g. vitamin B12, </a:t>
            </a:r>
            <a:r>
              <a:rPr lang="en-US" sz="2000" dirty="0" err="1"/>
              <a:t>folate</a:t>
            </a:r>
            <a:r>
              <a:rPr lang="en-US" sz="2000" dirty="0"/>
              <a:t>, vitamin E deficiency)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Metabolic disorders (e.g. </a:t>
            </a:r>
            <a:r>
              <a:rPr lang="en-US" sz="2000" dirty="0" err="1"/>
              <a:t>Mevalonate</a:t>
            </a:r>
            <a:r>
              <a:rPr lang="en-US" sz="2000" dirty="0"/>
              <a:t> kinase deficiency)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Rheumatologic disease (e.g. JIA with MAS)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Mitochondrial disorders (e.g. Persons)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Hematologic disorders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Inherited bone marrow failure syndromes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Severe </a:t>
            </a:r>
            <a:r>
              <a:rPr lang="en-US" sz="2000" dirty="0" err="1"/>
              <a:t>apastic</a:t>
            </a:r>
            <a:r>
              <a:rPr lang="en-US" sz="2000" dirty="0"/>
              <a:t> anemia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Refractory </a:t>
            </a:r>
            <a:r>
              <a:rPr lang="en-US" sz="2000" dirty="0" err="1"/>
              <a:t>cytopenias</a:t>
            </a:r>
            <a:r>
              <a:rPr lang="en-US" sz="2000" dirty="0"/>
              <a:t> of childhood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Paroxysmal nocturnal </a:t>
            </a:r>
            <a:r>
              <a:rPr lang="en-US" sz="2000" dirty="0" err="1"/>
              <a:t>hemoglobinuria</a:t>
            </a:r>
            <a:r>
              <a:rPr lang="en-US" sz="2000" dirty="0"/>
              <a:t> with BM failure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B-cell ALL pre-phase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 err="1"/>
              <a:t>Hemophagocytic</a:t>
            </a:r>
            <a:r>
              <a:rPr lang="en-US" sz="2000" dirty="0"/>
              <a:t> </a:t>
            </a:r>
            <a:r>
              <a:rPr lang="en-US" sz="2000" dirty="0" err="1"/>
              <a:t>lymphohistiocytosis</a:t>
            </a:r>
            <a:endParaRPr lang="en-US" sz="2000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000" dirty="0"/>
              <a:t>Autoimmune </a:t>
            </a:r>
            <a:r>
              <a:rPr lang="en-US" sz="2000" dirty="0" err="1"/>
              <a:t>lymphoproliferative</a:t>
            </a:r>
            <a:r>
              <a:rPr lang="en-US" sz="2000" dirty="0"/>
              <a:t> syndrome(s)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941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138516" y="365126"/>
            <a:ext cx="9171036" cy="68201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Myelodysplastic Syndromes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199" y="1265238"/>
            <a:ext cx="9372599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/>
              <a:t>Refractory Anemia with Excess Blasts (RAEB) </a:t>
            </a:r>
            <a:r>
              <a:rPr lang="en-US" b="1" dirty="0"/>
              <a:t>in children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Histologically similar to adults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Unlike adults, </a:t>
            </a:r>
            <a:r>
              <a:rPr lang="en-US" sz="2800" b="1" dirty="0">
                <a:solidFill>
                  <a:srgbClr val="FF0000"/>
                </a:solidFill>
              </a:rPr>
              <a:t>counts may be stable </a:t>
            </a:r>
            <a:r>
              <a:rPr lang="en-US" sz="2800" dirty="0"/>
              <a:t>for months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AML-type chemotherapy prior to BMT may not be necessary for RAEB-T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679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9716" y="365125"/>
            <a:ext cx="11518490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Myelodysplastic Syndromes-Bone Marrow Findings</a:t>
            </a:r>
          </a:p>
        </p:txBody>
      </p:sp>
      <p:pic>
        <p:nvPicPr>
          <p:cNvPr id="2560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50873" b="55440"/>
          <a:stretch>
            <a:fillRect/>
          </a:stretch>
        </p:blipFill>
        <p:spPr>
          <a:xfrm>
            <a:off x="3016250" y="1420814"/>
            <a:ext cx="2882900" cy="2308225"/>
          </a:xfrm>
        </p:spPr>
      </p:pic>
      <p:pic>
        <p:nvPicPr>
          <p:cNvPr id="25603" name="Content Placeholder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9" b="55627"/>
          <a:stretch>
            <a:fillRect/>
          </a:stretch>
        </p:blipFill>
        <p:spPr bwMode="auto">
          <a:xfrm>
            <a:off x="5949950" y="1420814"/>
            <a:ext cx="28892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Content Placeholder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3" r="53610"/>
          <a:stretch>
            <a:fillRect/>
          </a:stretch>
        </p:blipFill>
        <p:spPr bwMode="auto">
          <a:xfrm>
            <a:off x="3009900" y="3783014"/>
            <a:ext cx="28892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9" t="53046" b="993"/>
          <a:stretch>
            <a:fillRect/>
          </a:stretch>
        </p:blipFill>
        <p:spPr bwMode="auto">
          <a:xfrm>
            <a:off x="5932488" y="3762376"/>
            <a:ext cx="28829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4177" y="6534834"/>
            <a:ext cx="325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courtesy of Don Mahoney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17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Myelodysplastic Syndromes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4163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Myelodysplastic Syndromes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Treatment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Observe if appropriate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Evaluate for inherited DNA repair defect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Immune suppression is sometimes used to stabilize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Transfuse as needed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AML therapy </a:t>
            </a:r>
          </a:p>
          <a:p>
            <a:pPr lvl="1" eaLnBrk="1" hangingPunct="1"/>
            <a:r>
              <a:rPr lang="en-US" altLang="en-US" sz="2800" dirty="0" err="1" smtClean="0">
                <a:ea typeface="ＭＳ Ｐゴシック" panose="020B0600070205080204" pitchFamily="34" charset="-128"/>
              </a:rPr>
              <a:t>Allo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 HCT</a:t>
            </a:r>
            <a:r>
              <a:rPr lang="en-US" altLang="en-US" sz="28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-only curative therapy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Avoid transplanting sib’s MDS/AML-susceptibility syndrome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365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>
                <a:solidFill>
                  <a:srgbClr val="000000"/>
                </a:solidFill>
              </a:rPr>
              <a:t> </a:t>
            </a:r>
            <a:r>
              <a:rPr lang="en-US" altLang="en-US" sz="4000" b="1" dirty="0" smtClean="0">
                <a:solidFill>
                  <a:srgbClr val="000000"/>
                </a:solidFill>
              </a:rPr>
              <a:t>Myeloproliferative Syndromes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0227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2401002" y="6672566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>
        <p:nvSpPr>
          <p:cNvPr id="3" name="Down Arrow 2"/>
          <p:cNvSpPr>
            <a:spLocks noChangeArrowheads="1"/>
          </p:cNvSpPr>
          <p:nvPr/>
        </p:nvSpPr>
        <p:spPr bwMode="auto">
          <a:xfrm>
            <a:off x="4191000" y="1905000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4038600" y="12954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2895600" y="2230438"/>
            <a:ext cx="304800" cy="436562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3733800" y="2230438"/>
            <a:ext cx="304800" cy="436562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4495800" y="2230438"/>
            <a:ext cx="304800" cy="436562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410200" y="2230438"/>
            <a:ext cx="304800" cy="436562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444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241754" y="365125"/>
            <a:ext cx="9112045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Myeloproliferative Disorders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344994" y="1825625"/>
            <a:ext cx="9008806" cy="4351338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cs typeface="+mn-cs"/>
              </a:rPr>
              <a:t>Down syndrome-associated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Compare/contrast with AML, M7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cs typeface="+mn-cs"/>
              </a:rPr>
              <a:t>Juvenile </a:t>
            </a:r>
            <a:r>
              <a:rPr lang="en-US" b="1" dirty="0" err="1" smtClean="0">
                <a:cs typeface="+mn-cs"/>
              </a:rPr>
              <a:t>myelomonocytic</a:t>
            </a:r>
            <a:r>
              <a:rPr lang="en-US" b="1" dirty="0" smtClean="0">
                <a:cs typeface="+mn-cs"/>
              </a:rPr>
              <a:t> leukemia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MAPK pathway mutations, diagnostic criteria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Diagnosis and therapy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cs typeface="+mn-cs"/>
              </a:rPr>
              <a:t>Chronic myeloid leukemia (Dr. Brown’s Lecture)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Philadelphia chromosome, blast crisis, priapism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Compare/contrast CML and </a:t>
            </a:r>
            <a:r>
              <a:rPr lang="en-US" dirty="0" err="1" smtClean="0"/>
              <a:t>Ph</a:t>
            </a:r>
            <a:r>
              <a:rPr lang="en-US" dirty="0" smtClean="0"/>
              <a:t>+ ALL</a:t>
            </a:r>
          </a:p>
          <a:p>
            <a:pPr marL="0" indent="0">
              <a:buNone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885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2155180" y="6655587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568450" y="76200"/>
            <a:ext cx="254635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/>
              <a:t>Down Syndrome TAM</a:t>
            </a:r>
          </a:p>
          <a:p>
            <a:pPr algn="ctr"/>
            <a:r>
              <a:rPr lang="en-US" altLang="en-US" sz="1800" b="1"/>
              <a:t>Fetal Liver</a:t>
            </a:r>
          </a:p>
          <a:p>
            <a:pPr algn="ctr"/>
            <a:r>
              <a:rPr lang="en-US" altLang="en-US" sz="1800" b="1"/>
              <a:t>Germline: Trisomy 21</a:t>
            </a:r>
          </a:p>
          <a:p>
            <a:pPr algn="ctr"/>
            <a:r>
              <a:rPr lang="en-US" altLang="en-US" sz="1800" b="1"/>
              <a:t>Somatic: GATA-1, exon 2</a:t>
            </a:r>
          </a:p>
        </p:txBody>
      </p:sp>
      <p:sp>
        <p:nvSpPr>
          <p:cNvPr id="14" name="Lightning Bolt 13"/>
          <p:cNvSpPr>
            <a:spLocks noChangeArrowheads="1"/>
          </p:cNvSpPr>
          <p:nvPr/>
        </p:nvSpPr>
        <p:spPr bwMode="auto">
          <a:xfrm>
            <a:off x="2895600" y="2133600"/>
            <a:ext cx="304800" cy="5334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520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DISCLOSURES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83110"/>
            <a:ext cx="8229600" cy="4385854"/>
          </a:xfrm>
        </p:spPr>
        <p:txBody>
          <a:bodyPr/>
          <a:lstStyle/>
          <a:p>
            <a:pPr marL="0" indent="0">
              <a:buNone/>
            </a:pP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No financial disclosures</a:t>
            </a:r>
          </a:p>
          <a:p>
            <a:pPr marL="0" indent="0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No drugs are approved for Pediatric Oncology</a:t>
            </a:r>
          </a:p>
          <a:p>
            <a:pPr marL="0" indent="0">
              <a:buNone/>
            </a:pP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THIS TALK/SLIDEDECK IS ORGANIZED TO </a:t>
            </a:r>
            <a:r>
              <a:rPr lang="en-US" altLang="en-US" sz="2400" b="1" dirty="0" smtClean="0">
                <a:ea typeface="ＭＳ Ｐゴシック" panose="020B0600070205080204" pitchFamily="34" charset="-128"/>
              </a:rPr>
              <a:t>ABP Guidelines (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Updated from Carl Allen’s 2017 Lecture)</a:t>
            </a:r>
          </a:p>
          <a:p>
            <a:pPr marL="0" indent="0">
              <a:buNone/>
            </a:pP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RED</a:t>
            </a:r>
            <a:r>
              <a:rPr lang="en-US" altLang="en-US" sz="2400" b="1" dirty="0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smtClean="0">
                <a:ea typeface="ＭＳ Ｐゴシック" panose="020B0600070205080204" pitchFamily="34" charset="-128"/>
              </a:rPr>
              <a:t>or </a:t>
            </a:r>
            <a:r>
              <a:rPr lang="en-US" altLang="en-US" sz="2400" b="1" dirty="0" smtClean="0">
                <a:solidFill>
                  <a:srgbClr val="00B050"/>
                </a:solidFill>
                <a:ea typeface="ＭＳ Ｐゴシック" panose="020B0600070205080204" pitchFamily="34" charset="-128"/>
              </a:rPr>
              <a:t>Green</a:t>
            </a:r>
            <a:r>
              <a:rPr lang="en-US" altLang="en-US" sz="2400" b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= PAY ATTENTION</a:t>
            </a:r>
          </a:p>
          <a:p>
            <a:pPr marL="0" indent="0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z="1000" dirty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z="1000" dirty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/>
            <a:endParaRPr lang="en-US" altLang="en-US" i="1" dirty="0">
              <a:ea typeface="ＭＳ Ｐゴシック" panose="020B0600070205080204" pitchFamily="34" charset="-128"/>
            </a:endParaRPr>
          </a:p>
          <a:p>
            <a:pPr marL="0" indent="0"/>
            <a:endParaRPr lang="en-US" altLang="en-US" i="1" dirty="0">
              <a:ea typeface="ＭＳ Ｐゴシック" panose="020B0600070205080204" pitchFamily="34" charset="-128"/>
            </a:endParaRPr>
          </a:p>
          <a:p>
            <a:pPr marL="0" indent="0"/>
            <a:endParaRPr lang="en-US" altLang="en-US" i="1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marL="457200" lvl="1" indent="0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457200" lvl="1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457200" lvl="1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457200" lvl="1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457200" lvl="1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457200" lvl="1" indent="0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0" indent="0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479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280219" y="365126"/>
            <a:ext cx="11073581" cy="10064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 smtClean="0">
                <a:ea typeface="ＭＳ Ｐゴシック" panose="020B0600070205080204" pitchFamily="34" charset="-128"/>
              </a:rPr>
              <a:t>Down Syndrome – Transient Abnormal Myeloid Proliferation</a:t>
            </a:r>
            <a:br>
              <a:rPr lang="en-US" altLang="en-US" sz="3600" b="1" dirty="0" smtClean="0">
                <a:ea typeface="ＭＳ Ｐゴシック" panose="020B0600070205080204" pitchFamily="34" charset="-128"/>
              </a:rPr>
            </a:br>
            <a:r>
              <a:rPr lang="en-US" altLang="en-US" sz="3600" b="1" dirty="0" smtClean="0">
                <a:ea typeface="ＭＳ Ｐゴシック" panose="020B0600070205080204" pitchFamily="34" charset="-128"/>
              </a:rPr>
              <a:t>(TAM)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 smtClean="0">
                <a:cs typeface="+mn-cs"/>
              </a:rPr>
              <a:t>TAM </a:t>
            </a:r>
            <a:r>
              <a:rPr lang="en-US" b="1" i="1" dirty="0" err="1" smtClean="0">
                <a:cs typeface="+mn-cs"/>
              </a:rPr>
              <a:t>vs</a:t>
            </a:r>
            <a:r>
              <a:rPr lang="en-US" b="1" i="1" dirty="0" smtClean="0">
                <a:cs typeface="+mn-cs"/>
              </a:rPr>
              <a:t> DS-AM(K)L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Blasts can be indistinguishable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 smtClean="0">
                <a:solidFill>
                  <a:srgbClr val="FF0000"/>
                </a:solidFill>
              </a:rPr>
              <a:t>GATA-1</a:t>
            </a:r>
            <a:r>
              <a:rPr lang="en-US" dirty="0" smtClean="0">
                <a:solidFill>
                  <a:srgbClr val="FF0000"/>
                </a:solidFill>
              </a:rPr>
              <a:t>, exon 2 mutations arise in fetal liver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i="1" dirty="0" smtClean="0"/>
              <a:t>GATA-1 </a:t>
            </a:r>
            <a:r>
              <a:rPr lang="en-US" dirty="0" smtClean="0"/>
              <a:t>exon 2 mutations in both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Additional mutations in DS-AML (including </a:t>
            </a:r>
            <a:r>
              <a:rPr lang="en-US" i="1" dirty="0" smtClean="0"/>
              <a:t>GATA2</a:t>
            </a:r>
            <a:r>
              <a:rPr lang="en-US" dirty="0" smtClean="0"/>
              <a:t>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DS-AML clonal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DS-AML with later onset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184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Down Syndrome TAM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07826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209369" y="427704"/>
            <a:ext cx="9129250" cy="546986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200" b="1" dirty="0" smtClean="0">
                <a:cs typeface="+mn-cs"/>
              </a:rPr>
              <a:t>Down Syndrom</a:t>
            </a:r>
            <a:r>
              <a:rPr lang="en-US" sz="3200" b="1" dirty="0" smtClean="0"/>
              <a:t>e </a:t>
            </a:r>
            <a:r>
              <a:rPr lang="en-US" sz="3200" b="1" dirty="0" smtClean="0">
                <a:cs typeface="+mn-cs"/>
              </a:rPr>
              <a:t>TAM</a:t>
            </a:r>
            <a:endParaRPr lang="en-US" sz="3200" dirty="0" smtClean="0">
              <a:cs typeface="+mn-cs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 smtClean="0">
                <a:cs typeface="+mn-cs"/>
              </a:rPr>
              <a:t>Incidence: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10% of all children with DS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800" dirty="0" smtClean="0"/>
              <a:t>Up to 30% with screening and sequencing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10-20-fold increased risk of </a:t>
            </a:r>
            <a:r>
              <a:rPr lang="en-US" sz="2800" dirty="0" smtClean="0">
                <a:solidFill>
                  <a:srgbClr val="FF0000"/>
                </a:solidFill>
              </a:rPr>
              <a:t>AML-</a:t>
            </a:r>
            <a:r>
              <a:rPr lang="en-US" sz="2800" b="1" dirty="0" smtClean="0">
                <a:solidFill>
                  <a:srgbClr val="FF0000"/>
                </a:solidFill>
              </a:rPr>
              <a:t>M7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 smtClean="0">
                <a:cs typeface="+mn-cs"/>
              </a:rPr>
              <a:t>Clinical characteristics: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Median onset: 1.6 </a:t>
            </a:r>
            <a:r>
              <a:rPr lang="en-US" sz="2800" dirty="0" err="1" smtClean="0"/>
              <a:t>mo</a:t>
            </a:r>
            <a:r>
              <a:rPr lang="en-US" sz="2800" dirty="0" smtClean="0"/>
              <a:t> (range 1-30)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Spontaneous resolution in &gt;85%, usually by 3 </a:t>
            </a:r>
            <a:r>
              <a:rPr lang="en-US" sz="2800" dirty="0" err="1" smtClean="0"/>
              <a:t>mo</a:t>
            </a:r>
            <a:endParaRPr lang="en-US" sz="2800" dirty="0" smtClean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20-30% with TAM -&gt; AML (90% M7) by 2-4 years</a:t>
            </a:r>
          </a:p>
          <a:p>
            <a:pPr marL="914400" lvl="2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142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094270" y="365125"/>
            <a:ext cx="9259529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i="1" dirty="0" smtClean="0">
                <a:ea typeface="ＭＳ Ｐゴシック" panose="020B0600070205080204" pitchFamily="34" charset="-128"/>
              </a:rPr>
              <a:t>Clinical Course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Mortality - 20%  (Overall survival 80%)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Event-free survival – 60%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20-30% develop AML (0.5-2% of all DS)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Risk factors for death in children with TAM: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Pre-term delivery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Congestive heart/liver failure</a:t>
            </a:r>
          </a:p>
          <a:p>
            <a:pPr lvl="2" eaLnBrk="1" hangingPunct="1"/>
            <a:r>
              <a:rPr lang="en-US" altLang="en-US" sz="2400" dirty="0" err="1" smtClean="0">
                <a:ea typeface="ＭＳ Ｐゴシック" panose="020B0600070205080204" pitchFamily="34" charset="-128"/>
              </a:rPr>
              <a:t>Hyperviscosity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/</a:t>
            </a:r>
            <a:r>
              <a:rPr lang="en-US" altLang="en-US" sz="2400" dirty="0" err="1" smtClean="0">
                <a:ea typeface="ＭＳ Ｐゴシック" panose="020B0600070205080204" pitchFamily="34" charset="-128"/>
              </a:rPr>
              <a:t>hyperleukocytosis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DIC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Pleural and cardiac effusions</a:t>
            </a:r>
          </a:p>
          <a:p>
            <a:pPr lvl="2" eaLnBrk="1" hangingPunct="1"/>
            <a:r>
              <a:rPr lang="en-US" altLang="en-US" sz="2400" dirty="0" err="1" smtClean="0">
                <a:ea typeface="ＭＳ Ｐゴシック" panose="020B0600070205080204" pitchFamily="34" charset="-128"/>
              </a:rPr>
              <a:t>Organomegaly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908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448232" y="265470"/>
            <a:ext cx="8905568" cy="10471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8232" y="1548581"/>
            <a:ext cx="8082116" cy="474898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 smtClean="0">
                <a:cs typeface="+mn-cs"/>
              </a:rPr>
              <a:t>TAM Risk Categories</a:t>
            </a:r>
          </a:p>
          <a:p>
            <a:pPr marL="457200" lvl="1" indent="0" eaLnBrk="1" hangingPunct="1">
              <a:buNone/>
              <a:defRPr/>
            </a:pPr>
            <a:r>
              <a:rPr lang="en-US" b="1" i="1" dirty="0" smtClean="0"/>
              <a:t>Factors: </a:t>
            </a:r>
            <a:r>
              <a:rPr lang="en-US" i="1" dirty="0" smtClean="0"/>
              <a:t>(COGA2971)</a:t>
            </a:r>
            <a:endParaRPr lang="en-US" b="1" i="1" dirty="0" smtClean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 smtClean="0"/>
              <a:t>Hepatomegaly and adverse features (previous slide)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Low risk: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38% of TAM patients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008000"/>
                </a:solidFill>
              </a:rPr>
              <a:t>92% survival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Intermediate risk: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40% of TAM patients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6600"/>
                </a:solidFill>
              </a:rPr>
              <a:t>77% survival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High risk: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22% of TAM patients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</a:rPr>
              <a:t>51% survival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276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Down Syndrome-TAM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23153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1696064" y="365125"/>
            <a:ext cx="965773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 smtClean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 smtClean="0">
                <a:cs typeface="+mn-cs"/>
              </a:rPr>
              <a:t>TAM </a:t>
            </a:r>
            <a:r>
              <a:rPr lang="en-US" b="1" i="1" dirty="0" err="1" smtClean="0">
                <a:cs typeface="+mn-cs"/>
              </a:rPr>
              <a:t>vs</a:t>
            </a:r>
            <a:r>
              <a:rPr lang="en-US" b="1" i="1" dirty="0" smtClean="0">
                <a:cs typeface="+mn-cs"/>
              </a:rPr>
              <a:t> DS-AM(K)L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Blasts can be indistinguishable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 smtClean="0"/>
              <a:t>GATA-1</a:t>
            </a:r>
            <a:r>
              <a:rPr lang="en-US" sz="2800" dirty="0" smtClean="0"/>
              <a:t>, exon 2 mutations arise in fetal liver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800" i="1" dirty="0" smtClean="0"/>
              <a:t>GATA-1 </a:t>
            </a:r>
            <a:r>
              <a:rPr lang="en-US" sz="2800" dirty="0" smtClean="0"/>
              <a:t>exon 2 mutations in both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Additional mutations in DS-AML (including </a:t>
            </a:r>
            <a:r>
              <a:rPr lang="en-US" sz="2800" i="1" dirty="0" smtClean="0"/>
              <a:t>GATA2</a:t>
            </a:r>
            <a:r>
              <a:rPr lang="en-US" sz="2800" dirty="0" smtClean="0"/>
              <a:t>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DS-AML clonal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DS-AML with later onset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503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1725560" y="365125"/>
            <a:ext cx="9628239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 smtClean="0">
                <a:cs typeface="+mn-cs"/>
              </a:rPr>
              <a:t>Bone Marrow in TAM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Hypo- to </a:t>
            </a:r>
            <a:r>
              <a:rPr lang="en-US" dirty="0" err="1" smtClean="0"/>
              <a:t>hypercellular</a:t>
            </a: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Fibrosis common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Blasts ~30% (range 7-80%)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err="1" smtClean="0"/>
              <a:t>Immunophenotype</a:t>
            </a:r>
            <a:r>
              <a:rPr lang="en-US" dirty="0" smtClean="0"/>
              <a:t>: In general, more mature than AML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CD33 (myeloid)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CD45, CD52 (pan leukocyte)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(+/-) CD34, CD117 (HSC)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(+/-) CD41, CD42b, CD61 (platelets)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750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Down Syndrome-TAM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95918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681316" y="365125"/>
            <a:ext cx="9672484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9587" y="1417637"/>
            <a:ext cx="8721213" cy="5027407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3200" b="1" i="1" dirty="0" smtClean="0">
                <a:cs typeface="+mn-cs"/>
              </a:rPr>
              <a:t>Who/How to Treat TAM?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3200" dirty="0" smtClean="0"/>
              <a:t>For most, observe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For </a:t>
            </a:r>
            <a:r>
              <a:rPr lang="en-US" sz="3200" dirty="0" err="1" smtClean="0">
                <a:solidFill>
                  <a:srgbClr val="FF0000"/>
                </a:solidFill>
              </a:rPr>
              <a:t>hydrops</a:t>
            </a:r>
            <a:r>
              <a:rPr lang="en-US" sz="3200" dirty="0" smtClean="0">
                <a:solidFill>
                  <a:srgbClr val="FF0000"/>
                </a:solidFill>
              </a:rPr>
              <a:t>, organ failure, </a:t>
            </a:r>
            <a:r>
              <a:rPr lang="en-US" sz="3200" dirty="0" err="1" smtClean="0">
                <a:solidFill>
                  <a:srgbClr val="FF0000"/>
                </a:solidFill>
              </a:rPr>
              <a:t>hyperleukocytosis</a:t>
            </a:r>
            <a:endParaRPr lang="en-US" sz="3200" dirty="0" smtClean="0">
              <a:solidFill>
                <a:srgbClr val="FF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 smtClean="0"/>
              <a:t>Exchange transfusion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 err="1" smtClean="0"/>
              <a:t>Leukapheresis</a:t>
            </a:r>
            <a:endParaRPr lang="en-US" sz="3200" dirty="0" smtClean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b="1" dirty="0" smtClean="0"/>
              <a:t>Cytosine </a:t>
            </a:r>
            <a:r>
              <a:rPr lang="en-US" sz="3200" b="1" dirty="0" err="1" smtClean="0"/>
              <a:t>arabinoside</a:t>
            </a:r>
            <a:r>
              <a:rPr lang="en-US" sz="3200" b="1" dirty="0" smtClean="0"/>
              <a:t> </a:t>
            </a:r>
            <a:r>
              <a:rPr lang="en-US" sz="3200" dirty="0" smtClean="0"/>
              <a:t>~ 1 mg/kg q 12 h x 7 days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en-US" i="1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724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 will follow the topical structure suggested by the ABP: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Down Syndrome - AML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 i="1" dirty="0" smtClean="0">
                <a:ea typeface="ＭＳ Ｐゴシック" panose="020B0600070205080204" pitchFamily="34" charset="-128"/>
              </a:rPr>
              <a:t>Features</a:t>
            </a:r>
          </a:p>
          <a:p>
            <a:pPr eaLnBrk="1" hangingPunct="1"/>
            <a:r>
              <a:rPr lang="en-US" altLang="en-US" b="1" i="1" dirty="0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M7 (AMKL)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Outcomes</a:t>
            </a:r>
          </a:p>
          <a:p>
            <a:pPr lvl="1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DS AML – 89% DFS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Older than 4 years old is a risk factor (EFS 33% vs 81% for &lt;4)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If &gt;4 and no GATA1, likely “regular” AML</a:t>
            </a:r>
          </a:p>
          <a:p>
            <a:pPr lvl="1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Normal karyotype AML – 42% DFS</a:t>
            </a:r>
          </a:p>
          <a:p>
            <a:pPr eaLnBrk="1" hangingPunct="1"/>
            <a:r>
              <a:rPr lang="en-US" altLang="en-US" b="1" i="1" dirty="0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DS ALL:DS AML  = 1.7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(for under 15 years)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ALL:AML (non-DS) = 6.5</a:t>
            </a: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295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000000"/>
                </a:solidFill>
              </a:rPr>
              <a:t>Juvenile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Myelomonocytic</a:t>
            </a:r>
            <a:r>
              <a:rPr lang="en-US" altLang="en-US" b="1" dirty="0" smtClean="0">
                <a:solidFill>
                  <a:srgbClr val="000000"/>
                </a:solidFill>
              </a:rPr>
              <a:t> Leukemia (JMML)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90040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2051050" y="6694117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Lightning Bolt 13"/>
          <p:cNvSpPr>
            <a:spLocks noChangeArrowheads="1"/>
          </p:cNvSpPr>
          <p:nvPr/>
        </p:nvSpPr>
        <p:spPr bwMode="auto">
          <a:xfrm>
            <a:off x="4191000" y="1371600"/>
            <a:ext cx="304800" cy="5334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764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940710" y="365125"/>
            <a:ext cx="6413090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>
            <a:off x="3370264" y="2247901"/>
            <a:ext cx="5119687" cy="2644775"/>
          </a:xfrm>
          <a:custGeom>
            <a:avLst/>
            <a:gdLst>
              <a:gd name="T0" fmla="*/ 2559844 w 5119687"/>
              <a:gd name="T1" fmla="*/ 0 h 2644775"/>
              <a:gd name="T2" fmla="*/ 5119688 w 5119687"/>
              <a:gd name="T3" fmla="*/ 1322388 h 26447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19687" h="2644775" stroke="0">
                <a:moveTo>
                  <a:pt x="2559844" y="0"/>
                </a:moveTo>
                <a:cubicBezTo>
                  <a:pt x="3973607" y="0"/>
                  <a:pt x="5119688" y="592053"/>
                  <a:pt x="5119688" y="1322388"/>
                </a:cubicBezTo>
                <a:lnTo>
                  <a:pt x="2559844" y="1322388"/>
                </a:lnTo>
                <a:lnTo>
                  <a:pt x="2559844" y="0"/>
                </a:lnTo>
                <a:close/>
              </a:path>
              <a:path w="5119687" h="2644775" fill="none">
                <a:moveTo>
                  <a:pt x="2559844" y="0"/>
                </a:moveTo>
                <a:cubicBezTo>
                  <a:pt x="3973607" y="0"/>
                  <a:pt x="5119688" y="592053"/>
                  <a:pt x="5119688" y="1322388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Arc 5"/>
          <p:cNvSpPr>
            <a:spLocks/>
          </p:cNvSpPr>
          <p:nvPr/>
        </p:nvSpPr>
        <p:spPr bwMode="auto">
          <a:xfrm flipH="1">
            <a:off x="3378200" y="2247901"/>
            <a:ext cx="5119688" cy="2644775"/>
          </a:xfrm>
          <a:custGeom>
            <a:avLst/>
            <a:gdLst>
              <a:gd name="T0" fmla="*/ 2559844 w 5119688"/>
              <a:gd name="T1" fmla="*/ 0 h 2644775"/>
              <a:gd name="T2" fmla="*/ 5119598 w 5119688"/>
              <a:gd name="T3" fmla="*/ 1311330 h 26447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19688" h="2644775" stroke="0">
                <a:moveTo>
                  <a:pt x="2559844" y="0"/>
                </a:moveTo>
                <a:cubicBezTo>
                  <a:pt x="3965254" y="0"/>
                  <a:pt x="5107846" y="585335"/>
                  <a:pt x="5119598" y="1311330"/>
                </a:cubicBezTo>
                <a:lnTo>
                  <a:pt x="2559844" y="1322388"/>
                </a:lnTo>
                <a:lnTo>
                  <a:pt x="2559844" y="0"/>
                </a:lnTo>
                <a:close/>
              </a:path>
              <a:path w="5119688" h="2644775" fill="none">
                <a:moveTo>
                  <a:pt x="2559844" y="0"/>
                </a:moveTo>
                <a:cubicBezTo>
                  <a:pt x="3965254" y="0"/>
                  <a:pt x="5107846" y="585335"/>
                  <a:pt x="5119598" y="131133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176838" y="1978025"/>
            <a:ext cx="25400" cy="731838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302250" y="1973264"/>
            <a:ext cx="26988" cy="733425"/>
          </a:xfrm>
          <a:prstGeom prst="line">
            <a:avLst/>
          </a:prstGeom>
          <a:noFill/>
          <a:ln w="50800" cap="rnd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708651" y="2476500"/>
            <a:ext cx="968375" cy="45878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RAS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708651" y="3414714"/>
            <a:ext cx="968375" cy="458787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RAF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08651" y="4325939"/>
            <a:ext cx="968375" cy="458787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MEK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708651" y="5278438"/>
            <a:ext cx="968375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ERK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6192838" y="3000375"/>
            <a:ext cx="0" cy="3746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6192838" y="3898900"/>
            <a:ext cx="0" cy="3746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6192838" y="4849814"/>
            <a:ext cx="0" cy="37623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6189664" y="5845176"/>
            <a:ext cx="7937" cy="4794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5407025" y="2355851"/>
            <a:ext cx="393700" cy="1746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7" name="TextBox 25"/>
          <p:cNvSpPr txBox="1">
            <a:spLocks noChangeArrowheads="1"/>
          </p:cNvSpPr>
          <p:nvPr/>
        </p:nvSpPr>
        <p:spPr bwMode="auto">
          <a:xfrm>
            <a:off x="7129154" y="1389489"/>
            <a:ext cx="4119526" cy="10156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</a:rPr>
              <a:t>NF1: Neurofibromatosis</a:t>
            </a:r>
          </a:p>
          <a:p>
            <a:r>
              <a:rPr lang="en-US" altLang="en-US" sz="2000" b="1" i="1" dirty="0">
                <a:solidFill>
                  <a:srgbClr val="000000"/>
                </a:solidFill>
              </a:rPr>
              <a:t>PTPN11</a:t>
            </a:r>
            <a:r>
              <a:rPr lang="en-US" altLang="en-US" sz="2000" b="1" dirty="0">
                <a:solidFill>
                  <a:srgbClr val="000000"/>
                </a:solidFill>
              </a:rPr>
              <a:t>/SHP-2: Noonan Syndrome**</a:t>
            </a:r>
          </a:p>
          <a:p>
            <a:r>
              <a:rPr lang="en-US" altLang="en-US" sz="2000" b="1" i="1" dirty="0">
                <a:solidFill>
                  <a:srgbClr val="FF0000"/>
                </a:solidFill>
              </a:rPr>
              <a:t>PTPN11</a:t>
            </a:r>
            <a:r>
              <a:rPr lang="en-US" altLang="en-US" sz="2000" b="1" dirty="0">
                <a:solidFill>
                  <a:srgbClr val="FF0000"/>
                </a:solidFill>
              </a:rPr>
              <a:t>/SHP-2: LEOPARD Syndrome</a:t>
            </a:r>
          </a:p>
        </p:txBody>
      </p:sp>
      <p:sp>
        <p:nvSpPr>
          <p:cNvPr id="49168" name="TextBox 1"/>
          <p:cNvSpPr txBox="1">
            <a:spLocks noChangeArrowheads="1"/>
          </p:cNvSpPr>
          <p:nvPr/>
        </p:nvSpPr>
        <p:spPr bwMode="auto">
          <a:xfrm>
            <a:off x="6915944" y="2752726"/>
            <a:ext cx="3761887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</a:rPr>
              <a:t>NRAS: </a:t>
            </a:r>
            <a:r>
              <a:rPr lang="en-US" altLang="en-US" sz="2000" b="1" dirty="0" err="1">
                <a:solidFill>
                  <a:srgbClr val="FF0000"/>
                </a:solidFill>
              </a:rPr>
              <a:t>Ras-Assoc</a:t>
            </a:r>
            <a:r>
              <a:rPr lang="en-US" altLang="en-US" sz="2000" b="1" dirty="0">
                <a:solidFill>
                  <a:srgbClr val="FF0000"/>
                </a:solidFill>
              </a:rPr>
              <a:t> LPD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KRAS: CFC Syndrome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KRAS: Noonan Syndrome</a:t>
            </a:r>
          </a:p>
        </p:txBody>
      </p:sp>
      <p:sp>
        <p:nvSpPr>
          <p:cNvPr id="49169" name="TextBox 2"/>
          <p:cNvSpPr txBox="1">
            <a:spLocks noChangeArrowheads="1"/>
          </p:cNvSpPr>
          <p:nvPr/>
        </p:nvSpPr>
        <p:spPr bwMode="auto">
          <a:xfrm>
            <a:off x="4237038" y="1654175"/>
            <a:ext cx="933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/>
              <a:t>GM-CSF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4694238" y="1958976"/>
            <a:ext cx="393700" cy="1746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1" name="TextBox 30"/>
          <p:cNvSpPr txBox="1">
            <a:spLocks noChangeArrowheads="1"/>
          </p:cNvSpPr>
          <p:nvPr/>
        </p:nvSpPr>
        <p:spPr bwMode="auto">
          <a:xfrm>
            <a:off x="5302250" y="6434139"/>
            <a:ext cx="1747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Proliferate, </a:t>
            </a:r>
            <a:r>
              <a:rPr lang="en-US" altLang="en-US" sz="2000" b="1" dirty="0" err="1"/>
              <a:t>etc</a:t>
            </a:r>
            <a:endParaRPr lang="en-US" altLang="en-US" sz="2000" b="1" dirty="0"/>
          </a:p>
        </p:txBody>
      </p:sp>
      <p:sp>
        <p:nvSpPr>
          <p:cNvPr id="49172" name="TextBox 32"/>
          <p:cNvSpPr txBox="1">
            <a:spLocks noChangeArrowheads="1"/>
          </p:cNvSpPr>
          <p:nvPr/>
        </p:nvSpPr>
        <p:spPr bwMode="auto">
          <a:xfrm>
            <a:off x="874996" y="2120637"/>
            <a:ext cx="3629536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</a:rPr>
              <a:t>C-CBL: </a:t>
            </a:r>
            <a:r>
              <a:rPr lang="en-US" altLang="en-US" sz="2000" b="1" dirty="0" err="1">
                <a:solidFill>
                  <a:srgbClr val="FF0000"/>
                </a:solidFill>
              </a:rPr>
              <a:t>Cbl</a:t>
            </a:r>
            <a:r>
              <a:rPr lang="en-US" altLang="en-US" sz="2000" b="1" dirty="0">
                <a:solidFill>
                  <a:srgbClr val="FF0000"/>
                </a:solidFill>
              </a:rPr>
              <a:t> germline syndrome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H="1">
            <a:off x="5181600" y="2895600"/>
            <a:ext cx="457200" cy="3810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4" name="TextBox 34"/>
          <p:cNvSpPr txBox="1">
            <a:spLocks noChangeArrowheads="1"/>
          </p:cNvSpPr>
          <p:nvPr/>
        </p:nvSpPr>
        <p:spPr bwMode="auto">
          <a:xfrm>
            <a:off x="4407321" y="3352801"/>
            <a:ext cx="1081836" cy="64633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 dirty="0"/>
              <a:t>PI3K/AKT</a:t>
            </a:r>
          </a:p>
          <a:p>
            <a:pPr algn="ctr"/>
            <a:r>
              <a:rPr lang="en-US" altLang="en-US" sz="1800" b="1" dirty="0"/>
              <a:t>Pathway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030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218038" y="365126"/>
            <a:ext cx="7135761" cy="777876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9232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Somatic or </a:t>
            </a:r>
            <a:r>
              <a:rPr lang="en-US" dirty="0" err="1"/>
              <a:t>germline</a:t>
            </a:r>
            <a:r>
              <a:rPr lang="en-US" dirty="0"/>
              <a:t> activating mutations in </a:t>
            </a:r>
            <a:r>
              <a:rPr lang="en-US" dirty="0" err="1"/>
              <a:t>Ras</a:t>
            </a:r>
            <a:r>
              <a:rPr lang="en-US" dirty="0"/>
              <a:t> pathway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NF1, NRAS, KRAS, PTPN11, CBL </a:t>
            </a:r>
            <a:r>
              <a:rPr lang="en-US" dirty="0"/>
              <a:t>= 90%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Genotype/phenotype correlations controversial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JMML with Noonan Syndrome (</a:t>
            </a:r>
            <a:r>
              <a:rPr lang="en-US" sz="2400" b="1" dirty="0"/>
              <a:t>PTPN11</a:t>
            </a:r>
            <a:r>
              <a:rPr lang="en-US" sz="2400" dirty="0"/>
              <a:t>, KRAS) associated with: 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 smtClean="0">
                <a:solidFill>
                  <a:srgbClr val="008000"/>
                </a:solidFill>
              </a:rPr>
              <a:t>younger</a:t>
            </a:r>
            <a:r>
              <a:rPr lang="en-US" sz="2400" dirty="0" smtClean="0"/>
              <a:t> age at diagnosis </a:t>
            </a:r>
            <a:r>
              <a:rPr lang="en-US" sz="2400" dirty="0" err="1" smtClean="0"/>
              <a:t>vs</a:t>
            </a:r>
            <a:r>
              <a:rPr lang="en-US" sz="2400" dirty="0" smtClean="0"/>
              <a:t> somatic mutations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 smtClean="0">
                <a:solidFill>
                  <a:srgbClr val="008000"/>
                </a:solidFill>
              </a:rPr>
              <a:t>better</a:t>
            </a:r>
            <a:r>
              <a:rPr lang="en-US" sz="2400" dirty="0" smtClean="0"/>
              <a:t> survival </a:t>
            </a:r>
            <a:r>
              <a:rPr lang="en-US" sz="2400" dirty="0" err="1" smtClean="0"/>
              <a:t>vs</a:t>
            </a:r>
            <a:r>
              <a:rPr lang="en-US" sz="2400" dirty="0" smtClean="0"/>
              <a:t> somatic (BMT may not be necessary)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/>
              <a:t>o</a:t>
            </a:r>
            <a:r>
              <a:rPr lang="en-US" sz="2400" dirty="0" smtClean="0"/>
              <a:t>ccasional spontaneous resolution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/>
              <a:t>p</a:t>
            </a:r>
            <a:r>
              <a:rPr lang="en-US" sz="2400" dirty="0" smtClean="0"/>
              <a:t>olyclonal </a:t>
            </a:r>
            <a:r>
              <a:rPr lang="en-US" sz="2400" dirty="0" err="1" smtClean="0"/>
              <a:t>myelopoiesis</a:t>
            </a:r>
            <a:endParaRPr lang="en-US" sz="2400" dirty="0" smtClean="0"/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/>
              <a:t>n</a:t>
            </a:r>
            <a:r>
              <a:rPr lang="en-US" sz="2400" dirty="0" smtClean="0"/>
              <a:t>ormal </a:t>
            </a:r>
            <a:r>
              <a:rPr lang="en-US" sz="2400" dirty="0" err="1" smtClean="0"/>
              <a:t>cytogenetics</a:t>
            </a:r>
            <a:endParaRPr lang="en-US" sz="2400" dirty="0" smtClean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Spontaneous resolution in some with germline CBL </a:t>
            </a:r>
            <a:r>
              <a:rPr lang="en-US" sz="2600" dirty="0" smtClean="0"/>
              <a:t>mutations-risk of vasculitis</a:t>
            </a:r>
          </a:p>
          <a:p>
            <a:pPr lvl="3" eaLnBrk="1" hangingPunct="1">
              <a:buFont typeface="Arial" charset="0"/>
              <a:buChar char="–"/>
              <a:defRPr/>
            </a:pPr>
            <a:endParaRPr lang="en-US" sz="1600" dirty="0"/>
          </a:p>
          <a:p>
            <a:pPr marL="914400" lvl="2" indent="0">
              <a:buNone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4177" y="6534834"/>
            <a:ext cx="368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courtesy of </a:t>
            </a:r>
            <a:r>
              <a:rPr lang="en-US" i="1" dirty="0" err="1" smtClean="0"/>
              <a:t>Rikhia</a:t>
            </a:r>
            <a:r>
              <a:rPr lang="en-US" i="1" dirty="0" smtClean="0"/>
              <a:t> Chakraborty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530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JMML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3145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247534" y="365125"/>
            <a:ext cx="7106265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Incidence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1% of all </a:t>
            </a:r>
            <a:r>
              <a:rPr lang="en-US" dirty="0" smtClean="0"/>
              <a:t>pediatric </a:t>
            </a:r>
            <a:r>
              <a:rPr lang="en-US" dirty="0" err="1" smtClean="0"/>
              <a:t>leukemias</a:t>
            </a:r>
            <a:r>
              <a:rPr lang="en-US" dirty="0" smtClean="0"/>
              <a:t> </a:t>
            </a:r>
            <a:r>
              <a:rPr lang="en-US" dirty="0"/>
              <a:t>(1.2 per million)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Median age of diagnosis: 2 years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Clinical presentation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Too many </a:t>
            </a:r>
            <a:r>
              <a:rPr lang="en-US" dirty="0" err="1"/>
              <a:t>wbcs</a:t>
            </a: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Pallor, fever, rash, lymphadenopathy, hepatomegaly, splenomegaly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smtClean="0"/>
              <a:t>Anemia, elevated </a:t>
            </a:r>
            <a:r>
              <a:rPr lang="en-US" sz="2400" dirty="0" err="1" smtClean="0"/>
              <a:t>wbc</a:t>
            </a:r>
            <a:r>
              <a:rPr lang="en-US" sz="2400" dirty="0" smtClean="0"/>
              <a:t>, decreased platelets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dirty="0" err="1" smtClean="0">
                <a:solidFill>
                  <a:srgbClr val="FF0000"/>
                </a:solidFill>
              </a:rPr>
              <a:t>Monocytosis</a:t>
            </a:r>
            <a:r>
              <a:rPr lang="en-US" sz="2400" b="1" dirty="0" smtClean="0">
                <a:solidFill>
                  <a:srgbClr val="FF0000"/>
                </a:solidFill>
              </a:rPr>
              <a:t>, increased fetal hemoglobin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Outcomes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EFS 52% (rare spontaneous resolution)</a:t>
            </a:r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673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583858" y="0"/>
            <a:ext cx="7784690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Risk Factors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Spontaneous resolution observed in SOME with: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 err="1"/>
              <a:t>Germline</a:t>
            </a:r>
            <a:r>
              <a:rPr lang="en-US" sz="2400" dirty="0"/>
              <a:t> PTPN11, K-RAS, N-RAS, CBL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Noonan Syndrome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>
                <a:solidFill>
                  <a:srgbClr val="FF0000"/>
                </a:solidFill>
              </a:rPr>
              <a:t>Favorable: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Male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&lt;3 years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Platelets &gt;33 x 10</a:t>
            </a:r>
            <a:r>
              <a:rPr lang="en-US" sz="2400" baseline="30000" dirty="0"/>
              <a:t>9</a:t>
            </a:r>
            <a:r>
              <a:rPr lang="en-US" sz="2400" dirty="0"/>
              <a:t>/L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Low age-adjusted fetal hemoglobin</a:t>
            </a:r>
            <a:endParaRPr lang="en-US" sz="2400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010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/>
          <a:lstStyle/>
          <a:p>
            <a:r>
              <a:rPr lang="en-US" dirty="0" smtClean="0"/>
              <a:t>JMML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95220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645742" y="365125"/>
            <a:ext cx="6708058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i="1" dirty="0"/>
              <a:t>Peripheral blood: Increased immature myeloid cells</a:t>
            </a:r>
          </a:p>
          <a:p>
            <a:pPr marL="0" indent="0" eaLnBrk="1" hangingPunct="1">
              <a:buNone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i="1" dirty="0"/>
              <a:t>Homework: Look up JMML peripheral blood and bone marrow.</a:t>
            </a:r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501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548991" y="6629400"/>
            <a:ext cx="8193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dirty="0"/>
              <a:t>© 1999-2016, Rice University. Except where otherwise noted, content created on this site is licensed under a </a:t>
            </a:r>
            <a:r>
              <a:rPr lang="en-US" altLang="en-US" sz="900" dirty="0">
                <a:hlinkClick r:id="rId3"/>
              </a:rPr>
              <a:t>Creative Commons Attribution License 4.0 License.</a:t>
            </a:r>
            <a:r>
              <a:rPr lang="en-US" altLang="en-US" sz="900" dirty="0"/>
              <a:t>; </a:t>
            </a:r>
            <a:r>
              <a:rPr lang="en-US" altLang="en-US" sz="900" dirty="0">
                <a:hlinkClick r:id="rId4"/>
              </a:rPr>
              <a:t>partners@openstaxcollege.org.</a:t>
            </a:r>
            <a:endParaRPr lang="en-US" altLang="en-US" sz="900" dirty="0"/>
          </a:p>
        </p:txBody>
      </p:sp>
      <p:sp useBgFill="1">
        <p:nvSpPr>
          <p:cNvPr id="4" name="Rectangle 3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447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0" y="1"/>
            <a:ext cx="6781800" cy="1017638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855406"/>
            <a:ext cx="8229600" cy="5850194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Diagnostic Criteria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Clinical (need </a:t>
            </a:r>
            <a:r>
              <a:rPr lang="en-US" i="1" dirty="0" smtClean="0"/>
              <a:t>4</a:t>
            </a:r>
            <a:r>
              <a:rPr lang="en-US" i="1" dirty="0"/>
              <a:t>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Absence of BCR-ABL fusion gene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 err="1"/>
              <a:t>Monocytosis</a:t>
            </a:r>
            <a:r>
              <a:rPr lang="en-US" dirty="0"/>
              <a:t> (&gt;1 x 10</a:t>
            </a:r>
            <a:r>
              <a:rPr lang="en-US" baseline="30000" dirty="0"/>
              <a:t>9</a:t>
            </a:r>
            <a:r>
              <a:rPr lang="en-US" dirty="0"/>
              <a:t>/L (1000/</a:t>
            </a:r>
            <a:r>
              <a:rPr lang="en-US" dirty="0" err="1"/>
              <a:t>ul</a:t>
            </a:r>
            <a:r>
              <a:rPr lang="en-US" dirty="0"/>
              <a:t>))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Blast percentage in peripheral blood and bone marrow &lt;20%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rgbClr val="008000"/>
                </a:solidFill>
              </a:rPr>
              <a:t>Splenomegaly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rgbClr val="008000"/>
                </a:solidFill>
              </a:rPr>
              <a:t>Age younger than 13 years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Mutation analysis (need 1)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Somatic/</a:t>
            </a:r>
            <a:r>
              <a:rPr lang="en-US" dirty="0" err="1"/>
              <a:t>germline</a:t>
            </a:r>
            <a:r>
              <a:rPr lang="en-US" dirty="0"/>
              <a:t> mutation in </a:t>
            </a:r>
            <a:r>
              <a:rPr lang="en-US" i="1" dirty="0"/>
              <a:t>PTPN11, K/N-RAS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 err="1"/>
              <a:t>Germline</a:t>
            </a:r>
            <a:r>
              <a:rPr lang="en-US" dirty="0"/>
              <a:t> mutation in </a:t>
            </a:r>
            <a:r>
              <a:rPr lang="en-US" i="1" dirty="0"/>
              <a:t>CBL </a:t>
            </a:r>
            <a:r>
              <a:rPr lang="en-US" dirty="0"/>
              <a:t>or</a:t>
            </a:r>
            <a:r>
              <a:rPr lang="en-US" i="1" dirty="0"/>
              <a:t> NF1 </a:t>
            </a:r>
            <a:r>
              <a:rPr lang="en-US" dirty="0"/>
              <a:t>(with clinical NF)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 err="1"/>
              <a:t>Monosomy</a:t>
            </a:r>
            <a:r>
              <a:rPr lang="en-US" dirty="0"/>
              <a:t> 7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In no mutation (need 2)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WBC&gt;&gt;1 x 10</a:t>
            </a:r>
            <a:r>
              <a:rPr lang="en-US" baseline="30000" dirty="0"/>
              <a:t>10</a:t>
            </a:r>
            <a:r>
              <a:rPr lang="en-US" dirty="0"/>
              <a:t>/L (10000/</a:t>
            </a:r>
            <a:r>
              <a:rPr lang="en-US" dirty="0" err="1"/>
              <a:t>ul</a:t>
            </a:r>
            <a:r>
              <a:rPr lang="en-US" dirty="0"/>
              <a:t>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rgbClr val="800000"/>
                </a:solidFill>
              </a:rPr>
              <a:t>GM-CSF </a:t>
            </a:r>
            <a:r>
              <a:rPr lang="en-US" b="1" dirty="0" err="1">
                <a:solidFill>
                  <a:srgbClr val="800000"/>
                </a:solidFill>
              </a:rPr>
              <a:t>hypersensitivty</a:t>
            </a:r>
            <a:r>
              <a:rPr lang="en-US" b="1" dirty="0">
                <a:solidFill>
                  <a:srgbClr val="800000"/>
                </a:solidFill>
              </a:rPr>
              <a:t> in growth colony assay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rgbClr val="800000"/>
                </a:solidFill>
              </a:rPr>
              <a:t>Increased fetal hemoglobin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Increased circulating myeloid precursors</a:t>
            </a:r>
          </a:p>
          <a:p>
            <a:pPr marL="1371600" lvl="3" indent="0">
              <a:buNone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933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JMML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0310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306528" y="365125"/>
            <a:ext cx="7047271" cy="90011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Therapy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Watch for spontaneous resolution with Noonan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Pre-transplant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6-mercaptopurine (mild)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Low-dose </a:t>
            </a:r>
            <a:r>
              <a:rPr lang="en-US" sz="2400" dirty="0" err="1"/>
              <a:t>cytarabine</a:t>
            </a:r>
            <a:r>
              <a:rPr lang="en-US" sz="2400" dirty="0"/>
              <a:t> (moderate)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High-dose </a:t>
            </a:r>
            <a:r>
              <a:rPr lang="en-US" sz="2400" dirty="0" err="1"/>
              <a:t>cytarabine</a:t>
            </a:r>
            <a:r>
              <a:rPr lang="en-US" sz="2400" dirty="0"/>
              <a:t> + </a:t>
            </a:r>
            <a:r>
              <a:rPr lang="en-US" sz="2400" dirty="0" err="1"/>
              <a:t>fludarabine</a:t>
            </a:r>
            <a:r>
              <a:rPr lang="en-US" sz="2400" dirty="0"/>
              <a:t> (severe)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Hematopoietic stem cell transplant (allogeneic)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55% survival with MRD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49% with MUD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44% with cord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RELAPSE WITH 30-40%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i="1" dirty="0"/>
              <a:t>Not on the test: RAS and PI3K/AKT pathway inhibitors under investigation.</a:t>
            </a:r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157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790334" y="365125"/>
            <a:ext cx="7563465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From the ABP outline:  Be sure to know…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JMML (aka juvenile CML) vs CML</a:t>
            </a:r>
          </a:p>
          <a:p>
            <a:pPr lvl="1" eaLnBrk="1" hangingPunct="1"/>
            <a:r>
              <a:rPr lang="en-US" altLang="en-US" sz="2000" i="1">
                <a:ea typeface="ＭＳ Ｐゴシック" panose="020B0600070205080204" pitchFamily="34" charset="-128"/>
              </a:rPr>
              <a:t>RAS activation vs BCR-ABL (aka Philadelphia Chromosome)</a:t>
            </a:r>
          </a:p>
          <a:p>
            <a:pPr lvl="2" eaLnBrk="1" hangingPunct="1"/>
            <a:r>
              <a:rPr lang="en-US" altLang="en-US" b="1" i="1">
                <a:solidFill>
                  <a:srgbClr val="800000"/>
                </a:solidFill>
                <a:ea typeface="ＭＳ Ｐゴシック" panose="020B0600070205080204" pitchFamily="34" charset="-128"/>
              </a:rPr>
              <a:t>t(9;22) = Philadelphia</a:t>
            </a:r>
          </a:p>
          <a:p>
            <a:pPr lvl="1" eaLnBrk="1" hangingPunct="1"/>
            <a:r>
              <a:rPr lang="en-US" altLang="en-US" sz="2000" i="1">
                <a:ea typeface="ＭＳ Ｐゴシック" panose="020B0600070205080204" pitchFamily="34" charset="-128"/>
              </a:rPr>
              <a:t>Ph+ CML associated with priapism as a presenting symptom</a:t>
            </a:r>
          </a:p>
          <a:p>
            <a:pPr lvl="1" eaLnBrk="1" hangingPunct="1"/>
            <a:r>
              <a:rPr lang="en-US" altLang="en-US" sz="2000" i="1">
                <a:ea typeface="ＭＳ Ｐゴシック" panose="020B0600070205080204" pitchFamily="34" charset="-128"/>
              </a:rPr>
              <a:t>Alpha interferon was/is used for CML</a:t>
            </a:r>
          </a:p>
          <a:p>
            <a:pPr lvl="1" eaLnBrk="1" hangingPunct="1"/>
            <a:r>
              <a:rPr lang="en-US" altLang="en-US" sz="2000" i="1">
                <a:ea typeface="ＭＳ Ｐゴシック" panose="020B0600070205080204" pitchFamily="34" charset="-128"/>
              </a:rPr>
              <a:t>Imatinib (or similar TK inhibitor) for CML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662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3996812" y="1342103"/>
            <a:ext cx="6290187" cy="254409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Part II:</a:t>
            </a:r>
            <a:br>
              <a:rPr lang="en-US" altLang="en-US" b="1" dirty="0" smtClean="0">
                <a:ea typeface="ＭＳ Ｐゴシック" panose="020B0600070205080204" pitchFamily="34" charset="-128"/>
              </a:rPr>
            </a:br>
            <a:r>
              <a:rPr lang="en-US" altLang="en-US" b="1" dirty="0" smtClean="0">
                <a:ea typeface="ＭＳ Ｐゴシック" panose="020B0600070205080204" pitchFamily="34" charset="-128"/>
              </a:rPr>
              <a:t>Histiocytic Disorders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-16184" y="6542926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956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365125"/>
            <a:ext cx="9372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ea typeface="ＭＳ Ｐゴシック" panose="020B0600070205080204" pitchFamily="34" charset="-128"/>
              </a:rPr>
              <a:t>Histiocytoses</a:t>
            </a: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Histiocyte</a:t>
            </a:r>
            <a:r>
              <a:rPr lang="en-US" altLang="en-US" smtClean="0">
                <a:ea typeface="ＭＳ Ｐゴシック" panose="020B0600070205080204" pitchFamily="34" charset="-128"/>
              </a:rPr>
              <a:t> = “Tissue Cell”</a:t>
            </a:r>
            <a:endParaRPr lang="en-US" altLang="ja-JP" sz="24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“</a:t>
            </a:r>
            <a:r>
              <a:rPr lang="en-US" altLang="ja-JP" smtClean="0">
                <a:ea typeface="ＭＳ Ｐゴシック" panose="020B0600070205080204" pitchFamily="34" charset="-128"/>
              </a:rPr>
              <a:t>Classification</a:t>
            </a:r>
            <a:r>
              <a:rPr lang="en-US" altLang="en-US" smtClean="0">
                <a:ea typeface="ＭＳ Ｐゴシック" panose="020B0600070205080204" pitchFamily="34" charset="-128"/>
              </a:rPr>
              <a:t>”</a:t>
            </a:r>
            <a:r>
              <a:rPr lang="en-US" altLang="ja-JP" smtClean="0">
                <a:ea typeface="ＭＳ Ｐゴシック" panose="020B0600070205080204" pitchFamily="34" charset="-128"/>
              </a:rPr>
              <a:t> is dynamic with changing understanding of biology.</a:t>
            </a:r>
          </a:p>
          <a:p>
            <a:pPr lvl="1" eaLnBrk="1" hangingPunct="1"/>
            <a:r>
              <a:rPr lang="en-US" altLang="en-US" i="1" smtClean="0">
                <a:ea typeface="ＭＳ Ｐゴシック" panose="020B0600070205080204" pitchFamily="34" charset="-128"/>
              </a:rPr>
              <a:t>**The data in this lecture will give you the correct answers for your test, but some concepts are a bit outdated.</a:t>
            </a:r>
          </a:p>
          <a:p>
            <a:pPr lvl="1" eaLnBrk="1" hangingPunct="1"/>
            <a:r>
              <a:rPr lang="en-US" altLang="en-US" smtClean="0">
                <a:ea typeface="ＭＳ Ｐゴシック" panose="020B0600070205080204" pitchFamily="34" charset="-128"/>
              </a:rPr>
              <a:t>Historic classification based on presumed cell of origin.</a:t>
            </a:r>
          </a:p>
          <a:p>
            <a:pPr eaLnBrk="1" hangingPunct="1"/>
            <a:r>
              <a:rPr lang="en-US" altLang="en-US" b="1" i="1" smtClean="0">
                <a:ea typeface="ＭＳ Ｐゴシック" panose="020B0600070205080204" pitchFamily="34" charset="-128"/>
              </a:rPr>
              <a:t>Histiocytosis = Abnormal proliferation or function of a “</a:t>
            </a:r>
            <a:r>
              <a:rPr lang="en-US" altLang="ja-JP" b="1" i="1" smtClean="0">
                <a:ea typeface="ＭＳ Ｐゴシック" panose="020B0600070205080204" pitchFamily="34" charset="-128"/>
              </a:rPr>
              <a:t>histiocyte</a:t>
            </a:r>
            <a:r>
              <a:rPr lang="en-US" altLang="en-US" b="1" i="1" smtClean="0">
                <a:ea typeface="ＭＳ Ｐゴシック" panose="020B0600070205080204" pitchFamily="34" charset="-128"/>
              </a:rPr>
              <a:t>”</a:t>
            </a:r>
            <a:endParaRPr lang="en-US" altLang="ja-JP" b="1" i="1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z="100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z="100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mtClean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57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3583859" y="232389"/>
            <a:ext cx="9082548" cy="900113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ea typeface="ＭＳ Ｐゴシック" panose="020B0600070205080204" pitchFamily="34" charset="-128"/>
              </a:rPr>
              <a:t>Histiocytoses</a:t>
            </a: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67664" y="1265238"/>
            <a:ext cx="7143135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Dendritic Cell Proliferation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Langerhans Cell Histiocytosis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Macrophage Proliferation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Juvenile </a:t>
            </a:r>
            <a:r>
              <a:rPr lang="en-US" altLang="en-US" dirty="0" err="1">
                <a:ea typeface="ＭＳ Ｐゴシック" panose="020B0600070205080204" pitchFamily="34" charset="-128"/>
              </a:rPr>
              <a:t>Xanthogranuloma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Erdheim-Chester Disease</a:t>
            </a:r>
          </a:p>
          <a:p>
            <a:pPr lvl="1"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Rosai</a:t>
            </a:r>
            <a:r>
              <a:rPr lang="en-US" altLang="en-US" dirty="0">
                <a:ea typeface="ＭＳ Ｐゴシック" panose="020B0600070205080204" pitchFamily="34" charset="-128"/>
              </a:rPr>
              <a:t>-Dorfman Disease</a:t>
            </a:r>
          </a:p>
          <a:p>
            <a:pPr lvl="2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Sinus histiocytosis with massive lymphadenopathy</a:t>
            </a:r>
          </a:p>
          <a:p>
            <a:pPr lvl="1" eaLnBrk="1" hangingPunct="1"/>
            <a:r>
              <a:rPr lang="en-US" altLang="en-US" b="1" i="1" dirty="0" err="1">
                <a:ea typeface="ＭＳ Ｐゴシック" panose="020B0600070205080204" pitchFamily="34" charset="-128"/>
              </a:rPr>
              <a:t>Hemophagocytic</a:t>
            </a:r>
            <a:r>
              <a:rPr lang="en-US" altLang="en-US" b="1" i="1" dirty="0">
                <a:ea typeface="ＭＳ Ｐゴシック" panose="020B0600070205080204" pitchFamily="34" charset="-128"/>
              </a:rPr>
              <a:t> </a:t>
            </a:r>
            <a:r>
              <a:rPr lang="en-US" altLang="en-US" b="1" i="1" dirty="0" err="1">
                <a:ea typeface="ＭＳ Ｐゴシック" panose="020B0600070205080204" pitchFamily="34" charset="-128"/>
              </a:rPr>
              <a:t>Lymphohistiocytosis</a:t>
            </a:r>
            <a:endParaRPr lang="en-US" altLang="en-US" b="1" i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“</a:t>
            </a:r>
            <a:r>
              <a:rPr lang="en-US" altLang="ja-JP" b="1" i="1" dirty="0">
                <a:ea typeface="ＭＳ Ｐゴシック" panose="020B0600070205080204" pitchFamily="34" charset="-128"/>
              </a:rPr>
              <a:t>Histiocytic</a:t>
            </a:r>
            <a:r>
              <a:rPr lang="en-US" altLang="en-US" b="1" i="1" dirty="0">
                <a:ea typeface="ＭＳ Ｐゴシック" panose="020B0600070205080204" pitchFamily="34" charset="-128"/>
              </a:rPr>
              <a:t>”</a:t>
            </a:r>
            <a:r>
              <a:rPr lang="en-US" altLang="ja-JP" b="1" i="1" dirty="0">
                <a:ea typeface="ＭＳ Ｐゴシック" panose="020B0600070205080204" pitchFamily="34" charset="-128"/>
              </a:rPr>
              <a:t> Malignancies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Malignant Histiocytosis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Histiocytic Sarcoma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AML (M7)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242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smtClean="0">
                <a:solidFill>
                  <a:srgbClr val="000000"/>
                </a:solidFill>
              </a:rPr>
              <a:t>Langerhans Cell Histiocytosis (LCH)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73646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2051050" y="6647495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4953000"/>
            <a:ext cx="2667000" cy="16002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58373" name="TextBox 6"/>
          <p:cNvSpPr txBox="1">
            <a:spLocks noChangeArrowheads="1"/>
          </p:cNvSpPr>
          <p:nvPr/>
        </p:nvSpPr>
        <p:spPr bwMode="auto">
          <a:xfrm>
            <a:off x="1676401" y="152401"/>
            <a:ext cx="912813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/>
              <a:t>LCH</a:t>
            </a:r>
          </a:p>
        </p:txBody>
      </p:sp>
      <p:sp useBgFill="1">
        <p:nvSpPr>
          <p:cNvPr id="8" name="Rectangle 7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287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2027237" y="6694489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4953000"/>
            <a:ext cx="2667000" cy="16002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59397" name="TextBox 1"/>
          <p:cNvSpPr txBox="1">
            <a:spLocks noChangeArrowheads="1"/>
          </p:cNvSpPr>
          <p:nvPr/>
        </p:nvSpPr>
        <p:spPr bwMode="auto">
          <a:xfrm>
            <a:off x="2133601" y="5562601"/>
            <a:ext cx="1147763" cy="64611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Fetal Liver</a:t>
            </a:r>
          </a:p>
          <a:p>
            <a:r>
              <a:rPr lang="en-US" altLang="en-US" sz="1800"/>
              <a:t>Yolk Sac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3276600" y="5867400"/>
            <a:ext cx="16764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9" name="TextBox 4"/>
          <p:cNvSpPr txBox="1">
            <a:spLocks noChangeArrowheads="1"/>
          </p:cNvSpPr>
          <p:nvPr/>
        </p:nvSpPr>
        <p:spPr bwMode="auto">
          <a:xfrm>
            <a:off x="1676401" y="152401"/>
            <a:ext cx="252412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/>
              <a:t>Boards 2019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638800" y="1524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886200" y="14478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105400" y="25908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67400" y="40386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 useBgFill="1">
        <p:nvSpPr>
          <p:cNvPr id="14" name="Rectangle 13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2188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000000"/>
                </a:solidFill>
              </a:rPr>
              <a:t>Part I: Myeloproliferative</a:t>
            </a:r>
            <a:r>
              <a:rPr lang="en-US" altLang="en-US" b="1" dirty="0">
                <a:solidFill>
                  <a:srgbClr val="000000"/>
                </a:solidFill>
              </a:rPr>
              <a:t>, </a:t>
            </a:r>
            <a:r>
              <a:rPr lang="en-US" altLang="en-US" b="1" dirty="0" smtClean="0">
                <a:solidFill>
                  <a:srgbClr val="000000"/>
                </a:solidFill>
              </a:rPr>
              <a:t>Myelodysplastic Syndromes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10005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188542" y="365126"/>
            <a:ext cx="7165257" cy="841376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Molecular Pathogenesis: </a:t>
            </a:r>
            <a:r>
              <a:rPr lang="en-US" b="1" i="1" dirty="0">
                <a:solidFill>
                  <a:srgbClr val="FF0000"/>
                </a:solidFill>
              </a:rPr>
              <a:t>BRAF-V600E</a:t>
            </a:r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grpSp>
        <p:nvGrpSpPr>
          <p:cNvPr id="63491" name="Group 6"/>
          <p:cNvGrpSpPr>
            <a:grpSpLocks/>
          </p:cNvGrpSpPr>
          <p:nvPr/>
        </p:nvGrpSpPr>
        <p:grpSpPr bwMode="auto">
          <a:xfrm>
            <a:off x="2911475" y="1981200"/>
            <a:ext cx="5662536" cy="4743450"/>
            <a:chOff x="1437788" y="1035491"/>
            <a:chExt cx="6046045" cy="5353042"/>
          </a:xfrm>
        </p:grpSpPr>
        <p:sp>
          <p:nvSpPr>
            <p:cNvPr id="8" name="Arc 7"/>
            <p:cNvSpPr>
              <a:spLocks/>
            </p:cNvSpPr>
            <p:nvPr/>
          </p:nvSpPr>
          <p:spPr bwMode="auto">
            <a:xfrm>
              <a:off x="1871712" y="1400960"/>
              <a:ext cx="5118952" cy="2644274"/>
            </a:xfrm>
            <a:custGeom>
              <a:avLst/>
              <a:gdLst>
                <a:gd name="T0" fmla="*/ 2559476 w 5118952"/>
                <a:gd name="T1" fmla="*/ 0 h 2644274"/>
                <a:gd name="T2" fmla="*/ 5118952 w 5118952"/>
                <a:gd name="T3" fmla="*/ 1322137 h 26442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18952" h="2644274" stroke="0">
                  <a:moveTo>
                    <a:pt x="2559476" y="0"/>
                  </a:moveTo>
                  <a:cubicBezTo>
                    <a:pt x="3973036" y="0"/>
                    <a:pt x="5118952" y="591941"/>
                    <a:pt x="5118952" y="1322137"/>
                  </a:cubicBezTo>
                  <a:lnTo>
                    <a:pt x="2559476" y="1322137"/>
                  </a:lnTo>
                  <a:lnTo>
                    <a:pt x="2559476" y="0"/>
                  </a:lnTo>
                  <a:close/>
                </a:path>
                <a:path w="5118952" h="2644274" fill="none">
                  <a:moveTo>
                    <a:pt x="2559476" y="0"/>
                  </a:moveTo>
                  <a:cubicBezTo>
                    <a:pt x="3973036" y="0"/>
                    <a:pt x="5118952" y="591941"/>
                    <a:pt x="5118952" y="1322137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Arc 8"/>
            <p:cNvSpPr>
              <a:spLocks/>
            </p:cNvSpPr>
            <p:nvPr/>
          </p:nvSpPr>
          <p:spPr bwMode="auto">
            <a:xfrm flipH="1">
              <a:off x="1880188" y="1400960"/>
              <a:ext cx="5118952" cy="2644274"/>
            </a:xfrm>
            <a:custGeom>
              <a:avLst/>
              <a:gdLst>
                <a:gd name="T0" fmla="*/ 2559476 w 5118952"/>
                <a:gd name="T1" fmla="*/ 0 h 2644274"/>
                <a:gd name="T2" fmla="*/ 5118863 w 5118952"/>
                <a:gd name="T3" fmla="*/ 1311080 h 26442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18952" h="2644274" stroke="0">
                  <a:moveTo>
                    <a:pt x="2559476" y="0"/>
                  </a:moveTo>
                  <a:cubicBezTo>
                    <a:pt x="3964684" y="0"/>
                    <a:pt x="5107111" y="585224"/>
                    <a:pt x="5118863" y="1311080"/>
                  </a:cubicBezTo>
                  <a:lnTo>
                    <a:pt x="2559476" y="1322137"/>
                  </a:lnTo>
                  <a:lnTo>
                    <a:pt x="2559476" y="0"/>
                  </a:lnTo>
                  <a:close/>
                </a:path>
                <a:path w="5118952" h="2644274" fill="none">
                  <a:moveTo>
                    <a:pt x="2559476" y="0"/>
                  </a:moveTo>
                  <a:cubicBezTo>
                    <a:pt x="3964684" y="0"/>
                    <a:pt x="5107111" y="585224"/>
                    <a:pt x="5118863" y="13110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3678601" y="1130442"/>
              <a:ext cx="27120" cy="732728"/>
            </a:xfrm>
            <a:prstGeom prst="line">
              <a:avLst/>
            </a:pr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3805728" y="1125067"/>
              <a:ext cx="25425" cy="732730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210836" y="1628482"/>
              <a:ext cx="969550" cy="4586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RAS</a:t>
              </a: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210836" y="2567236"/>
              <a:ext cx="969550" cy="4586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RAF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210836" y="3479115"/>
              <a:ext cx="969550" cy="4586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MEK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210836" y="4430409"/>
              <a:ext cx="969550" cy="458627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ERK</a:t>
              </a:r>
            </a:p>
          </p:txBody>
        </p:sp>
        <p:sp>
          <p:nvSpPr>
            <p:cNvPr id="16" name="Arc 15"/>
            <p:cNvSpPr>
              <a:spLocks/>
            </p:cNvSpPr>
            <p:nvPr/>
          </p:nvSpPr>
          <p:spPr bwMode="auto">
            <a:xfrm>
              <a:off x="3376888" y="5154181"/>
              <a:ext cx="2291663" cy="1234352"/>
            </a:xfrm>
            <a:custGeom>
              <a:avLst/>
              <a:gdLst>
                <a:gd name="T0" fmla="*/ 1145832 w 2291663"/>
                <a:gd name="T1" fmla="*/ 0 h 1234352"/>
                <a:gd name="T2" fmla="*/ 2291664 w 2291663"/>
                <a:gd name="T3" fmla="*/ 617176 h 1234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91663" h="1234352" stroke="0">
                  <a:moveTo>
                    <a:pt x="1145832" y="0"/>
                  </a:moveTo>
                  <a:cubicBezTo>
                    <a:pt x="1778658" y="0"/>
                    <a:pt x="2291664" y="276319"/>
                    <a:pt x="2291664" y="617176"/>
                  </a:cubicBezTo>
                  <a:lnTo>
                    <a:pt x="1145832" y="617176"/>
                  </a:lnTo>
                  <a:lnTo>
                    <a:pt x="1145832" y="0"/>
                  </a:lnTo>
                  <a:close/>
                </a:path>
                <a:path w="2291663" h="1234352" fill="none">
                  <a:moveTo>
                    <a:pt x="1145832" y="0"/>
                  </a:moveTo>
                  <a:cubicBezTo>
                    <a:pt x="1778658" y="0"/>
                    <a:pt x="2291664" y="276319"/>
                    <a:pt x="2291664" y="617176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Arc 16"/>
            <p:cNvSpPr>
              <a:spLocks/>
            </p:cNvSpPr>
            <p:nvPr/>
          </p:nvSpPr>
          <p:spPr bwMode="auto">
            <a:xfrm flipH="1">
              <a:off x="3381973" y="5154181"/>
              <a:ext cx="2289968" cy="1234352"/>
            </a:xfrm>
            <a:custGeom>
              <a:avLst/>
              <a:gdLst>
                <a:gd name="T0" fmla="*/ 1144984 w 2289968"/>
                <a:gd name="T1" fmla="*/ 0 h 1234352"/>
                <a:gd name="T2" fmla="*/ 2289931 w 2289968"/>
                <a:gd name="T3" fmla="*/ 612230 h 1234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89968" h="1234352" stroke="0">
                  <a:moveTo>
                    <a:pt x="1144984" y="0"/>
                  </a:moveTo>
                  <a:cubicBezTo>
                    <a:pt x="1773761" y="0"/>
                    <a:pt x="2284892" y="273314"/>
                    <a:pt x="2289931" y="612230"/>
                  </a:cubicBezTo>
                  <a:lnTo>
                    <a:pt x="1144984" y="617176"/>
                  </a:lnTo>
                  <a:lnTo>
                    <a:pt x="1144984" y="0"/>
                  </a:lnTo>
                  <a:close/>
                </a:path>
                <a:path w="2289968" h="1234352" fill="none">
                  <a:moveTo>
                    <a:pt x="1144984" y="0"/>
                  </a:moveTo>
                  <a:cubicBezTo>
                    <a:pt x="1773761" y="0"/>
                    <a:pt x="2284892" y="273314"/>
                    <a:pt x="2289931" y="61223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>
              <a:off x="4695611" y="2153395"/>
              <a:ext cx="0" cy="37442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>
              <a:off x="4695611" y="3050944"/>
              <a:ext cx="0" cy="3762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4695611" y="4002237"/>
              <a:ext cx="0" cy="3762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505" name="TextBox 20"/>
            <p:cNvSpPr txBox="1">
              <a:spLocks noChangeArrowheads="1"/>
            </p:cNvSpPr>
            <p:nvPr/>
          </p:nvSpPr>
          <p:spPr bwMode="auto">
            <a:xfrm>
              <a:off x="5315423" y="2393366"/>
              <a:ext cx="1836857" cy="13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65% </a:t>
              </a:r>
              <a:r>
                <a:rPr lang="en-US" altLang="en-US" sz="1800" i="1"/>
                <a:t>BRAFV600E</a:t>
              </a:r>
            </a:p>
            <a:p>
              <a:r>
                <a:rPr lang="en-US" altLang="en-US" sz="1800" i="1"/>
                <a:t>6% BRAF indel</a:t>
              </a:r>
            </a:p>
            <a:p>
              <a:r>
                <a:rPr lang="en-US" altLang="en-US" sz="1800" i="1"/>
                <a:t>*BRAF Fusion</a:t>
              </a:r>
            </a:p>
            <a:p>
              <a:r>
                <a:rPr lang="en-US" altLang="en-US" sz="1800"/>
                <a:t>*</a:t>
              </a:r>
              <a:r>
                <a:rPr lang="en-US" altLang="en-US" sz="1800" i="1"/>
                <a:t>ARAF</a:t>
              </a:r>
            </a:p>
          </p:txBody>
        </p:sp>
        <p:sp>
          <p:nvSpPr>
            <p:cNvPr id="63506" name="TextBox 21"/>
            <p:cNvSpPr txBox="1">
              <a:spLocks noChangeArrowheads="1"/>
            </p:cNvSpPr>
            <p:nvPr/>
          </p:nvSpPr>
          <p:spPr bwMode="auto">
            <a:xfrm>
              <a:off x="5315423" y="3658340"/>
              <a:ext cx="1537333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15% </a:t>
              </a:r>
              <a:r>
                <a:rPr lang="en-US" altLang="en-US" sz="1800" i="1"/>
                <a:t>MAP2K1</a:t>
              </a:r>
            </a:p>
          </p:txBody>
        </p:sp>
        <p:sp>
          <p:nvSpPr>
            <p:cNvPr id="63507" name="TextBox 22"/>
            <p:cNvSpPr txBox="1">
              <a:spLocks noChangeArrowheads="1"/>
            </p:cNvSpPr>
            <p:nvPr/>
          </p:nvSpPr>
          <p:spPr bwMode="auto">
            <a:xfrm>
              <a:off x="2587309" y="1035491"/>
              <a:ext cx="965669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*</a:t>
              </a:r>
              <a:r>
                <a:rPr lang="en-US" altLang="en-US" sz="1800" i="1"/>
                <a:t>ERBB3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>
              <a:off x="4690527" y="4998319"/>
              <a:ext cx="8475" cy="47833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509" name="TextBox 24"/>
            <p:cNvSpPr txBox="1">
              <a:spLocks noChangeArrowheads="1"/>
            </p:cNvSpPr>
            <p:nvPr/>
          </p:nvSpPr>
          <p:spPr bwMode="auto">
            <a:xfrm>
              <a:off x="6771614" y="5372446"/>
              <a:ext cx="712219" cy="52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LCH</a:t>
              </a:r>
            </a:p>
          </p:txBody>
        </p: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>
              <a:off x="4715951" y="5628931"/>
              <a:ext cx="1935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511" name="TextBox 26"/>
            <p:cNvSpPr txBox="1">
              <a:spLocks noChangeArrowheads="1"/>
            </p:cNvSpPr>
            <p:nvPr/>
          </p:nvSpPr>
          <p:spPr bwMode="auto">
            <a:xfrm>
              <a:off x="1437788" y="3487972"/>
              <a:ext cx="1644203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15% Unknown</a:t>
              </a:r>
            </a:p>
          </p:txBody>
        </p:sp>
        <p:cxnSp>
          <p:nvCxnSpPr>
            <p:cNvPr id="28" name="Straight Arrow Connector 27"/>
            <p:cNvCxnSpPr>
              <a:cxnSpLocks noChangeShapeType="1"/>
            </p:cNvCxnSpPr>
            <p:nvPr/>
          </p:nvCxnSpPr>
          <p:spPr bwMode="auto">
            <a:xfrm>
              <a:off x="3088735" y="3932369"/>
              <a:ext cx="1427205" cy="446086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3088735" y="4002237"/>
              <a:ext cx="1611962" cy="162669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>
              <a:off x="3909123" y="1508451"/>
              <a:ext cx="393244" cy="17556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Rectangle 30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4177" y="6534834"/>
            <a:ext cx="368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courtesy of </a:t>
            </a:r>
            <a:r>
              <a:rPr lang="en-US" i="1" dirty="0" err="1" smtClean="0"/>
              <a:t>Rikhia</a:t>
            </a:r>
            <a:r>
              <a:rPr lang="en-US" i="1" dirty="0" smtClean="0"/>
              <a:t> Chakraborty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917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988080" y="188120"/>
            <a:ext cx="9790471" cy="928687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Molecular Pathogenesis: </a:t>
            </a:r>
            <a:r>
              <a:rPr lang="en-US" b="1" i="1" dirty="0">
                <a:solidFill>
                  <a:srgbClr val="FF0000"/>
                </a:solidFill>
              </a:rPr>
              <a:t>BRAF-V600E</a:t>
            </a:r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grpSp>
        <p:nvGrpSpPr>
          <p:cNvPr id="64515" name="Group 6"/>
          <p:cNvGrpSpPr>
            <a:grpSpLocks/>
          </p:cNvGrpSpPr>
          <p:nvPr/>
        </p:nvGrpSpPr>
        <p:grpSpPr bwMode="auto">
          <a:xfrm>
            <a:off x="2911475" y="1981200"/>
            <a:ext cx="5662536" cy="4743450"/>
            <a:chOff x="1437788" y="1035491"/>
            <a:chExt cx="6046045" cy="5353042"/>
          </a:xfrm>
        </p:grpSpPr>
        <p:sp>
          <p:nvSpPr>
            <p:cNvPr id="8" name="Arc 7"/>
            <p:cNvSpPr>
              <a:spLocks/>
            </p:cNvSpPr>
            <p:nvPr/>
          </p:nvSpPr>
          <p:spPr bwMode="auto">
            <a:xfrm>
              <a:off x="1871712" y="1400960"/>
              <a:ext cx="5118952" cy="2644274"/>
            </a:xfrm>
            <a:custGeom>
              <a:avLst/>
              <a:gdLst>
                <a:gd name="T0" fmla="*/ 2559476 w 5118952"/>
                <a:gd name="T1" fmla="*/ 0 h 2644274"/>
                <a:gd name="T2" fmla="*/ 5118952 w 5118952"/>
                <a:gd name="T3" fmla="*/ 1322137 h 26442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18952" h="2644274" stroke="0">
                  <a:moveTo>
                    <a:pt x="2559476" y="0"/>
                  </a:moveTo>
                  <a:cubicBezTo>
                    <a:pt x="3973036" y="0"/>
                    <a:pt x="5118952" y="591941"/>
                    <a:pt x="5118952" y="1322137"/>
                  </a:cubicBezTo>
                  <a:lnTo>
                    <a:pt x="2559476" y="1322137"/>
                  </a:lnTo>
                  <a:lnTo>
                    <a:pt x="2559476" y="0"/>
                  </a:lnTo>
                  <a:close/>
                </a:path>
                <a:path w="5118952" h="2644274" fill="none">
                  <a:moveTo>
                    <a:pt x="2559476" y="0"/>
                  </a:moveTo>
                  <a:cubicBezTo>
                    <a:pt x="3973036" y="0"/>
                    <a:pt x="5118952" y="591941"/>
                    <a:pt x="5118952" y="1322137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Arc 8"/>
            <p:cNvSpPr>
              <a:spLocks/>
            </p:cNvSpPr>
            <p:nvPr/>
          </p:nvSpPr>
          <p:spPr bwMode="auto">
            <a:xfrm flipH="1">
              <a:off x="1880188" y="1400960"/>
              <a:ext cx="5118952" cy="2644274"/>
            </a:xfrm>
            <a:custGeom>
              <a:avLst/>
              <a:gdLst>
                <a:gd name="T0" fmla="*/ 2559476 w 5118952"/>
                <a:gd name="T1" fmla="*/ 0 h 2644274"/>
                <a:gd name="T2" fmla="*/ 5118863 w 5118952"/>
                <a:gd name="T3" fmla="*/ 1311080 h 26442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18952" h="2644274" stroke="0">
                  <a:moveTo>
                    <a:pt x="2559476" y="0"/>
                  </a:moveTo>
                  <a:cubicBezTo>
                    <a:pt x="3964684" y="0"/>
                    <a:pt x="5107111" y="585224"/>
                    <a:pt x="5118863" y="1311080"/>
                  </a:cubicBezTo>
                  <a:lnTo>
                    <a:pt x="2559476" y="1322137"/>
                  </a:lnTo>
                  <a:lnTo>
                    <a:pt x="2559476" y="0"/>
                  </a:lnTo>
                  <a:close/>
                </a:path>
                <a:path w="5118952" h="2644274" fill="none">
                  <a:moveTo>
                    <a:pt x="2559476" y="0"/>
                  </a:moveTo>
                  <a:cubicBezTo>
                    <a:pt x="3964684" y="0"/>
                    <a:pt x="5107111" y="585224"/>
                    <a:pt x="5118863" y="13110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3678601" y="1130442"/>
              <a:ext cx="27120" cy="732728"/>
            </a:xfrm>
            <a:prstGeom prst="line">
              <a:avLst/>
            </a:pr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3805728" y="1125067"/>
              <a:ext cx="25425" cy="732730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210836" y="1628482"/>
              <a:ext cx="969550" cy="4586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RAS</a:t>
              </a: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210836" y="2567236"/>
              <a:ext cx="969550" cy="4586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RAF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210836" y="3479115"/>
              <a:ext cx="969550" cy="4586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MEK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210836" y="4430409"/>
              <a:ext cx="969550" cy="458627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ERK</a:t>
              </a:r>
            </a:p>
          </p:txBody>
        </p:sp>
        <p:sp>
          <p:nvSpPr>
            <p:cNvPr id="16" name="Arc 15"/>
            <p:cNvSpPr>
              <a:spLocks/>
            </p:cNvSpPr>
            <p:nvPr/>
          </p:nvSpPr>
          <p:spPr bwMode="auto">
            <a:xfrm>
              <a:off x="3376888" y="5154181"/>
              <a:ext cx="2291663" cy="1234352"/>
            </a:xfrm>
            <a:custGeom>
              <a:avLst/>
              <a:gdLst>
                <a:gd name="T0" fmla="*/ 1145832 w 2291663"/>
                <a:gd name="T1" fmla="*/ 0 h 1234352"/>
                <a:gd name="T2" fmla="*/ 2291664 w 2291663"/>
                <a:gd name="T3" fmla="*/ 617176 h 1234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91663" h="1234352" stroke="0">
                  <a:moveTo>
                    <a:pt x="1145832" y="0"/>
                  </a:moveTo>
                  <a:cubicBezTo>
                    <a:pt x="1778658" y="0"/>
                    <a:pt x="2291664" y="276319"/>
                    <a:pt x="2291664" y="617176"/>
                  </a:cubicBezTo>
                  <a:lnTo>
                    <a:pt x="1145832" y="617176"/>
                  </a:lnTo>
                  <a:lnTo>
                    <a:pt x="1145832" y="0"/>
                  </a:lnTo>
                  <a:close/>
                </a:path>
                <a:path w="2291663" h="1234352" fill="none">
                  <a:moveTo>
                    <a:pt x="1145832" y="0"/>
                  </a:moveTo>
                  <a:cubicBezTo>
                    <a:pt x="1778658" y="0"/>
                    <a:pt x="2291664" y="276319"/>
                    <a:pt x="2291664" y="617176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Arc 16"/>
            <p:cNvSpPr>
              <a:spLocks/>
            </p:cNvSpPr>
            <p:nvPr/>
          </p:nvSpPr>
          <p:spPr bwMode="auto">
            <a:xfrm flipH="1">
              <a:off x="3381973" y="5154181"/>
              <a:ext cx="2289968" cy="1234352"/>
            </a:xfrm>
            <a:custGeom>
              <a:avLst/>
              <a:gdLst>
                <a:gd name="T0" fmla="*/ 1144984 w 2289968"/>
                <a:gd name="T1" fmla="*/ 0 h 1234352"/>
                <a:gd name="T2" fmla="*/ 2289931 w 2289968"/>
                <a:gd name="T3" fmla="*/ 612230 h 1234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89968" h="1234352" stroke="0">
                  <a:moveTo>
                    <a:pt x="1144984" y="0"/>
                  </a:moveTo>
                  <a:cubicBezTo>
                    <a:pt x="1773761" y="0"/>
                    <a:pt x="2284892" y="273314"/>
                    <a:pt x="2289931" y="612230"/>
                  </a:cubicBezTo>
                  <a:lnTo>
                    <a:pt x="1144984" y="617176"/>
                  </a:lnTo>
                  <a:lnTo>
                    <a:pt x="1144984" y="0"/>
                  </a:lnTo>
                  <a:close/>
                </a:path>
                <a:path w="2289968" h="1234352" fill="none">
                  <a:moveTo>
                    <a:pt x="1144984" y="0"/>
                  </a:moveTo>
                  <a:cubicBezTo>
                    <a:pt x="1773761" y="0"/>
                    <a:pt x="2284892" y="273314"/>
                    <a:pt x="2289931" y="61223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>
              <a:off x="4695611" y="2153395"/>
              <a:ext cx="0" cy="37442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>
              <a:off x="4695611" y="3050944"/>
              <a:ext cx="0" cy="3762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4695611" y="4002237"/>
              <a:ext cx="0" cy="3762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0" name="TextBox 20"/>
            <p:cNvSpPr txBox="1">
              <a:spLocks noChangeArrowheads="1"/>
            </p:cNvSpPr>
            <p:nvPr/>
          </p:nvSpPr>
          <p:spPr bwMode="auto">
            <a:xfrm>
              <a:off x="5315423" y="2393366"/>
              <a:ext cx="1836857" cy="13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65% </a:t>
              </a:r>
              <a:r>
                <a:rPr lang="en-US" altLang="en-US" sz="1800" i="1"/>
                <a:t>BRAFV600E</a:t>
              </a:r>
            </a:p>
            <a:p>
              <a:r>
                <a:rPr lang="en-US" altLang="en-US" sz="1800" i="1"/>
                <a:t>6% BRAF indel</a:t>
              </a:r>
            </a:p>
            <a:p>
              <a:r>
                <a:rPr lang="en-US" altLang="en-US" sz="1800" i="1"/>
                <a:t>*BRAF Fusion</a:t>
              </a:r>
            </a:p>
            <a:p>
              <a:r>
                <a:rPr lang="en-US" altLang="en-US" sz="1800"/>
                <a:t>*</a:t>
              </a:r>
              <a:r>
                <a:rPr lang="en-US" altLang="en-US" sz="1800" i="1"/>
                <a:t>ARAF</a:t>
              </a:r>
            </a:p>
          </p:txBody>
        </p:sp>
        <p:sp>
          <p:nvSpPr>
            <p:cNvPr id="64531" name="TextBox 21"/>
            <p:cNvSpPr txBox="1">
              <a:spLocks noChangeArrowheads="1"/>
            </p:cNvSpPr>
            <p:nvPr/>
          </p:nvSpPr>
          <p:spPr bwMode="auto">
            <a:xfrm>
              <a:off x="5315423" y="3658340"/>
              <a:ext cx="1537333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15% </a:t>
              </a:r>
              <a:r>
                <a:rPr lang="en-US" altLang="en-US" sz="1800" i="1"/>
                <a:t>MAP2K1</a:t>
              </a:r>
            </a:p>
          </p:txBody>
        </p:sp>
        <p:sp>
          <p:nvSpPr>
            <p:cNvPr id="64532" name="TextBox 22"/>
            <p:cNvSpPr txBox="1">
              <a:spLocks noChangeArrowheads="1"/>
            </p:cNvSpPr>
            <p:nvPr/>
          </p:nvSpPr>
          <p:spPr bwMode="auto">
            <a:xfrm>
              <a:off x="2587309" y="1035491"/>
              <a:ext cx="965669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*</a:t>
              </a:r>
              <a:r>
                <a:rPr lang="en-US" altLang="en-US" sz="1800" i="1"/>
                <a:t>ERBB3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>
              <a:off x="4690527" y="4998319"/>
              <a:ext cx="8475" cy="47833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4" name="TextBox 24"/>
            <p:cNvSpPr txBox="1">
              <a:spLocks noChangeArrowheads="1"/>
            </p:cNvSpPr>
            <p:nvPr/>
          </p:nvSpPr>
          <p:spPr bwMode="auto">
            <a:xfrm>
              <a:off x="6771614" y="5372446"/>
              <a:ext cx="712219" cy="52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LCH</a:t>
              </a:r>
            </a:p>
          </p:txBody>
        </p: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>
              <a:off x="4715951" y="5628931"/>
              <a:ext cx="1935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6" name="TextBox 26"/>
            <p:cNvSpPr txBox="1">
              <a:spLocks noChangeArrowheads="1"/>
            </p:cNvSpPr>
            <p:nvPr/>
          </p:nvSpPr>
          <p:spPr bwMode="auto">
            <a:xfrm>
              <a:off x="1437788" y="3487972"/>
              <a:ext cx="1644203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15% Unknown</a:t>
              </a:r>
            </a:p>
          </p:txBody>
        </p:sp>
        <p:cxnSp>
          <p:nvCxnSpPr>
            <p:cNvPr id="28" name="Straight Arrow Connector 27"/>
            <p:cNvCxnSpPr>
              <a:cxnSpLocks noChangeShapeType="1"/>
            </p:cNvCxnSpPr>
            <p:nvPr/>
          </p:nvCxnSpPr>
          <p:spPr bwMode="auto">
            <a:xfrm>
              <a:off x="3088735" y="3932369"/>
              <a:ext cx="1427205" cy="446086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3088735" y="4002237"/>
              <a:ext cx="1611962" cy="162669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>
              <a:off x="3909123" y="1508451"/>
              <a:ext cx="393244" cy="17556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5957888" y="1252158"/>
            <a:ext cx="1905000" cy="457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4177" y="6534834"/>
            <a:ext cx="368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courtesy of </a:t>
            </a:r>
            <a:r>
              <a:rPr lang="en-US" i="1" dirty="0" err="1" smtClean="0"/>
              <a:t>Rikhia</a:t>
            </a:r>
            <a:r>
              <a:rPr lang="en-US" i="1" dirty="0" smtClean="0"/>
              <a:t> Chakraborty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77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LCH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79988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Incidence: 5-8/million children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Male/female: 1.3/1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Median age at presentation: 2.4 </a:t>
            </a:r>
            <a:r>
              <a:rPr lang="en-US" sz="3200" dirty="0" err="1"/>
              <a:t>yrs</a:t>
            </a:r>
            <a:endParaRPr lang="en-US" sz="32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 smtClean="0"/>
              <a:t>Epidemiologic associations: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Rare in Africans and African-Americans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 smtClean="0"/>
              <a:t>Some families with multiple children reported (?)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I</a:t>
            </a:r>
            <a:r>
              <a:rPr lang="en-US" sz="2800" dirty="0" smtClean="0"/>
              <a:t>ncreased incidence of thyroid/autoimmune disease in family (?)</a:t>
            </a:r>
            <a:endParaRPr lang="en-US" sz="28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3864076" y="365125"/>
            <a:ext cx="7489723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143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ea typeface="ＭＳ Ｐゴシック" panose="020B0600070205080204" pitchFamily="34" charset="-128"/>
              </a:rPr>
              <a:t>Disease categories: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Risk based on organ involvement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“Risk” = risk of death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High Risk (</a:t>
            </a:r>
            <a:r>
              <a:rPr lang="en-US" altLang="en-US" sz="2400" b="1" dirty="0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liver, bone marrow, spleen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)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Multisystem Low Risk 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Single system Low Risk</a:t>
            </a:r>
          </a:p>
          <a:p>
            <a:pPr lvl="1" eaLnBrk="1" hangingPunct="1"/>
            <a:r>
              <a:rPr lang="en-US" altLang="en-US" sz="2800" dirty="0" smtClean="0">
                <a:ea typeface="ＭＳ Ｐゴシック" panose="020B0600070205080204" pitchFamily="34" charset="-128"/>
              </a:rPr>
              <a:t>CNS risk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“Risk” = risk of developing neurodegeneration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Lesions in skull (front of face, skull base) and </a:t>
            </a:r>
            <a:r>
              <a:rPr lang="en-US" altLang="en-US" sz="2400" b="1" dirty="0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pituitary</a:t>
            </a: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026310" y="365125"/>
            <a:ext cx="7327490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874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2751803" y="123855"/>
            <a:ext cx="6688394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LCH</a:t>
            </a:r>
          </a:p>
        </p:txBody>
      </p:sp>
      <p:pic>
        <p:nvPicPr>
          <p:cNvPr id="6758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58"/>
          <a:stretch>
            <a:fillRect/>
          </a:stretch>
        </p:blipFill>
        <p:spPr bwMode="auto">
          <a:xfrm>
            <a:off x="8229600" y="1524001"/>
            <a:ext cx="19812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>
            <a:fillRect/>
          </a:stretch>
        </p:blipFill>
        <p:spPr bwMode="auto">
          <a:xfrm>
            <a:off x="2590800" y="1493838"/>
            <a:ext cx="21336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1"/>
            <a:ext cx="21336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"/>
          <p:cNvSpPr txBox="1">
            <a:spLocks noChangeArrowheads="1"/>
          </p:cNvSpPr>
          <p:nvPr/>
        </p:nvSpPr>
        <p:spPr bwMode="auto">
          <a:xfrm>
            <a:off x="2895600" y="1066800"/>
            <a:ext cx="2035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Single low-risk</a:t>
            </a:r>
          </a:p>
        </p:txBody>
      </p:sp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5233988" y="1066800"/>
            <a:ext cx="2177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Multifocal low-risk</a:t>
            </a:r>
          </a:p>
        </p:txBody>
      </p:sp>
      <p:sp>
        <p:nvSpPr>
          <p:cNvPr id="67591" name="TextBox 7"/>
          <p:cNvSpPr txBox="1">
            <a:spLocks noChangeArrowheads="1"/>
          </p:cNvSpPr>
          <p:nvPr/>
        </p:nvSpPr>
        <p:spPr bwMode="auto">
          <a:xfrm>
            <a:off x="8666164" y="1066800"/>
            <a:ext cx="11272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High-risk</a:t>
            </a:r>
          </a:p>
        </p:txBody>
      </p:sp>
      <p:sp>
        <p:nvSpPr>
          <p:cNvPr id="9" name="Rectangle 8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9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LCH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81418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Histology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>
                <a:solidFill>
                  <a:srgbClr val="800000"/>
                </a:solidFill>
              </a:rPr>
              <a:t>CD207+</a:t>
            </a:r>
            <a:r>
              <a:rPr lang="en-US" dirty="0"/>
              <a:t>, CD1a+ </a:t>
            </a:r>
            <a:r>
              <a:rPr lang="en-US" dirty="0" err="1"/>
              <a:t>histiocytes</a:t>
            </a:r>
            <a:r>
              <a:rPr lang="en-US" dirty="0"/>
              <a:t> among inflammatory infiltrate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>
                <a:solidFill>
                  <a:srgbClr val="800000"/>
                </a:solidFill>
              </a:rPr>
              <a:t>Birbeck</a:t>
            </a:r>
            <a:r>
              <a:rPr lang="en-US" b="1" dirty="0">
                <a:solidFill>
                  <a:srgbClr val="800000"/>
                </a:solidFill>
              </a:rPr>
              <a:t> granules </a:t>
            </a:r>
            <a:r>
              <a:rPr lang="en-US" dirty="0"/>
              <a:t>on electron microscopy</a:t>
            </a:r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62467" name="Picture 2" descr="LCH 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940176"/>
            <a:ext cx="371316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125913"/>
            <a:ext cx="37338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"/>
          <p:cNvSpPr txBox="1">
            <a:spLocks noChangeArrowheads="1"/>
          </p:cNvSpPr>
          <p:nvPr/>
        </p:nvSpPr>
        <p:spPr bwMode="auto">
          <a:xfrm>
            <a:off x="3124200" y="6445251"/>
            <a:ext cx="22748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i="1" dirty="0"/>
              <a:t>Images courtesy of Dr. John Hicks</a:t>
            </a:r>
          </a:p>
        </p:txBody>
      </p: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3451226" y="2819400"/>
            <a:ext cx="80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CD207</a:t>
            </a:r>
          </a:p>
        </p:txBody>
      </p:sp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4987926" y="2819400"/>
            <a:ext cx="70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CD1A</a:t>
            </a:r>
          </a:p>
        </p:txBody>
      </p:sp>
      <p:sp>
        <p:nvSpPr>
          <p:cNvPr id="62472" name="TextBox 9"/>
          <p:cNvSpPr txBox="1">
            <a:spLocks noChangeArrowheads="1"/>
          </p:cNvSpPr>
          <p:nvPr/>
        </p:nvSpPr>
        <p:spPr bwMode="auto">
          <a:xfrm>
            <a:off x="6446838" y="28194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S100A</a:t>
            </a:r>
          </a:p>
        </p:txBody>
      </p:sp>
      <p:pic>
        <p:nvPicPr>
          <p:cNvPr id="62473" name="Picture 10" descr="Image_114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4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1" descr="Image_113"/>
          <p:cNvPicPr>
            <a:picLocks noGrp="1" noChangeAspect="1"/>
          </p:cNvPicPr>
          <p:nvPr isPhoto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6" y="3159126"/>
            <a:ext cx="14589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2" descr="Image_103"/>
          <p:cNvPicPr>
            <a:picLocks noGrp="1" noChangeAspect="1"/>
          </p:cNvPicPr>
          <p:nvPr isPhoto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6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3" descr="Image_105"/>
          <p:cNvPicPr>
            <a:picLocks noGrp="1" noChangeAspect="1"/>
          </p:cNvPicPr>
          <p:nvPr isPhoto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4" descr="Image_109"/>
          <p:cNvPicPr>
            <a:picLocks noGrp="1" noChangeAspect="1"/>
          </p:cNvPicPr>
          <p:nvPr isPhoto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8" name="TextBox 15"/>
          <p:cNvSpPr txBox="1">
            <a:spLocks noChangeArrowheads="1"/>
          </p:cNvSpPr>
          <p:nvPr/>
        </p:nvSpPr>
        <p:spPr bwMode="auto">
          <a:xfrm>
            <a:off x="9278939" y="28194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Factor XII</a:t>
            </a:r>
          </a:p>
        </p:txBody>
      </p:sp>
      <p:sp>
        <p:nvSpPr>
          <p:cNvPr id="62479" name="TextBox 16"/>
          <p:cNvSpPr txBox="1">
            <a:spLocks noChangeArrowheads="1"/>
          </p:cNvSpPr>
          <p:nvPr/>
        </p:nvSpPr>
        <p:spPr bwMode="auto">
          <a:xfrm>
            <a:off x="7959725" y="2819400"/>
            <a:ext cx="757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Fascin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677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 smtClean="0"/>
              <a:t>Presenting symptoms are highly variable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Bone marrow: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Cytopenias</a:t>
            </a:r>
            <a:r>
              <a:rPr lang="en-US" dirty="0"/>
              <a:t>, </a:t>
            </a:r>
            <a:r>
              <a:rPr lang="en-US" dirty="0" err="1"/>
              <a:t>hemophagocytosis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Spleen: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Splenomegaly, abdominal pain, </a:t>
            </a:r>
            <a:r>
              <a:rPr lang="en-US" dirty="0" err="1"/>
              <a:t>throbocytopenia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Liver: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Hepatomegaly, abdominal pain, jaundice, ascites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235974" y="365125"/>
            <a:ext cx="11117826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756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en-US" b="1" i="1" dirty="0" smtClean="0">
                <a:ea typeface="ＭＳ Ｐゴシック" panose="020B0600070205080204" pitchFamily="34" charset="-128"/>
              </a:rPr>
              <a:t>Presenting symptoms are highly variable</a:t>
            </a:r>
          </a:p>
          <a:p>
            <a:pPr lvl="1"/>
            <a:r>
              <a:rPr lang="en-US" altLang="en-US" sz="2800" dirty="0" smtClean="0">
                <a:ea typeface="ＭＳ Ｐゴシック" panose="020B0600070205080204" pitchFamily="34" charset="-128"/>
              </a:rPr>
              <a:t>Skin: </a:t>
            </a:r>
          </a:p>
          <a:p>
            <a:pPr lvl="2"/>
            <a:r>
              <a:rPr lang="en-US" altLang="en-US" sz="2400" dirty="0" smtClean="0">
                <a:ea typeface="ＭＳ Ｐゴシック" panose="020B0600070205080204" pitchFamily="34" charset="-128"/>
              </a:rPr>
              <a:t>Can look like anything</a:t>
            </a:r>
          </a:p>
          <a:p>
            <a:pPr lvl="2"/>
            <a:r>
              <a:rPr lang="en-US" altLang="en-US" sz="2400" dirty="0" smtClean="0">
                <a:ea typeface="ＭＳ Ｐゴシック" panose="020B0600070205080204" pitchFamily="34" charset="-128"/>
              </a:rPr>
              <a:t>Pruritic, scaly, erythematous</a:t>
            </a:r>
          </a:p>
          <a:p>
            <a:pPr lvl="2"/>
            <a:r>
              <a:rPr lang="en-US" altLang="en-US" sz="2400" dirty="0" smtClean="0">
                <a:ea typeface="ＭＳ Ｐゴシック" panose="020B0600070205080204" pitchFamily="34" charset="-128"/>
              </a:rPr>
              <a:t>Otitis externa with purulent drainage</a:t>
            </a:r>
          </a:p>
          <a:p>
            <a:pPr lvl="1"/>
            <a:r>
              <a:rPr lang="en-US" altLang="en-US" sz="2800" dirty="0" smtClean="0">
                <a:ea typeface="ＭＳ Ｐゴシック" panose="020B0600070205080204" pitchFamily="34" charset="-128"/>
              </a:rPr>
              <a:t>Bones: </a:t>
            </a:r>
          </a:p>
          <a:p>
            <a:pPr lvl="2"/>
            <a:r>
              <a:rPr lang="en-US" altLang="en-US" sz="2400" dirty="0" smtClean="0">
                <a:ea typeface="ＭＳ Ｐゴシック" panose="020B0600070205080204" pitchFamily="34" charset="-128"/>
              </a:rPr>
              <a:t>painful swelling, mastoiditis </a:t>
            </a:r>
          </a:p>
          <a:p>
            <a:pPr lvl="1"/>
            <a:r>
              <a:rPr lang="en-US" altLang="en-US" sz="2800" dirty="0" smtClean="0">
                <a:ea typeface="ＭＳ Ｐゴシック" panose="020B0600070205080204" pitchFamily="34" charset="-128"/>
              </a:rPr>
              <a:t>Jaw: </a:t>
            </a:r>
          </a:p>
          <a:p>
            <a:pPr lvl="2"/>
            <a:r>
              <a:rPr lang="en-US" altLang="en-US" sz="2400" b="1" dirty="0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“floating” teeth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and early tooth eruption</a:t>
            </a:r>
          </a:p>
          <a:p>
            <a:pPr lvl="1"/>
            <a:r>
              <a:rPr lang="en-US" altLang="en-US" sz="2800" dirty="0" smtClean="0">
                <a:ea typeface="ＭＳ Ｐゴシック" panose="020B0600070205080204" pitchFamily="34" charset="-128"/>
              </a:rPr>
              <a:t>Lymph nodes:</a:t>
            </a:r>
          </a:p>
          <a:p>
            <a:pPr lvl="2"/>
            <a:r>
              <a:rPr lang="en-US" altLang="en-US" sz="2400" dirty="0" smtClean="0">
                <a:ea typeface="ＭＳ Ｐゴシック" panose="020B0600070205080204" pitchFamily="34" charset="-128"/>
              </a:rPr>
              <a:t>lymphadenopathy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b="1" i="1" dirty="0" smtClean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799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5210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Myelodysplastic Syndromes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 err="1"/>
              <a:t>Cytogenetics</a:t>
            </a:r>
            <a:endParaRPr lang="en-US" b="1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>
                <a:solidFill>
                  <a:srgbClr val="800000"/>
                </a:solidFill>
              </a:rPr>
              <a:t>Monosomy</a:t>
            </a:r>
            <a:r>
              <a:rPr lang="en-US" b="1" dirty="0">
                <a:solidFill>
                  <a:srgbClr val="800000"/>
                </a:solidFill>
              </a:rPr>
              <a:t> 7</a:t>
            </a:r>
            <a:r>
              <a:rPr lang="en-US" dirty="0"/>
              <a:t> most common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Trisomy 8, Trisomy 21 also common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differentiate from </a:t>
            </a:r>
            <a:r>
              <a:rPr lang="en-US" dirty="0" err="1"/>
              <a:t>germline</a:t>
            </a:r>
            <a:r>
              <a:rPr lang="en-US" dirty="0"/>
              <a:t> </a:t>
            </a:r>
            <a:r>
              <a:rPr lang="en-US" dirty="0" err="1"/>
              <a:t>mosaicism</a:t>
            </a: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3 or more chromosomal aberrations (at least 1 structural) is strongest predictor of poor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Secondary MDS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After chemotherapy or radiation therapy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Inherited BMF disorders and familial diseases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239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 smtClean="0"/>
              <a:t>Presenting symptoms are highly variable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Pulmonary: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 </a:t>
            </a:r>
            <a:r>
              <a:rPr lang="en-US" dirty="0"/>
              <a:t>interstitial pattern with cysts and nodules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spontaneous pneumothorax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Gastrointestinal: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 </a:t>
            </a:r>
            <a:r>
              <a:rPr lang="en-US" dirty="0"/>
              <a:t>diarrhea, fevers, edema (</a:t>
            </a:r>
            <a:r>
              <a:rPr lang="en-US" dirty="0" err="1"/>
              <a:t>hypoalbuminemia</a:t>
            </a:r>
            <a:r>
              <a:rPr lang="en-US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Endocrine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diabetes </a:t>
            </a:r>
            <a:r>
              <a:rPr lang="en-US" dirty="0" err="1"/>
              <a:t>insipidus</a:t>
            </a:r>
            <a:r>
              <a:rPr lang="en-US" dirty="0"/>
              <a:t>, growth hormone deficiency, hypothyroidism, </a:t>
            </a:r>
            <a:r>
              <a:rPr lang="en-US" dirty="0" err="1"/>
              <a:t>hypoadrenalism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hypogonadism</a:t>
            </a:r>
            <a:endParaRPr lang="en-US" dirty="0"/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766916" y="365125"/>
            <a:ext cx="10586884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60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0104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LCH</a:t>
            </a:r>
          </a:p>
        </p:txBody>
      </p:sp>
      <p:grpSp>
        <p:nvGrpSpPr>
          <p:cNvPr id="72706" name="Group 3"/>
          <p:cNvGrpSpPr>
            <a:grpSpLocks/>
          </p:cNvGrpSpPr>
          <p:nvPr/>
        </p:nvGrpSpPr>
        <p:grpSpPr bwMode="auto">
          <a:xfrm>
            <a:off x="2971800" y="1169988"/>
            <a:ext cx="6477000" cy="5154612"/>
            <a:chOff x="2402736" y="1828800"/>
            <a:chExt cx="4636827" cy="3706780"/>
          </a:xfrm>
        </p:grpSpPr>
        <p:pic>
          <p:nvPicPr>
            <p:cNvPr id="72707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736" y="3706780"/>
              <a:ext cx="228063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708" name="Group 9"/>
            <p:cNvGrpSpPr>
              <a:grpSpLocks noChangeAspect="1"/>
            </p:cNvGrpSpPr>
            <p:nvPr/>
          </p:nvGrpSpPr>
          <p:grpSpPr bwMode="auto">
            <a:xfrm>
              <a:off x="4724400" y="1828800"/>
              <a:ext cx="2304492" cy="1828800"/>
              <a:chOff x="2137517" y="-110149"/>
              <a:chExt cx="5501640" cy="5075246"/>
            </a:xfrm>
          </p:grpSpPr>
          <p:pic>
            <p:nvPicPr>
              <p:cNvPr id="727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44498" b="19778"/>
              <a:stretch>
                <a:fillRect/>
              </a:stretch>
            </p:blipFill>
            <p:spPr bwMode="auto">
              <a:xfrm rot="5400000">
                <a:off x="2350714" y="-323346"/>
                <a:ext cx="5075246" cy="550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535879">
                <a:off x="3152625" y="3998938"/>
                <a:ext cx="1248060" cy="7255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72709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760" y="1828800"/>
              <a:ext cx="2262069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0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"/>
            <a:stretch>
              <a:fillRect/>
            </a:stretch>
          </p:blipFill>
          <p:spPr bwMode="auto">
            <a:xfrm>
              <a:off x="4711700" y="3706780"/>
              <a:ext cx="23278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7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4" t="4620" r="16164" b="14441"/>
          <a:stretch>
            <a:fillRect/>
          </a:stretch>
        </p:blipFill>
        <p:spPr bwMode="auto">
          <a:xfrm>
            <a:off x="6705600" y="3830639"/>
            <a:ext cx="233680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6" y="990601"/>
            <a:ext cx="320992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14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"/>
          <a:stretch>
            <a:fillRect/>
          </a:stretch>
        </p:blipFill>
        <p:spPr bwMode="auto">
          <a:xfrm>
            <a:off x="3406775" y="3863976"/>
            <a:ext cx="32004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5"/>
          <a:stretch>
            <a:fillRect/>
          </a:stretch>
        </p:blipFill>
        <p:spPr bwMode="auto">
          <a:xfrm>
            <a:off x="6705600" y="990601"/>
            <a:ext cx="23622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2"/>
          <p:cNvSpPr txBox="1">
            <a:spLocks noChangeArrowheads="1"/>
          </p:cNvSpPr>
          <p:nvPr/>
        </p:nvSpPr>
        <p:spPr bwMode="auto">
          <a:xfrm>
            <a:off x="2667000" y="2286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rgbClr val="000000"/>
                </a:solidFill>
              </a:rPr>
              <a:t>LCH</a:t>
            </a:r>
            <a:endParaRPr lang="en-US" altLang="en-US" sz="44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01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2133600" y="228600"/>
            <a:ext cx="8153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rgbClr val="000000"/>
                </a:solidFill>
              </a:rPr>
              <a:t>Classic LCH Scenarios: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rgbClr val="000000"/>
                </a:solidFill>
              </a:rPr>
              <a:t>“Clean margins” impair remodeling</a:t>
            </a:r>
          </a:p>
        </p:txBody>
      </p:sp>
      <p:grpSp>
        <p:nvGrpSpPr>
          <p:cNvPr id="76802" name="Group 4"/>
          <p:cNvGrpSpPr>
            <a:grpSpLocks/>
          </p:cNvGrpSpPr>
          <p:nvPr/>
        </p:nvGrpSpPr>
        <p:grpSpPr bwMode="auto">
          <a:xfrm>
            <a:off x="3441700" y="1614488"/>
            <a:ext cx="5626100" cy="5091112"/>
            <a:chOff x="1752600" y="1615191"/>
            <a:chExt cx="5625778" cy="5090409"/>
          </a:xfrm>
        </p:grpSpPr>
        <p:grpSp>
          <p:nvGrpSpPr>
            <p:cNvPr id="76803" name="Group 2"/>
            <p:cNvGrpSpPr>
              <a:grpSpLocks/>
            </p:cNvGrpSpPr>
            <p:nvPr/>
          </p:nvGrpSpPr>
          <p:grpSpPr bwMode="auto">
            <a:xfrm>
              <a:off x="1752600" y="1615191"/>
              <a:ext cx="5625778" cy="5090409"/>
              <a:chOff x="1569933" y="927647"/>
              <a:chExt cx="5625778" cy="5090409"/>
            </a:xfrm>
          </p:grpSpPr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569933" y="927647"/>
                <a:ext cx="5625778" cy="50904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  <p:pic>
            <p:nvPicPr>
              <p:cNvPr id="76807" name="Picture 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t="3868" r="14420" b="15826"/>
              <a:stretch>
                <a:fillRect/>
              </a:stretch>
            </p:blipFill>
            <p:spPr bwMode="auto">
              <a:xfrm>
                <a:off x="1763977" y="969236"/>
                <a:ext cx="2359152" cy="2618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08" name="Picture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6" t="9676" r="12360" b="5888"/>
              <a:stretch>
                <a:fillRect/>
              </a:stretch>
            </p:blipFill>
            <p:spPr bwMode="auto">
              <a:xfrm>
                <a:off x="4868572" y="969236"/>
                <a:ext cx="2327139" cy="26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5" name="Straight Arrow Connector 34"/>
              <p:cNvCxnSpPr>
                <a:cxnSpLocks noChangeShapeType="1"/>
              </p:cNvCxnSpPr>
              <p:nvPr/>
            </p:nvCxnSpPr>
            <p:spPr bwMode="auto">
              <a:xfrm>
                <a:off x="4122487" y="2272073"/>
                <a:ext cx="847676" cy="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810" name="TextBox 7"/>
              <p:cNvSpPr txBox="1">
                <a:spLocks noChangeArrowheads="1"/>
              </p:cNvSpPr>
              <p:nvPr/>
            </p:nvSpPr>
            <p:spPr bwMode="auto">
              <a:xfrm>
                <a:off x="1593367" y="998217"/>
                <a:ext cx="37702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1660416" y="5567268"/>
                <a:ext cx="533369" cy="4333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  <p:pic>
            <p:nvPicPr>
              <p:cNvPr id="76812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81" t="14447" r="15424" b="15466"/>
              <a:stretch>
                <a:fillRect/>
              </a:stretch>
            </p:blipFill>
            <p:spPr bwMode="auto">
              <a:xfrm>
                <a:off x="1781617" y="3621527"/>
                <a:ext cx="2358001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92" t="12720" r="13881" b="10229"/>
              <a:stretch>
                <a:fillRect/>
              </a:stretch>
            </p:blipFill>
            <p:spPr bwMode="auto">
              <a:xfrm>
                <a:off x="4868572" y="3656809"/>
                <a:ext cx="2178501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4122487" y="4891087"/>
                <a:ext cx="847676" cy="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815" name="TextBox 36"/>
              <p:cNvSpPr txBox="1">
                <a:spLocks noChangeArrowheads="1"/>
              </p:cNvSpPr>
              <p:nvPr/>
            </p:nvSpPr>
            <p:spPr bwMode="auto">
              <a:xfrm>
                <a:off x="1569933" y="3408004"/>
                <a:ext cx="35718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660416" y="5565681"/>
                <a:ext cx="533369" cy="43332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3855802" y="5508539"/>
                <a:ext cx="533369" cy="4349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752600" y="1677094"/>
              <a:ext cx="457174" cy="533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752600" y="4115158"/>
              <a:ext cx="457174" cy="533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072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2550" y="1828801"/>
            <a:ext cx="4413250" cy="444341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228600"/>
            <a:ext cx="8153400" cy="6096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4000" b="1" kern="0" dirty="0">
                <a:solidFill>
                  <a:srgbClr val="000000"/>
                </a:solidFill>
                <a:ea typeface="+mj-ea"/>
                <a:cs typeface="+mj-cs"/>
              </a:rPr>
              <a:t>Classic LCH Scenarios: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4000" b="1" kern="0" dirty="0">
                <a:solidFill>
                  <a:srgbClr val="000000"/>
                </a:solidFill>
                <a:ea typeface="+mj-ea"/>
                <a:cs typeface="+mj-cs"/>
              </a:rPr>
              <a:t>Back pain with vertebra </a:t>
            </a:r>
            <a:r>
              <a:rPr lang="en-US" sz="4000" b="1" kern="0" dirty="0" err="1">
                <a:solidFill>
                  <a:srgbClr val="000000"/>
                </a:solidFill>
                <a:ea typeface="+mj-ea"/>
                <a:cs typeface="+mj-cs"/>
              </a:rPr>
              <a:t>plana</a:t>
            </a:r>
            <a:endParaRPr lang="en-US" sz="4000" b="1" kern="0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41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799" y="929148"/>
            <a:ext cx="8952271" cy="576661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i="1" dirty="0" smtClean="0"/>
              <a:t>Lab Evaluations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CBC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sz="2400" dirty="0"/>
              <a:t>Bone marrow aspirate &amp; biopsy if </a:t>
            </a:r>
            <a:r>
              <a:rPr lang="en-US" sz="2400" dirty="0" err="1"/>
              <a:t>cytopenias</a:t>
            </a:r>
            <a:endParaRPr lang="en-US" sz="2400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usually infants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Isolated anemia is common and does not require bone marrow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Note that 50% of bone marrow with BRAF-V600E+ CD34+ cells were reported as histologically normal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Liver function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AST, ALT, GGT, </a:t>
            </a:r>
            <a:r>
              <a:rPr lang="en-US" dirty="0" err="1"/>
              <a:t>Bili</a:t>
            </a:r>
            <a:r>
              <a:rPr lang="en-US" dirty="0"/>
              <a:t>, Albumin/TP, PT/PTT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Sodium homeostasis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Serum sodium, urine/serum </a:t>
            </a:r>
            <a:r>
              <a:rPr lang="en-US" dirty="0" err="1"/>
              <a:t>osmols</a:t>
            </a:r>
            <a:r>
              <a:rPr lang="en-US" dirty="0"/>
              <a:t> if D.I. symptoms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i="1" dirty="0"/>
              <a:t>BRAFV600E qPCR of peripheral blood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(+) suggests High Risk (if lesion </a:t>
            </a:r>
            <a:r>
              <a:rPr lang="en-US" i="1" dirty="0" smtClean="0"/>
              <a:t>(+)</a:t>
            </a:r>
            <a:endParaRPr lang="en-US" i="1" dirty="0"/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032387" y="365126"/>
            <a:ext cx="10321413" cy="4312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921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41438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 smtClean="0"/>
              <a:t>Imaging Evaluations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Skeletal survey and chest </a:t>
            </a:r>
            <a:r>
              <a:rPr lang="en-US" sz="2400" dirty="0" err="1"/>
              <a:t>xray</a:t>
            </a:r>
            <a:endParaRPr lang="en-US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CT of chest if chest </a:t>
            </a:r>
            <a:r>
              <a:rPr lang="en-US" sz="2400" dirty="0" err="1"/>
              <a:t>xray</a:t>
            </a:r>
            <a:r>
              <a:rPr lang="en-US" sz="2400" dirty="0"/>
              <a:t> abnormal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Ultrasound  (CT/MRI of abdomen if hepatomegaly or abnormal liver functions)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PET/CT scan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CT of skull if orbit or mastoid involved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MRI of brain if pituitary involved and F/U for neurodegenerative disease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MRI of spine when vertebra </a:t>
            </a:r>
            <a:r>
              <a:rPr lang="en-US" sz="2400" dirty="0" err="1"/>
              <a:t>plana</a:t>
            </a:r>
            <a:r>
              <a:rPr lang="en-US" sz="2400" dirty="0"/>
              <a:t> or neurologic symptoms</a:t>
            </a:r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884904" y="365125"/>
            <a:ext cx="10468896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316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LCH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89541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280220" y="365125"/>
            <a:ext cx="1107358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814052" y="1342103"/>
            <a:ext cx="8775290" cy="5161936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Front Line Therapy</a:t>
            </a:r>
          </a:p>
          <a:p>
            <a:pPr marL="0" indent="0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Skin alone: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oral methotrexate, vinblastine/prednisone, </a:t>
            </a:r>
            <a:r>
              <a:rPr lang="en-US" altLang="en-US" i="1" dirty="0">
                <a:ea typeface="ＭＳ Ｐゴシック" panose="020B0600070205080204" pitchFamily="34" charset="-128"/>
              </a:rPr>
              <a:t>hydroxyurea</a:t>
            </a:r>
          </a:p>
          <a:p>
            <a:pPr marL="0" indent="0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Low Risk</a:t>
            </a:r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b="1" dirty="0">
                <a:ea typeface="ＭＳ Ｐゴシック" panose="020B0600070205080204" pitchFamily="34" charset="-128"/>
              </a:rPr>
              <a:t>(bone +/-</a:t>
            </a:r>
            <a:r>
              <a:rPr lang="en-US" altLang="ja-JP" b="1" dirty="0" err="1">
                <a:ea typeface="ＭＳ Ｐゴシック" panose="020B0600070205080204" pitchFamily="34" charset="-128"/>
              </a:rPr>
              <a:t>skin,lymph</a:t>
            </a:r>
            <a:r>
              <a:rPr lang="en-US" altLang="ja-JP" b="1" dirty="0">
                <a:ea typeface="ＭＳ Ｐゴシック" panose="020B0600070205080204" pitchFamily="34" charset="-128"/>
              </a:rPr>
              <a:t> nodes or CNS Risk)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vinblastine/prednisone 12 mo.</a:t>
            </a:r>
          </a:p>
          <a:p>
            <a:pPr marL="0" indent="0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“High Risk” </a:t>
            </a:r>
            <a:r>
              <a:rPr lang="en-US" altLang="en-US" b="1" dirty="0">
                <a:ea typeface="ＭＳ Ｐゴシック" panose="020B0600070205080204" pitchFamily="34" charset="-128"/>
              </a:rPr>
              <a:t>(liver, spleen, bone marrow)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vinblastine/prednisone/6MP  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b="1" dirty="0">
                <a:ea typeface="ＭＳ Ｐゴシック" panose="020B0600070205080204" pitchFamily="34" charset="-128"/>
              </a:rPr>
              <a:t>Radiotherapy or intra-lesion steroids:</a:t>
            </a:r>
          </a:p>
          <a:p>
            <a:pPr lvl="1" eaLnBrk="1" hangingPunct="1"/>
            <a:r>
              <a:rPr lang="en-US" altLang="en-US" sz="2000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only for spine, femur, or non-CNS Risk isolated bone lesions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004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Outcomes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Low Risk: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“0%” Mortality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 ~50% Event free survival (frequent relapse)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High Risk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10% Mortality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Highest risk in patients who fail to respond to initial induction therapy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~50% event free survival (frequent relapse) </a:t>
            </a:r>
            <a:r>
              <a:rPr lang="en-US" altLang="en-US" b="1" dirty="0">
                <a:ea typeface="ＭＳ Ｐゴシック" panose="020B0600070205080204" pitchFamily="34" charset="-128"/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954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1981200" y="365125"/>
            <a:ext cx="9372600" cy="90011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Myelodysplastic Syndromes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7"/>
            <a:ext cx="8229600" cy="51798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Idiopathic Bone Marrow Failure (IBMF) </a:t>
            </a:r>
            <a:r>
              <a:rPr lang="en-US" altLang="en-US" b="1" dirty="0">
                <a:ea typeface="ＭＳ Ｐゴシック" panose="020B0600070205080204" pitchFamily="34" charset="-128"/>
              </a:rPr>
              <a:t>vs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/>
            </a:r>
            <a:br>
              <a:rPr lang="en-US" altLang="en-US" b="1" dirty="0" smtClean="0">
                <a:ea typeface="ＭＳ Ｐゴシック" panose="020B0600070205080204" pitchFamily="34" charset="-128"/>
              </a:rPr>
            </a:br>
            <a:r>
              <a:rPr lang="en-US" altLang="en-US" b="1" dirty="0" smtClean="0">
                <a:ea typeface="ＭＳ Ｐゴシック" panose="020B0600070205080204" pitchFamily="34" charset="-128"/>
              </a:rPr>
              <a:t>Refractory </a:t>
            </a:r>
            <a:r>
              <a:rPr lang="en-US" altLang="en-US" b="1" dirty="0" err="1" smtClean="0">
                <a:ea typeface="ＭＳ Ｐゴシック" panose="020B0600070205080204" pitchFamily="34" charset="-128"/>
              </a:rPr>
              <a:t>Cytopenia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 of Childhood (RCC)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RCC can arise in setting of IBMF (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Fanconi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A,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dyskeratosis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etc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Important to consider and evaluate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Emerging Inherited Risk (Germline Mutations)</a:t>
            </a:r>
          </a:p>
          <a:p>
            <a:pPr lvl="1" eaLnBrk="1" hangingPunct="1"/>
            <a:r>
              <a:rPr lang="en-US" altLang="en-US" i="1" dirty="0">
                <a:ea typeface="ＭＳ Ｐゴシック" panose="020B0600070205080204" pitchFamily="34" charset="-128"/>
              </a:rPr>
              <a:t>RUNX1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i="1" dirty="0">
                <a:ea typeface="ＭＳ Ｐゴシック" panose="020B0600070205080204" pitchFamily="34" charset="-128"/>
              </a:rPr>
              <a:t>CEBPA</a:t>
            </a:r>
            <a:r>
              <a:rPr lang="en-US" altLang="en-US" dirty="0">
                <a:ea typeface="ＭＳ Ｐゴシック" panose="020B0600070205080204" pitchFamily="34" charset="-128"/>
              </a:rPr>
              <a:t>: </a:t>
            </a:r>
          </a:p>
          <a:p>
            <a:pPr lvl="2" eaLnBrk="1" hangingPunct="1"/>
            <a:r>
              <a:rPr lang="en-US" altLang="en-US" sz="2400" dirty="0" smtClean="0">
                <a:ea typeface="ＭＳ Ｐゴシック" panose="020B0600070205080204" pitchFamily="34" charset="-128"/>
              </a:rPr>
              <a:t>AML predisposition</a:t>
            </a:r>
          </a:p>
          <a:p>
            <a:pPr lvl="1" eaLnBrk="1" hangingPunct="1"/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GATA2</a:t>
            </a:r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MonoMAC</a:t>
            </a:r>
            <a:r>
              <a:rPr lang="en-US" altLang="en-US" dirty="0">
                <a:ea typeface="ＭＳ Ｐゴシック" panose="020B0600070205080204" pitchFamily="34" charset="-128"/>
              </a:rPr>
              <a:t> syndrome </a:t>
            </a:r>
          </a:p>
          <a:p>
            <a:pPr lvl="2" eaLnBrk="1" hangingPunct="1"/>
            <a:r>
              <a:rPr lang="en-US" altLang="en-US" sz="2600" dirty="0" smtClean="0">
                <a:ea typeface="ＭＳ Ｐゴシック" panose="020B0600070205080204" pitchFamily="34" charset="-128"/>
              </a:rPr>
              <a:t>immune deficiency  - absent/decreased </a:t>
            </a:r>
            <a:r>
              <a:rPr lang="en-US" altLang="en-US" sz="2600" dirty="0" err="1" smtClean="0">
                <a:ea typeface="ＭＳ Ｐゴシック" panose="020B0600070205080204" pitchFamily="34" charset="-128"/>
              </a:rPr>
              <a:t>monos</a:t>
            </a:r>
            <a:r>
              <a:rPr lang="en-US" altLang="en-US" sz="2600" dirty="0" smtClean="0">
                <a:ea typeface="ＭＳ Ｐゴシック" panose="020B0600070205080204" pitchFamily="34" charset="-128"/>
              </a:rPr>
              <a:t> or macs</a:t>
            </a:r>
          </a:p>
          <a:p>
            <a:pPr lvl="2" eaLnBrk="1" hangingPunct="1"/>
            <a:r>
              <a:rPr lang="en-US" altLang="en-US" sz="2600" dirty="0" smtClean="0">
                <a:ea typeface="ＭＳ Ｐゴシック" panose="020B0600070205080204" pitchFamily="34" charset="-128"/>
              </a:rPr>
              <a:t>Susceptibility to mycobacterial infections, HPV</a:t>
            </a:r>
          </a:p>
          <a:p>
            <a:pPr lvl="2" eaLnBrk="1" hangingPunct="1"/>
            <a:r>
              <a:rPr lang="en-US" altLang="en-US" sz="2600" dirty="0" smtClean="0">
                <a:ea typeface="ＭＳ Ｐゴシック" panose="020B0600070205080204" pitchFamily="34" charset="-128"/>
              </a:rPr>
              <a:t>Pulmonary alveolar </a:t>
            </a:r>
            <a:r>
              <a:rPr lang="en-US" altLang="en-US" sz="2600" dirty="0" err="1" smtClean="0">
                <a:ea typeface="ＭＳ Ｐゴシック" panose="020B0600070205080204" pitchFamily="34" charset="-128"/>
              </a:rPr>
              <a:t>proteinosis</a:t>
            </a:r>
            <a:endParaRPr lang="en-US" altLang="en-US" sz="2600" dirty="0" smtClean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sz="2600" dirty="0" smtClean="0">
                <a:ea typeface="ＭＳ Ｐゴシック" panose="020B0600070205080204" pitchFamily="34" charset="-128"/>
              </a:rPr>
              <a:t>Lymphedema + MDS/AML = </a:t>
            </a:r>
            <a:r>
              <a:rPr lang="en-US" altLang="en-US" sz="2600" dirty="0" err="1" smtClean="0">
                <a:ea typeface="ＭＳ Ｐゴシック" panose="020B0600070205080204" pitchFamily="34" charset="-128"/>
              </a:rPr>
              <a:t>Emberger</a:t>
            </a:r>
            <a:r>
              <a:rPr lang="en-US" altLang="en-US" sz="2600" dirty="0" smtClean="0">
                <a:ea typeface="ＭＳ Ｐゴシック" panose="020B0600070205080204" pitchFamily="34" charset="-128"/>
              </a:rPr>
              <a:t> Syndrome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172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41438"/>
            <a:ext cx="8229600" cy="4525962"/>
          </a:xfrm>
        </p:spPr>
        <p:txBody>
          <a:bodyPr/>
          <a:lstStyle/>
          <a:p>
            <a:r>
              <a:rPr lang="en-US" altLang="en-US" b="1" i="1" dirty="0" smtClean="0">
                <a:ea typeface="ＭＳ Ｐゴシック" panose="020B0600070205080204" pitchFamily="34" charset="-128"/>
              </a:rPr>
              <a:t>Complications of LCH: </a:t>
            </a:r>
            <a:r>
              <a:rPr lang="en-US" altLang="en-US" b="1" i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Neurodegeneration</a:t>
            </a:r>
          </a:p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“Risk” Sites: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Mastoid, orbital sphenoid, temporal bone lesions: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Impact of therapy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single agent or no treatment: 40% incidence of diabetes insipidus</a:t>
            </a:r>
          </a:p>
          <a:p>
            <a:pPr lvl="1"/>
            <a:r>
              <a:rPr lang="en-US" altLang="en-US" dirty="0" err="1">
                <a:ea typeface="ＭＳ Ｐゴシック" panose="020B0600070205080204" pitchFamily="34" charset="-128"/>
              </a:rPr>
              <a:t>Velban</a:t>
            </a:r>
            <a:r>
              <a:rPr lang="en-US" altLang="en-US" dirty="0">
                <a:ea typeface="ＭＳ Ｐゴシック" panose="020B0600070205080204" pitchFamily="34" charset="-128"/>
              </a:rPr>
              <a:t>/prednisone: still 20% D.I.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Timing: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May be acute or present 20 </a:t>
            </a:r>
            <a:r>
              <a:rPr lang="en-US" altLang="en-US" dirty="0" err="1">
                <a:ea typeface="ＭＳ Ｐゴシック" panose="020B0600070205080204" pitchFamily="34" charset="-128"/>
              </a:rPr>
              <a:t>yrs</a:t>
            </a:r>
            <a:r>
              <a:rPr lang="en-US" altLang="en-US" dirty="0">
                <a:ea typeface="ＭＳ Ｐゴシック" panose="020B0600070205080204" pitchFamily="34" charset="-128"/>
              </a:rPr>
              <a:t> after initial diagnosis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b="1" i="1" dirty="0" smtClean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b="1" i="1" dirty="0" smtClean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 smtClean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191728" y="365125"/>
            <a:ext cx="11545528" cy="97631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891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05000" y="1219201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i="1" dirty="0" smtClean="0"/>
              <a:t>Complications of LCH: </a:t>
            </a:r>
            <a:r>
              <a:rPr lang="en-US" b="1" i="1" dirty="0" err="1" smtClean="0">
                <a:solidFill>
                  <a:srgbClr val="800000"/>
                </a:solidFill>
              </a:rPr>
              <a:t>Neurodegeneration</a:t>
            </a:r>
            <a:endParaRPr lang="en-US" b="1" i="1" dirty="0">
              <a:solidFill>
                <a:srgbClr val="8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Symptoms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ataxia, dysarthria, </a:t>
            </a:r>
            <a:r>
              <a:rPr lang="en-US" dirty="0" err="1"/>
              <a:t>dysmetria</a:t>
            </a:r>
            <a:r>
              <a:rPr lang="en-US" dirty="0"/>
              <a:t>, behavior changes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MRI: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Masses or T2 hyper-intense signal in cerebellar white matter, pons, or basal ganglia may be long before symptoms appear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/>
              <a:t>Cause: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???Textbooks suggest autoimmune/inflammation</a:t>
            </a:r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0" indent="0">
              <a:buNone/>
              <a:defRPr/>
            </a:pPr>
            <a:endParaRPr lang="en-US" b="1" i="1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693174" y="365126"/>
            <a:ext cx="10660626" cy="854076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565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849328" y="1447801"/>
            <a:ext cx="6361471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i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/3</a:t>
            </a:r>
            <a:r>
              <a:rPr lang="en-US" altLang="en-US" i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rd</a:t>
            </a: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/4</a:t>
            </a:r>
            <a:r>
              <a:rPr lang="en-US" altLang="en-US" i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–Line Therapy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High-risk: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Cytarabine, </a:t>
            </a:r>
            <a:r>
              <a:rPr lang="en-US" altLang="en-US" dirty="0" err="1">
                <a:ea typeface="ＭＳ Ｐゴシック" panose="020B0600070205080204" pitchFamily="34" charset="-128"/>
              </a:rPr>
              <a:t>Clofarabine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2-CdA/ARA-C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ＭＳ Ｐゴシック" panose="020B0600070205080204" pitchFamily="34" charset="-128"/>
              </a:rPr>
              <a:t>BRAF/MEK inhibitors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Low-risk: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Cytarabine, </a:t>
            </a:r>
            <a:r>
              <a:rPr lang="en-US" altLang="en-US" dirty="0" err="1">
                <a:ea typeface="ＭＳ Ｐゴシック" panose="020B0600070205080204" pitchFamily="34" charset="-128"/>
              </a:rPr>
              <a:t>Clofarabine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ＭＳ Ｐゴシック" panose="020B0600070205080204" pitchFamily="34" charset="-128"/>
              </a:rPr>
              <a:t>BRAF/MEK inhibitors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LCH-ND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Observation, Cytarabine, IVIG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i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493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-191729" y="365125"/>
            <a:ext cx="11545529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580968" y="1447800"/>
            <a:ext cx="8539316" cy="51742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i="1" dirty="0" smtClean="0"/>
              <a:t>Complications</a:t>
            </a:r>
            <a:endParaRPr lang="en-US" b="1" i="1" dirty="0">
              <a:solidFill>
                <a:srgbClr val="80000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Long-term </a:t>
            </a:r>
            <a:r>
              <a:rPr lang="en-US" sz="2400" b="1" dirty="0" err="1"/>
              <a:t>sequelae</a:t>
            </a:r>
            <a:endParaRPr lang="en-US" sz="2400" b="1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&gt;50%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More common and more severe in patients with poorly controlled disease</a:t>
            </a:r>
          </a:p>
          <a:p>
            <a:pPr marL="457200" lvl="1" indent="0">
              <a:buNone/>
              <a:defRPr/>
            </a:pPr>
            <a:endParaRPr lang="en-US" sz="1600" b="1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Diabetes </a:t>
            </a:r>
            <a:r>
              <a:rPr lang="en-US" sz="2400" b="1" dirty="0" err="1"/>
              <a:t>Insipidus</a:t>
            </a:r>
            <a:r>
              <a:rPr lang="en-US" sz="2400" b="1" dirty="0"/>
              <a:t>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15% of all patients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50% of patients with DI have </a:t>
            </a:r>
            <a:r>
              <a:rPr lang="en-US" dirty="0" smtClean="0"/>
              <a:t>other pituitary </a:t>
            </a:r>
            <a:r>
              <a:rPr lang="en-US" dirty="0"/>
              <a:t>deficiencies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50% with MRI signs of LCH-ND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12% with clinical symptoms of LCH-ND</a:t>
            </a:r>
          </a:p>
          <a:p>
            <a:pPr marL="457200" lvl="1" indent="0">
              <a:buNone/>
              <a:defRPr/>
            </a:pP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892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err="1" smtClean="0">
                <a:solidFill>
                  <a:srgbClr val="000000"/>
                </a:solidFill>
              </a:rPr>
              <a:t>Rosai</a:t>
            </a:r>
            <a:r>
              <a:rPr lang="en-US" altLang="en-US" sz="3600" b="1" dirty="0" smtClean="0">
                <a:solidFill>
                  <a:srgbClr val="000000"/>
                </a:solidFill>
              </a:rPr>
              <a:t> Dorfman Disease (RDD)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896231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4"/>
          <p:cNvSpPr txBox="1">
            <a:spLocks noChangeArrowheads="1"/>
          </p:cNvSpPr>
          <p:nvPr/>
        </p:nvSpPr>
        <p:spPr bwMode="auto">
          <a:xfrm>
            <a:off x="2155179" y="6655587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5029200"/>
            <a:ext cx="13716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92165" name="TextBox 9"/>
          <p:cNvSpPr txBox="1">
            <a:spLocks noChangeArrowheads="1"/>
          </p:cNvSpPr>
          <p:nvPr/>
        </p:nvSpPr>
        <p:spPr bwMode="auto">
          <a:xfrm>
            <a:off x="1752601" y="228600"/>
            <a:ext cx="1185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/>
              <a:t>RDD</a:t>
            </a:r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288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RDD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295616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Rosai-Dorfman Disease</a:t>
            </a:r>
            <a:br>
              <a:rPr lang="en-US" altLang="en-US" b="1" smtClean="0">
                <a:ea typeface="ＭＳ Ｐゴシック" panose="020B0600070205080204" pitchFamily="34" charset="-128"/>
              </a:rPr>
            </a:br>
            <a:endParaRPr lang="en-US" altLang="en-US" b="1" smtClean="0">
              <a:ea typeface="ＭＳ Ｐゴシック" panose="020B0600070205080204" pitchFamily="34" charset="-128"/>
            </a:endParaRPr>
          </a:p>
        </p:txBody>
      </p:sp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2286000" y="1828800"/>
            <a:ext cx="7543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u="sng">
                <a:latin typeface="Arial" panose="020B0604020202020204" pitchFamily="34" charset="0"/>
              </a:rPr>
              <a:t>Site</a:t>
            </a:r>
            <a:r>
              <a:rPr lang="en-US" altLang="en-US" sz="2800" u="sng">
                <a:latin typeface="Arial" panose="020B0604020202020204" pitchFamily="34" charset="0"/>
              </a:rPr>
              <a:t>	</a:t>
            </a:r>
            <a:r>
              <a:rPr lang="en-US" altLang="en-US" sz="2800">
                <a:latin typeface="Arial" panose="020B0604020202020204" pitchFamily="34" charset="0"/>
              </a:rPr>
              <a:t>				</a:t>
            </a:r>
            <a:r>
              <a:rPr lang="en-US" altLang="en-US" sz="2800" b="1" u="sng">
                <a:latin typeface="Arial" panose="020B0604020202020204" pitchFamily="34" charset="0"/>
              </a:rPr>
              <a:t>Frequency (%)</a:t>
            </a:r>
            <a:endParaRPr lang="en-US" altLang="en-US" sz="2800" u="sng"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Arial" panose="020B0604020202020204" pitchFamily="34" charset="0"/>
              </a:rPr>
              <a:t>Lymph nodes				87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Skin and soft tissue			16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Nasal cavity				16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Eye						11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Bone						11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Central Nervous System		 7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Salivary gland			 	 7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Kidney				 	 3</a:t>
            </a:r>
            <a:endParaRPr lang="en-US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Respiratory tract		 	 3</a:t>
            </a:r>
            <a:endParaRPr lang="en-US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Liver						 1</a:t>
            </a:r>
            <a:endParaRPr lang="en-US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Breast, GI, Heart			&lt;1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800" b="1">
                <a:latin typeface="Arial" panose="020B0604020202020204" pitchFamily="34" charset="0"/>
              </a:rPr>
              <a:t>			</a:t>
            </a:r>
          </a:p>
          <a:p>
            <a:pPr eaLnBrk="1" hangingPunct="1">
              <a:spcBef>
                <a:spcPct val="20000"/>
              </a:spcBef>
            </a:pPr>
            <a:endParaRPr lang="en-US" altLang="en-US" sz="1800" b="1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661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RDD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599840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5575"/>
            <a:ext cx="9144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3"/>
          <p:cNvSpPr txBox="1">
            <a:spLocks noChangeArrowheads="1"/>
          </p:cNvSpPr>
          <p:nvPr/>
        </p:nvSpPr>
        <p:spPr bwMode="auto">
          <a:xfrm>
            <a:off x="4953001" y="3200400"/>
            <a:ext cx="1484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/>
              <a:t>CD163+</a:t>
            </a:r>
          </a:p>
        </p:txBody>
      </p:sp>
      <p:sp>
        <p:nvSpPr>
          <p:cNvPr id="95235" name="TextBox 15"/>
          <p:cNvSpPr txBox="1">
            <a:spLocks noChangeArrowheads="1"/>
          </p:cNvSpPr>
          <p:nvPr/>
        </p:nvSpPr>
        <p:spPr bwMode="auto">
          <a:xfrm>
            <a:off x="8001000" y="3200400"/>
            <a:ext cx="1455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/>
              <a:t>S100A+</a:t>
            </a:r>
          </a:p>
        </p:txBody>
      </p:sp>
      <p:sp>
        <p:nvSpPr>
          <p:cNvPr id="95236" name="TextBox 6"/>
          <p:cNvSpPr txBox="1">
            <a:spLocks noChangeArrowheads="1"/>
          </p:cNvSpPr>
          <p:nvPr/>
        </p:nvSpPr>
        <p:spPr bwMode="auto">
          <a:xfrm>
            <a:off x="4191001" y="1371601"/>
            <a:ext cx="354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rgbClr val="800000"/>
                </a:solidFill>
              </a:rPr>
              <a:t>EMPERIPOLESIS</a:t>
            </a:r>
          </a:p>
        </p:txBody>
      </p:sp>
      <p:sp>
        <p:nvSpPr>
          <p:cNvPr id="95237" name="TextBox 7"/>
          <p:cNvSpPr txBox="1">
            <a:spLocks noChangeArrowheads="1"/>
          </p:cNvSpPr>
          <p:nvPr/>
        </p:nvSpPr>
        <p:spPr bwMode="auto">
          <a:xfrm>
            <a:off x="2667000" y="2362200"/>
            <a:ext cx="661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VIABLE LYMPHOCYTES TRAFFICKING THROUGH HISTIOCYTES</a:t>
            </a:r>
          </a:p>
        </p:txBody>
      </p:sp>
      <p:sp>
        <p:nvSpPr>
          <p:cNvPr id="95238" name="Rectangle 2"/>
          <p:cNvSpPr txBox="1">
            <a:spLocks noChangeArrowheads="1"/>
          </p:cNvSpPr>
          <p:nvPr/>
        </p:nvSpPr>
        <p:spPr bwMode="auto">
          <a:xfrm>
            <a:off x="2819400" y="3810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0000"/>
                </a:solidFill>
              </a:rPr>
              <a:t>Rosai-Dorfman Disease</a:t>
            </a:r>
            <a:br>
              <a:rPr lang="en-US" altLang="en-US" sz="4400" b="1">
                <a:solidFill>
                  <a:srgbClr val="000000"/>
                </a:solidFill>
              </a:rPr>
            </a:br>
            <a:endParaRPr lang="en-US" altLang="en-US" b="1" i="1">
              <a:solidFill>
                <a:srgbClr val="000000"/>
              </a:solidFill>
            </a:endParaRPr>
          </a:p>
        </p:txBody>
      </p:sp>
      <p:sp>
        <p:nvSpPr>
          <p:cNvPr id="95239" name="TextBox 8"/>
          <p:cNvSpPr txBox="1">
            <a:spLocks noChangeArrowheads="1"/>
          </p:cNvSpPr>
          <p:nvPr/>
        </p:nvSpPr>
        <p:spPr bwMode="auto">
          <a:xfrm>
            <a:off x="7315200" y="6477000"/>
            <a:ext cx="33528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/>
              <a:t>Images courtesy of Dr. John Hicks</a:t>
            </a:r>
          </a:p>
        </p:txBody>
      </p:sp>
      <p:sp>
        <p:nvSpPr>
          <p:cNvPr id="9" name="Rectangle 8"/>
          <p:cNvSpPr/>
          <p:nvPr/>
        </p:nvSpPr>
        <p:spPr>
          <a:xfrm>
            <a:off x="-29671" y="6622892"/>
            <a:ext cx="31073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70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Myelodysplatic</a:t>
            </a:r>
            <a:r>
              <a:rPr lang="en-US" sz="3600" b="1" dirty="0" smtClean="0"/>
              <a:t> syndromes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68379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457200"/>
            <a:ext cx="7010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Rosai-Dorfman Disease</a:t>
            </a:r>
            <a:br>
              <a:rPr lang="en-US" altLang="en-US" b="1" smtClean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en-US" altLang="en-US" sz="2400" b="1" i="1">
                <a:solidFill>
                  <a:srgbClr val="000000"/>
                </a:solidFill>
                <a:ea typeface="ＭＳ Ｐゴシック" panose="020B0600070205080204" pitchFamily="34" charset="-128"/>
              </a:rPr>
              <a:t>Sinus Histiocytosis with Massive Lymphadenopathy</a:t>
            </a:r>
          </a:p>
        </p:txBody>
      </p:sp>
      <p:pic>
        <p:nvPicPr>
          <p:cNvPr id="93186" name="Picture 1026" descr="DSCF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r="12895" b="13098"/>
          <a:stretch>
            <a:fillRect/>
          </a:stretch>
        </p:blipFill>
        <p:spPr bwMode="auto">
          <a:xfrm>
            <a:off x="4192588" y="1579564"/>
            <a:ext cx="3960812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5"/>
          <a:stretch>
            <a:fillRect/>
          </a:stretch>
        </p:blipFill>
        <p:spPr bwMode="auto">
          <a:xfrm>
            <a:off x="7772401" y="4368800"/>
            <a:ext cx="2716213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4"/>
          <p:cNvSpPr txBox="1">
            <a:spLocks noChangeArrowheads="1"/>
          </p:cNvSpPr>
          <p:nvPr/>
        </p:nvSpPr>
        <p:spPr bwMode="auto">
          <a:xfrm>
            <a:off x="1828800" y="1371600"/>
            <a:ext cx="1030288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CLASSIC</a:t>
            </a:r>
          </a:p>
        </p:txBody>
      </p:sp>
      <p:sp>
        <p:nvSpPr>
          <p:cNvPr id="93189" name="TextBox 9"/>
          <p:cNvSpPr txBox="1">
            <a:spLocks noChangeArrowheads="1"/>
          </p:cNvSpPr>
          <p:nvPr/>
        </p:nvSpPr>
        <p:spPr bwMode="auto">
          <a:xfrm>
            <a:off x="1752600" y="3886200"/>
            <a:ext cx="1646238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EXTRANODAL</a:t>
            </a:r>
          </a:p>
        </p:txBody>
      </p:sp>
      <p:grpSp>
        <p:nvGrpSpPr>
          <p:cNvPr id="93190" name="Group 10"/>
          <p:cNvGrpSpPr>
            <a:grpSpLocks/>
          </p:cNvGrpSpPr>
          <p:nvPr/>
        </p:nvGrpSpPr>
        <p:grpSpPr bwMode="auto">
          <a:xfrm>
            <a:off x="2878139" y="4329114"/>
            <a:ext cx="4814887" cy="2376487"/>
            <a:chOff x="1406880" y="4328425"/>
            <a:chExt cx="4814383" cy="2377175"/>
          </a:xfrm>
        </p:grpSpPr>
        <p:pic>
          <p:nvPicPr>
            <p:cNvPr id="9319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880" y="4328425"/>
              <a:ext cx="4814383" cy="237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48151" y="4361772"/>
              <a:ext cx="228576" cy="227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868834" y="4366536"/>
              <a:ext cx="228576" cy="228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0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RDD: Differential Dx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Reactive hyperplasia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Autoimmune </a:t>
            </a:r>
            <a:r>
              <a:rPr lang="en-US" dirty="0" err="1" smtClean="0">
                <a:latin typeface="Arial" charset="0"/>
              </a:rPr>
              <a:t>Lymphoproliferative</a:t>
            </a:r>
            <a:r>
              <a:rPr lang="en-US" dirty="0" smtClean="0">
                <a:latin typeface="Arial" charset="0"/>
              </a:rPr>
              <a:t> Syndrome (ALPS)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err="1" smtClean="0">
                <a:latin typeface="Arial" charset="0"/>
              </a:rPr>
              <a:t>Hemato</a:t>
            </a:r>
            <a:r>
              <a:rPr lang="en-US" dirty="0" smtClean="0">
                <a:latin typeface="Arial" charset="0"/>
              </a:rPr>
              <a:t>-lymphoid malignancy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Metastasis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Storage disorders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err="1" smtClean="0">
                <a:latin typeface="Arial" charset="0"/>
              </a:rPr>
              <a:t>Histiocytoses</a:t>
            </a:r>
            <a:r>
              <a:rPr lang="en-US" dirty="0" smtClean="0">
                <a:latin typeface="Arial" charset="0"/>
              </a:rPr>
              <a:t>: LCH or JXG</a:t>
            </a:r>
          </a:p>
          <a:p>
            <a:pPr marL="0" indent="0">
              <a:buNone/>
              <a:defRPr/>
            </a:pPr>
            <a:endParaRPr lang="en-US" dirty="0" smtClean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226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RDD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Management and Treatment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07057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8516" y="365125"/>
            <a:ext cx="9215284" cy="1325563"/>
          </a:xfrm>
        </p:spPr>
        <p:txBody>
          <a:bodyPr/>
          <a:lstStyle/>
          <a:p>
            <a:r>
              <a:rPr lang="en-US" altLang="en-US" b="1" dirty="0" smtClean="0">
                <a:ea typeface="ＭＳ Ｐゴシック" panose="020B0600070205080204" pitchFamily="34" charset="-128"/>
              </a:rPr>
              <a:t>RDD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sz="3500" b="1" dirty="0"/>
              <a:t>Therapeutic Approach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Randomized </a:t>
            </a:r>
            <a:r>
              <a:rPr lang="en-US" dirty="0"/>
              <a:t>clinical trials </a:t>
            </a:r>
            <a:r>
              <a:rPr lang="en-US" dirty="0" smtClean="0"/>
              <a:t>unavailable; no real prognostic/prospective data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–"/>
              <a:defRPr/>
            </a:pPr>
            <a:r>
              <a:rPr lang="en-US" dirty="0" smtClean="0"/>
              <a:t>Response to steroids is transient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–"/>
              <a:defRPr/>
            </a:pPr>
            <a:r>
              <a:rPr lang="en-US" dirty="0" smtClean="0"/>
              <a:t>Reports of cure with </a:t>
            </a:r>
            <a:r>
              <a:rPr lang="en-US" dirty="0" err="1" smtClean="0"/>
              <a:t>clofarabine</a:t>
            </a:r>
            <a:endParaRPr lang="en-US" dirty="0" smtClean="0"/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>
                <a:solidFill>
                  <a:srgbClr val="800000"/>
                </a:solidFill>
              </a:rPr>
              <a:t>Most patients </a:t>
            </a:r>
            <a:r>
              <a:rPr lang="en-US" dirty="0" smtClean="0">
                <a:solidFill>
                  <a:srgbClr val="800000"/>
                </a:solidFill>
              </a:rPr>
              <a:t>with CLASSIC do </a:t>
            </a:r>
            <a:r>
              <a:rPr lang="en-US" dirty="0">
                <a:solidFill>
                  <a:srgbClr val="800000"/>
                </a:solidFill>
              </a:rPr>
              <a:t>not require treatment for lymph node enlargement alone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Treatment necessary in minority with organ or life-threatening complications</a:t>
            </a:r>
          </a:p>
          <a:p>
            <a:pPr marL="0" indent="0">
              <a:buNone/>
              <a:defRPr/>
            </a:pPr>
            <a:endParaRPr lang="en-US" dirty="0" smtClean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1544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Box 4"/>
          <p:cNvSpPr txBox="1">
            <a:spLocks noChangeArrowheads="1"/>
          </p:cNvSpPr>
          <p:nvPr/>
        </p:nvSpPr>
        <p:spPr bwMode="auto">
          <a:xfrm>
            <a:off x="2259013" y="6663679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5029200"/>
            <a:ext cx="13716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9332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99333" name="TextBox 1"/>
          <p:cNvSpPr txBox="1">
            <a:spLocks noChangeArrowheads="1"/>
          </p:cNvSpPr>
          <p:nvPr/>
        </p:nvSpPr>
        <p:spPr bwMode="auto">
          <a:xfrm>
            <a:off x="1752601" y="228600"/>
            <a:ext cx="10128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/>
              <a:t>JXG</a:t>
            </a:r>
          </a:p>
        </p:txBody>
      </p:sp>
      <p:sp useBgFill="1">
        <p:nvSpPr>
          <p:cNvPr id="7" name="Rectangle 6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804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7010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Juvenile Xanthogranuloma</a:t>
            </a:r>
          </a:p>
        </p:txBody>
      </p:sp>
      <p:pic>
        <p:nvPicPr>
          <p:cNvPr id="1003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39838"/>
            <a:ext cx="20637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3"/>
          <a:stretch>
            <a:fillRect/>
          </a:stretch>
        </p:blipFill>
        <p:spPr bwMode="auto">
          <a:xfrm>
            <a:off x="4114800" y="1322388"/>
            <a:ext cx="43243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443414"/>
            <a:ext cx="39052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88"/>
          <a:stretch>
            <a:fillRect/>
          </a:stretch>
        </p:blipFill>
        <p:spPr bwMode="auto">
          <a:xfrm>
            <a:off x="4038600" y="3886200"/>
            <a:ext cx="25908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6400" y="1447800"/>
            <a:ext cx="22860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JXG QUICK FACTS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CD163+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Histiocytes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Usually skin-limited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Can have tumors anywhere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Can have disseminated AML-like disease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Association with NF1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Mutations in MAPK genes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6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740310" y="365125"/>
            <a:ext cx="961349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ea typeface="ＭＳ Ｐゴシック" panose="020B0600070205080204" pitchFamily="34" charset="-128"/>
              </a:rPr>
              <a:t>Hemophagocytic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1" dirty="0" err="1" smtClean="0">
                <a:ea typeface="ＭＳ Ｐゴシック" panose="020B0600070205080204" pitchFamily="34" charset="-128"/>
              </a:rPr>
              <a:t>Lymphohistiocytosis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/>
            </a:r>
            <a:br>
              <a:rPr lang="en-US" altLang="en-US" b="1" dirty="0" smtClean="0">
                <a:ea typeface="ＭＳ Ｐゴシック" panose="020B0600070205080204" pitchFamily="34" charset="-128"/>
              </a:rPr>
            </a:br>
            <a:r>
              <a:rPr lang="en-US" altLang="en-US" b="1" dirty="0" smtClean="0">
                <a:ea typeface="ＭＳ Ｐゴシック" panose="020B0600070205080204" pitchFamily="34" charset="-128"/>
              </a:rPr>
              <a:t>(HLH)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3094038"/>
            <a:ext cx="8229600" cy="86836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i="1" dirty="0">
                <a:ea typeface="ＭＳ Ｐゴシック" panose="020B0600070205080204" pitchFamily="34" charset="-128"/>
              </a:rPr>
              <a:t>TOO MUCH INFLAMMATION</a:t>
            </a:r>
            <a:endParaRPr lang="en-US" altLang="en-US" sz="3600" b="1" i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marL="457200" lvl="1" indent="0" algn="ctr">
              <a:buNone/>
            </a:pPr>
            <a:endParaRPr lang="en-US" altLang="en-US" sz="1600" b="1" dirty="0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860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err="1" smtClean="0">
                <a:solidFill>
                  <a:srgbClr val="000000"/>
                </a:solidFill>
              </a:rPr>
              <a:t>Hemophagocytic</a:t>
            </a:r>
            <a:r>
              <a:rPr lang="en-US" altLang="en-US" sz="36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</a:rPr>
              <a:t>Lymphohistiocytosis</a:t>
            </a:r>
            <a:r>
              <a:rPr lang="en-US" altLang="en-US" sz="3600" b="1" dirty="0" smtClean="0">
                <a:solidFill>
                  <a:srgbClr val="000000"/>
                </a:solidFill>
              </a:rPr>
              <a:t> (HLH)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/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070343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Box 4"/>
          <p:cNvSpPr txBox="1">
            <a:spLocks noChangeArrowheads="1"/>
          </p:cNvSpPr>
          <p:nvPr/>
        </p:nvSpPr>
        <p:spPr bwMode="auto">
          <a:xfrm>
            <a:off x="2051050" y="6659659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© 1999-2016, Rice University. Except where otherwise noted, content created on this site is licensed under a </a:t>
            </a:r>
            <a:r>
              <a:rPr lang="en-US" altLang="en-US" sz="800" dirty="0">
                <a:hlinkClick r:id="rId3"/>
              </a:rPr>
              <a:t>Creative Commons Attribution License 4.0 License.</a:t>
            </a:r>
            <a:r>
              <a:rPr lang="en-US" altLang="en-US" sz="800" dirty="0"/>
              <a:t>; </a:t>
            </a:r>
            <a:r>
              <a:rPr lang="en-US" altLang="en-US" sz="800" dirty="0">
                <a:hlinkClick r:id="rId4"/>
              </a:rPr>
              <a:t>partners@openstaxcollege.org.</a:t>
            </a:r>
            <a:endParaRPr lang="en-US" altLang="en-US" sz="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5029200"/>
            <a:ext cx="13716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8" name="Curved Right Arrow 7"/>
          <p:cNvSpPr>
            <a:spLocks noChangeArrowheads="1"/>
          </p:cNvSpPr>
          <p:nvPr/>
        </p:nvSpPr>
        <p:spPr bwMode="auto">
          <a:xfrm rot="3420595">
            <a:off x="6573838" y="2630488"/>
            <a:ext cx="609600" cy="3289300"/>
          </a:xfrm>
          <a:prstGeom prst="curvedRightArrow">
            <a:avLst>
              <a:gd name="adj1" fmla="val 24981"/>
              <a:gd name="adj2" fmla="val 50011"/>
              <a:gd name="adj3" fmla="val 25000"/>
            </a:avLst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urved Right Arrow 13"/>
          <p:cNvSpPr>
            <a:spLocks noChangeArrowheads="1"/>
          </p:cNvSpPr>
          <p:nvPr/>
        </p:nvSpPr>
        <p:spPr bwMode="auto">
          <a:xfrm rot="-8002173">
            <a:off x="7196138" y="3744913"/>
            <a:ext cx="609600" cy="3289300"/>
          </a:xfrm>
          <a:prstGeom prst="curvedRightArrow">
            <a:avLst>
              <a:gd name="adj1" fmla="val 24981"/>
              <a:gd name="adj2" fmla="val 50011"/>
              <a:gd name="adj3" fmla="val 25000"/>
            </a:avLst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48600" y="3352800"/>
            <a:ext cx="1371600" cy="9906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400800" y="2438400"/>
            <a:ext cx="1371600" cy="9906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5481" name="TextBox 16"/>
          <p:cNvSpPr txBox="1">
            <a:spLocks noChangeArrowheads="1"/>
          </p:cNvSpPr>
          <p:nvPr/>
        </p:nvSpPr>
        <p:spPr bwMode="auto">
          <a:xfrm>
            <a:off x="1752600" y="228600"/>
            <a:ext cx="11255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/>
              <a:t>HLH</a:t>
            </a:r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504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"/>
            <a:ext cx="7010400" cy="1527175"/>
          </a:xfrm>
        </p:spPr>
        <p:txBody>
          <a:bodyPr/>
          <a:lstStyle/>
          <a:p>
            <a:r>
              <a:rPr lang="en-US" altLang="en-US" sz="3200" b="1">
                <a:ea typeface="ＭＳ Ｐゴシック" panose="020B0600070205080204" pitchFamily="34" charset="-128"/>
              </a:rPr>
              <a:t>HLH-Associated Gene Function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201738"/>
            <a:ext cx="6405563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2100649" y="6324600"/>
            <a:ext cx="1005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400" dirty="0" smtClean="0"/>
              <a:t>Jordan, M, et al. </a:t>
            </a:r>
            <a:r>
              <a:rPr lang="en-US" sz="1400" dirty="0"/>
              <a:t>How I treat </a:t>
            </a:r>
            <a:r>
              <a:rPr lang="en-US" sz="1400" dirty="0" err="1"/>
              <a:t>hemohagocytic</a:t>
            </a:r>
            <a:r>
              <a:rPr lang="en-US" sz="1400" dirty="0"/>
              <a:t> </a:t>
            </a:r>
            <a:r>
              <a:rPr lang="en-US" sz="1400" dirty="0" err="1"/>
              <a:t>lymphohistiocytosis</a:t>
            </a:r>
            <a:r>
              <a:rPr lang="en-US" sz="1400" dirty="0"/>
              <a:t>. Blood 2011;118(15):4041-4062.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851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533832" y="129151"/>
            <a:ext cx="10439400" cy="777876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Myelodysplastic Syndromes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33832" y="1143001"/>
            <a:ext cx="8676968" cy="543478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600" b="1" dirty="0"/>
              <a:t>MDS=myeloid lineage is broken and not working normally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1-4 cases/million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Median age 6.8 years; equal boys and girls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</a:rPr>
              <a:t>WHO classification (2008):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Refractory </a:t>
            </a:r>
            <a:r>
              <a:rPr lang="en-US" sz="2600" dirty="0" err="1"/>
              <a:t>cytopenia</a:t>
            </a:r>
            <a:r>
              <a:rPr lang="en-US" sz="2600" dirty="0"/>
              <a:t> of childhood (RCC)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Peripheral blood blasts &lt;2% and/or BM blasts&lt;5%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Refractory anemia with excess blasts (RAEB)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PB blasts 2-19% and/or BM blasts 5-19%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RAEB in transformation (RAEB-T)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PB and/or BM blasts 20-29%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MDS/MPN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JMML, CML, BCR-ABL-</a:t>
            </a:r>
            <a:r>
              <a:rPr lang="en-US" sz="2600" dirty="0" err="1"/>
              <a:t>neg</a:t>
            </a:r>
            <a:r>
              <a:rPr lang="en-US" sz="2600" dirty="0"/>
              <a:t> CML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600" dirty="0"/>
              <a:t>Down Syndrome-related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TAM, MDS/AML</a:t>
            </a:r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marL="914400" lvl="2" indent="0">
              <a:buNone/>
              <a:defRPr/>
            </a:pPr>
            <a:endParaRPr lang="en-US" dirty="0" smtClean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757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HLH as Loss of Inflammatory Homeostasis</a:t>
            </a:r>
            <a:endParaRPr lang="en-US" sz="19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0" y="1524000"/>
            <a:ext cx="80010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spcBef>
                <a:spcPct val="20000"/>
              </a:spcBef>
              <a:buSzPct val="75000"/>
              <a:defRPr/>
            </a:pP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800100" lvl="1" indent="-342900"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endParaRPr lang="en-US" sz="2700" b="1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buSzPct val="75000"/>
              <a:defRPr/>
            </a:pPr>
            <a:endParaRPr lang="en-US" sz="29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257300" lvl="2" indent="-342900"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endParaRPr lang="en-US" sz="29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6534150" y="3429000"/>
            <a:ext cx="1066800" cy="9906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3668" name="TextBox 2"/>
          <p:cNvSpPr txBox="1">
            <a:spLocks noChangeArrowheads="1"/>
          </p:cNvSpPr>
          <p:nvPr/>
        </p:nvSpPr>
        <p:spPr bwMode="auto">
          <a:xfrm>
            <a:off x="6915150" y="3692525"/>
            <a:ext cx="3113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T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863975" y="3429000"/>
            <a:ext cx="1524000" cy="1219200"/>
          </a:xfrm>
          <a:custGeom>
            <a:avLst/>
            <a:gdLst>
              <a:gd name="T0" fmla="*/ 613660 w 1401731"/>
              <a:gd name="T1" fmla="*/ 0 h 975935"/>
              <a:gd name="T2" fmla="*/ 613660 w 1401731"/>
              <a:gd name="T3" fmla="*/ 0 h 975935"/>
              <a:gd name="T4" fmla="*/ 843783 w 1401731"/>
              <a:gd name="T5" fmla="*/ 29379 h 975935"/>
              <a:gd name="T6" fmla="*/ 894921 w 1401731"/>
              <a:gd name="T7" fmla="*/ 58757 h 975935"/>
              <a:gd name="T8" fmla="*/ 933275 w 1401731"/>
              <a:gd name="T9" fmla="*/ 102824 h 975935"/>
              <a:gd name="T10" fmla="*/ 971628 w 1401731"/>
              <a:gd name="T11" fmla="*/ 249717 h 975935"/>
              <a:gd name="T12" fmla="*/ 984412 w 1401731"/>
              <a:gd name="T13" fmla="*/ 352541 h 975935"/>
              <a:gd name="T14" fmla="*/ 1061121 w 1401731"/>
              <a:gd name="T15" fmla="*/ 411298 h 975935"/>
              <a:gd name="T16" fmla="*/ 1086689 w 1401731"/>
              <a:gd name="T17" fmla="*/ 455364 h 975935"/>
              <a:gd name="T18" fmla="*/ 1125043 w 1401731"/>
              <a:gd name="T19" fmla="*/ 470054 h 975935"/>
              <a:gd name="T20" fmla="*/ 1163397 w 1401731"/>
              <a:gd name="T21" fmla="*/ 499432 h 975935"/>
              <a:gd name="T22" fmla="*/ 1291242 w 1401731"/>
              <a:gd name="T23" fmla="*/ 528811 h 975935"/>
              <a:gd name="T24" fmla="*/ 1304027 w 1401731"/>
              <a:gd name="T25" fmla="*/ 484743 h 975935"/>
              <a:gd name="T26" fmla="*/ 1342381 w 1401731"/>
              <a:gd name="T27" fmla="*/ 440675 h 975935"/>
              <a:gd name="T28" fmla="*/ 1457442 w 1401731"/>
              <a:gd name="T29" fmla="*/ 367230 h 975935"/>
              <a:gd name="T30" fmla="*/ 1483012 w 1401731"/>
              <a:gd name="T31" fmla="*/ 675702 h 975935"/>
              <a:gd name="T32" fmla="*/ 1457442 w 1401731"/>
              <a:gd name="T33" fmla="*/ 778526 h 975935"/>
              <a:gd name="T34" fmla="*/ 1419088 w 1401731"/>
              <a:gd name="T35" fmla="*/ 807904 h 975935"/>
              <a:gd name="T36" fmla="*/ 1214535 w 1401731"/>
              <a:gd name="T37" fmla="*/ 837283 h 975935"/>
              <a:gd name="T38" fmla="*/ 1265674 w 1401731"/>
              <a:gd name="T39" fmla="*/ 910728 h 975935"/>
              <a:gd name="T40" fmla="*/ 1278458 w 1401731"/>
              <a:gd name="T41" fmla="*/ 954796 h 975935"/>
              <a:gd name="T42" fmla="*/ 1265674 w 1401731"/>
              <a:gd name="T43" fmla="*/ 1042930 h 975935"/>
              <a:gd name="T44" fmla="*/ 1214535 w 1401731"/>
              <a:gd name="T45" fmla="*/ 1057620 h 975935"/>
              <a:gd name="T46" fmla="*/ 1048336 w 1401731"/>
              <a:gd name="T47" fmla="*/ 1101687 h 975935"/>
              <a:gd name="T48" fmla="*/ 946059 w 1401731"/>
              <a:gd name="T49" fmla="*/ 1131066 h 975935"/>
              <a:gd name="T50" fmla="*/ 882136 w 1401731"/>
              <a:gd name="T51" fmla="*/ 1116377 h 975935"/>
              <a:gd name="T52" fmla="*/ 830998 w 1401731"/>
              <a:gd name="T53" fmla="*/ 1072309 h 975935"/>
              <a:gd name="T54" fmla="*/ 805429 w 1401731"/>
              <a:gd name="T55" fmla="*/ 954796 h 975935"/>
              <a:gd name="T56" fmla="*/ 792644 w 1401731"/>
              <a:gd name="T57" fmla="*/ 910728 h 975935"/>
              <a:gd name="T58" fmla="*/ 690367 w 1401731"/>
              <a:gd name="T59" fmla="*/ 1086998 h 975935"/>
              <a:gd name="T60" fmla="*/ 600876 w 1401731"/>
              <a:gd name="T61" fmla="*/ 1204511 h 975935"/>
              <a:gd name="T62" fmla="*/ 396323 w 1401731"/>
              <a:gd name="T63" fmla="*/ 1145755 h 975935"/>
              <a:gd name="T64" fmla="*/ 268477 w 1401731"/>
              <a:gd name="T65" fmla="*/ 1160443 h 975935"/>
              <a:gd name="T66" fmla="*/ 242907 w 1401731"/>
              <a:gd name="T67" fmla="*/ 1204511 h 975935"/>
              <a:gd name="T68" fmla="*/ 204553 w 1401731"/>
              <a:gd name="T69" fmla="*/ 1219200 h 975935"/>
              <a:gd name="T70" fmla="*/ 127846 w 1401731"/>
              <a:gd name="T71" fmla="*/ 1204511 h 975935"/>
              <a:gd name="T72" fmla="*/ 63924 w 1401731"/>
              <a:gd name="T73" fmla="*/ 1072309 h 975935"/>
              <a:gd name="T74" fmla="*/ 76708 w 1401731"/>
              <a:gd name="T75" fmla="*/ 910728 h 975935"/>
              <a:gd name="T76" fmla="*/ 166200 w 1401731"/>
              <a:gd name="T77" fmla="*/ 851971 h 975935"/>
              <a:gd name="T78" fmla="*/ 191769 w 1401731"/>
              <a:gd name="T79" fmla="*/ 807904 h 975935"/>
              <a:gd name="T80" fmla="*/ 178985 w 1401731"/>
              <a:gd name="T81" fmla="*/ 675702 h 975935"/>
              <a:gd name="T82" fmla="*/ 140631 w 1401731"/>
              <a:gd name="T83" fmla="*/ 646324 h 975935"/>
              <a:gd name="T84" fmla="*/ 51139 w 1401731"/>
              <a:gd name="T85" fmla="*/ 587567 h 975935"/>
              <a:gd name="T86" fmla="*/ 38354 w 1401731"/>
              <a:gd name="T87" fmla="*/ 543500 h 975935"/>
              <a:gd name="T88" fmla="*/ 25569 w 1401731"/>
              <a:gd name="T89" fmla="*/ 484743 h 975935"/>
              <a:gd name="T90" fmla="*/ 0 w 1401731"/>
              <a:gd name="T91" fmla="*/ 396607 h 975935"/>
              <a:gd name="T92" fmla="*/ 12785 w 1401731"/>
              <a:gd name="T93" fmla="*/ 352541 h 975935"/>
              <a:gd name="T94" fmla="*/ 51139 w 1401731"/>
              <a:gd name="T95" fmla="*/ 323162 h 975935"/>
              <a:gd name="T96" fmla="*/ 102277 w 1401731"/>
              <a:gd name="T97" fmla="*/ 279094 h 975935"/>
              <a:gd name="T98" fmla="*/ 191769 w 1401731"/>
              <a:gd name="T99" fmla="*/ 249717 h 975935"/>
              <a:gd name="T100" fmla="*/ 204553 w 1401731"/>
              <a:gd name="T101" fmla="*/ 29379 h 975935"/>
              <a:gd name="T102" fmla="*/ 421891 w 1401731"/>
              <a:gd name="T103" fmla="*/ 58757 h 975935"/>
              <a:gd name="T104" fmla="*/ 473030 w 1401731"/>
              <a:gd name="T105" fmla="*/ 73447 h 975935"/>
              <a:gd name="T106" fmla="*/ 613660 w 1401731"/>
              <a:gd name="T107" fmla="*/ 0 h 97593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01731" h="975935">
                <a:moveTo>
                  <a:pt x="564427" y="0"/>
                </a:moveTo>
                <a:lnTo>
                  <a:pt x="564427" y="0"/>
                </a:lnTo>
                <a:cubicBezTo>
                  <a:pt x="592404" y="2152"/>
                  <a:pt x="723813" y="6094"/>
                  <a:pt x="776087" y="23517"/>
                </a:cubicBezTo>
                <a:cubicBezTo>
                  <a:pt x="792716" y="29060"/>
                  <a:pt x="807444" y="39194"/>
                  <a:pt x="823122" y="47033"/>
                </a:cubicBezTo>
                <a:cubicBezTo>
                  <a:pt x="834881" y="58791"/>
                  <a:pt x="848733" y="68776"/>
                  <a:pt x="858399" y="82308"/>
                </a:cubicBezTo>
                <a:cubicBezTo>
                  <a:pt x="887501" y="123050"/>
                  <a:pt x="885939" y="149612"/>
                  <a:pt x="893675" y="199891"/>
                </a:cubicBezTo>
                <a:cubicBezTo>
                  <a:pt x="897889" y="227283"/>
                  <a:pt x="890554" y="258818"/>
                  <a:pt x="905434" y="282199"/>
                </a:cubicBezTo>
                <a:cubicBezTo>
                  <a:pt x="920609" y="306044"/>
                  <a:pt x="975988" y="329232"/>
                  <a:pt x="975988" y="329232"/>
                </a:cubicBezTo>
                <a:cubicBezTo>
                  <a:pt x="983827" y="340990"/>
                  <a:pt x="988470" y="355678"/>
                  <a:pt x="999505" y="364506"/>
                </a:cubicBezTo>
                <a:cubicBezTo>
                  <a:pt x="1009184" y="372249"/>
                  <a:pt x="1023695" y="370722"/>
                  <a:pt x="1034782" y="376265"/>
                </a:cubicBezTo>
                <a:cubicBezTo>
                  <a:pt x="1047422" y="382585"/>
                  <a:pt x="1058300" y="391942"/>
                  <a:pt x="1070059" y="399781"/>
                </a:cubicBezTo>
                <a:cubicBezTo>
                  <a:pt x="1103164" y="449438"/>
                  <a:pt x="1097311" y="463445"/>
                  <a:pt x="1187647" y="423298"/>
                </a:cubicBezTo>
                <a:cubicBezTo>
                  <a:pt x="1198973" y="418264"/>
                  <a:pt x="1192531" y="398336"/>
                  <a:pt x="1199406" y="388023"/>
                </a:cubicBezTo>
                <a:cubicBezTo>
                  <a:pt x="1208631" y="374187"/>
                  <a:pt x="1221379" y="362725"/>
                  <a:pt x="1234683" y="352748"/>
                </a:cubicBezTo>
                <a:cubicBezTo>
                  <a:pt x="1264218" y="330598"/>
                  <a:pt x="1307004" y="310710"/>
                  <a:pt x="1340513" y="293957"/>
                </a:cubicBezTo>
                <a:cubicBezTo>
                  <a:pt x="1448980" y="330111"/>
                  <a:pt x="1384437" y="296012"/>
                  <a:pt x="1364031" y="540880"/>
                </a:cubicBezTo>
                <a:cubicBezTo>
                  <a:pt x="1363834" y="543238"/>
                  <a:pt x="1346209" y="616069"/>
                  <a:pt x="1340513" y="623188"/>
                </a:cubicBezTo>
                <a:cubicBezTo>
                  <a:pt x="1331684" y="634223"/>
                  <a:pt x="1317876" y="640384"/>
                  <a:pt x="1305236" y="646704"/>
                </a:cubicBezTo>
                <a:cubicBezTo>
                  <a:pt x="1254468" y="672087"/>
                  <a:pt x="1146290" y="667975"/>
                  <a:pt x="1117094" y="670221"/>
                </a:cubicBezTo>
                <a:cubicBezTo>
                  <a:pt x="1146650" y="758885"/>
                  <a:pt x="1103343" y="653034"/>
                  <a:pt x="1164130" y="729012"/>
                </a:cubicBezTo>
                <a:cubicBezTo>
                  <a:pt x="1171873" y="738690"/>
                  <a:pt x="1171969" y="752529"/>
                  <a:pt x="1175889" y="764287"/>
                </a:cubicBezTo>
                <a:cubicBezTo>
                  <a:pt x="1171969" y="787803"/>
                  <a:pt x="1177988" y="815436"/>
                  <a:pt x="1164130" y="834836"/>
                </a:cubicBezTo>
                <a:cubicBezTo>
                  <a:pt x="1154736" y="847987"/>
                  <a:pt x="1132574" y="841951"/>
                  <a:pt x="1117094" y="846595"/>
                </a:cubicBezTo>
                <a:cubicBezTo>
                  <a:pt x="999709" y="881809"/>
                  <a:pt x="1094044" y="863325"/>
                  <a:pt x="964229" y="881869"/>
                </a:cubicBezTo>
                <a:cubicBezTo>
                  <a:pt x="936390" y="891149"/>
                  <a:pt x="898540" y="905386"/>
                  <a:pt x="870158" y="905386"/>
                </a:cubicBezTo>
                <a:cubicBezTo>
                  <a:pt x="850172" y="905386"/>
                  <a:pt x="830961" y="897547"/>
                  <a:pt x="811363" y="893628"/>
                </a:cubicBezTo>
                <a:cubicBezTo>
                  <a:pt x="795685" y="881870"/>
                  <a:pt x="773713" y="875558"/>
                  <a:pt x="764328" y="858353"/>
                </a:cubicBezTo>
                <a:cubicBezTo>
                  <a:pt x="748851" y="829979"/>
                  <a:pt x="751031" y="794949"/>
                  <a:pt x="740810" y="764287"/>
                </a:cubicBezTo>
                <a:lnTo>
                  <a:pt x="729051" y="729012"/>
                </a:lnTo>
                <a:cubicBezTo>
                  <a:pt x="675919" y="835270"/>
                  <a:pt x="743073" y="707981"/>
                  <a:pt x="634980" y="870111"/>
                </a:cubicBezTo>
                <a:cubicBezTo>
                  <a:pt x="580105" y="952419"/>
                  <a:pt x="611461" y="924984"/>
                  <a:pt x="552668" y="964177"/>
                </a:cubicBezTo>
                <a:cubicBezTo>
                  <a:pt x="420544" y="920138"/>
                  <a:pt x="483649" y="934160"/>
                  <a:pt x="364526" y="917144"/>
                </a:cubicBezTo>
                <a:cubicBezTo>
                  <a:pt x="325330" y="921063"/>
                  <a:pt x="284308" y="916446"/>
                  <a:pt x="246937" y="928902"/>
                </a:cubicBezTo>
                <a:cubicBezTo>
                  <a:pt x="233530" y="933371"/>
                  <a:pt x="234455" y="955349"/>
                  <a:pt x="223419" y="964177"/>
                </a:cubicBezTo>
                <a:cubicBezTo>
                  <a:pt x="213740" y="971920"/>
                  <a:pt x="199901" y="972016"/>
                  <a:pt x="188142" y="975935"/>
                </a:cubicBezTo>
                <a:cubicBezTo>
                  <a:pt x="164624" y="972016"/>
                  <a:pt x="137122" y="977849"/>
                  <a:pt x="117589" y="964177"/>
                </a:cubicBezTo>
                <a:cubicBezTo>
                  <a:pt x="82430" y="939567"/>
                  <a:pt x="71269" y="895773"/>
                  <a:pt x="58795" y="858353"/>
                </a:cubicBezTo>
                <a:cubicBezTo>
                  <a:pt x="62715" y="815239"/>
                  <a:pt x="57822" y="770389"/>
                  <a:pt x="70554" y="729012"/>
                </a:cubicBezTo>
                <a:cubicBezTo>
                  <a:pt x="73576" y="719192"/>
                  <a:pt x="151290" y="682767"/>
                  <a:pt x="152866" y="681979"/>
                </a:cubicBezTo>
                <a:cubicBezTo>
                  <a:pt x="160705" y="670221"/>
                  <a:pt x="175210" y="660787"/>
                  <a:pt x="176384" y="646704"/>
                </a:cubicBezTo>
                <a:cubicBezTo>
                  <a:pt x="179332" y="611335"/>
                  <a:pt x="176755" y="574235"/>
                  <a:pt x="164625" y="540880"/>
                </a:cubicBezTo>
                <a:cubicBezTo>
                  <a:pt x="159795" y="527599"/>
                  <a:pt x="140848" y="525578"/>
                  <a:pt x="129348" y="517364"/>
                </a:cubicBezTo>
                <a:cubicBezTo>
                  <a:pt x="67056" y="472872"/>
                  <a:pt x="104283" y="489412"/>
                  <a:pt x="47036" y="470331"/>
                </a:cubicBezTo>
                <a:cubicBezTo>
                  <a:pt x="43116" y="458573"/>
                  <a:pt x="38682" y="446973"/>
                  <a:pt x="35277" y="435056"/>
                </a:cubicBezTo>
                <a:cubicBezTo>
                  <a:pt x="30837" y="419518"/>
                  <a:pt x="28162" y="403502"/>
                  <a:pt x="23518" y="388023"/>
                </a:cubicBezTo>
                <a:cubicBezTo>
                  <a:pt x="16395" y="364280"/>
                  <a:pt x="0" y="317473"/>
                  <a:pt x="0" y="317473"/>
                </a:cubicBezTo>
                <a:cubicBezTo>
                  <a:pt x="3920" y="305715"/>
                  <a:pt x="4016" y="291877"/>
                  <a:pt x="11759" y="282199"/>
                </a:cubicBezTo>
                <a:cubicBezTo>
                  <a:pt x="20588" y="271164"/>
                  <a:pt x="35536" y="266896"/>
                  <a:pt x="47036" y="258682"/>
                </a:cubicBezTo>
                <a:cubicBezTo>
                  <a:pt x="62983" y="247291"/>
                  <a:pt x="77055" y="233130"/>
                  <a:pt x="94071" y="223407"/>
                </a:cubicBezTo>
                <a:cubicBezTo>
                  <a:pt x="107191" y="215910"/>
                  <a:pt x="166203" y="202436"/>
                  <a:pt x="176384" y="199891"/>
                </a:cubicBezTo>
                <a:cubicBezTo>
                  <a:pt x="180303" y="141100"/>
                  <a:pt x="148048" y="66694"/>
                  <a:pt x="188142" y="23517"/>
                </a:cubicBezTo>
                <a:cubicBezTo>
                  <a:pt x="201111" y="9551"/>
                  <a:pt x="345660" y="37615"/>
                  <a:pt x="388043" y="47033"/>
                </a:cubicBezTo>
                <a:cubicBezTo>
                  <a:pt x="403819" y="50539"/>
                  <a:pt x="419400" y="54872"/>
                  <a:pt x="435079" y="58792"/>
                </a:cubicBezTo>
                <a:cubicBezTo>
                  <a:pt x="581710" y="46573"/>
                  <a:pt x="542869" y="9799"/>
                  <a:pt x="564427" y="0"/>
                </a:cubicBezTo>
                <a:close/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3670" name="TextBox 7"/>
          <p:cNvSpPr txBox="1">
            <a:spLocks noChangeArrowheads="1"/>
          </p:cNvSpPr>
          <p:nvPr/>
        </p:nvSpPr>
        <p:spPr bwMode="auto">
          <a:xfrm>
            <a:off x="4324351" y="3810000"/>
            <a:ext cx="482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DC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>
            <a:off x="5391150" y="4038600"/>
            <a:ext cx="762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5559426" y="4114800"/>
            <a:ext cx="746125" cy="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3673" name="Group 23"/>
          <p:cNvGrpSpPr>
            <a:grpSpLocks/>
          </p:cNvGrpSpPr>
          <p:nvPr/>
        </p:nvGrpSpPr>
        <p:grpSpPr bwMode="auto">
          <a:xfrm>
            <a:off x="4716463" y="4648200"/>
            <a:ext cx="2362200" cy="304800"/>
            <a:chOff x="3429000" y="3810000"/>
            <a:chExt cx="2362200" cy="3048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3429000" y="3886200"/>
              <a:ext cx="0" cy="2286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3429000" y="4114800"/>
              <a:ext cx="2362200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 flipV="1">
              <a:off x="5791200" y="3810000"/>
              <a:ext cx="0" cy="3048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7693025" y="4038600"/>
            <a:ext cx="762000" cy="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5" name="TextBox 31"/>
          <p:cNvSpPr txBox="1">
            <a:spLocks noChangeArrowheads="1"/>
          </p:cNvSpPr>
          <p:nvPr/>
        </p:nvSpPr>
        <p:spPr bwMode="auto">
          <a:xfrm>
            <a:off x="8531226" y="3810000"/>
            <a:ext cx="2270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800000"/>
                </a:solidFill>
              </a:rPr>
              <a:t>INFLAMMATION</a:t>
            </a:r>
          </a:p>
        </p:txBody>
      </p:sp>
      <p:sp>
        <p:nvSpPr>
          <p:cNvPr id="113676" name="TextBox 32"/>
          <p:cNvSpPr txBox="1">
            <a:spLocks noChangeArrowheads="1"/>
          </p:cNvSpPr>
          <p:nvPr/>
        </p:nvSpPr>
        <p:spPr bwMode="auto">
          <a:xfrm>
            <a:off x="5695950" y="40386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113677" name="TextBox 39"/>
          <p:cNvSpPr txBox="1">
            <a:spLocks noChangeArrowheads="1"/>
          </p:cNvSpPr>
          <p:nvPr/>
        </p:nvSpPr>
        <p:spPr bwMode="auto">
          <a:xfrm>
            <a:off x="5721350" y="3505201"/>
            <a:ext cx="27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-</a:t>
            </a:r>
          </a:p>
        </p:txBody>
      </p:sp>
      <p:sp>
        <p:nvSpPr>
          <p:cNvPr id="113678" name="TextBox 41"/>
          <p:cNvSpPr txBox="1">
            <a:spLocks noChangeArrowheads="1"/>
          </p:cNvSpPr>
          <p:nvPr/>
        </p:nvSpPr>
        <p:spPr bwMode="auto">
          <a:xfrm>
            <a:off x="2209801" y="3810000"/>
            <a:ext cx="13548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ANTIGEN</a:t>
            </a:r>
          </a:p>
        </p:txBody>
      </p: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>
            <a:off x="3349625" y="4038600"/>
            <a:ext cx="381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80" name="TextBox 44"/>
          <p:cNvSpPr txBox="1">
            <a:spLocks noChangeArrowheads="1"/>
          </p:cNvSpPr>
          <p:nvPr/>
        </p:nvSpPr>
        <p:spPr bwMode="auto">
          <a:xfrm>
            <a:off x="3373439" y="4032251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113681" name="TextBox 3"/>
          <p:cNvSpPr txBox="1">
            <a:spLocks noChangeArrowheads="1"/>
          </p:cNvSpPr>
          <p:nvPr/>
        </p:nvSpPr>
        <p:spPr bwMode="auto">
          <a:xfrm>
            <a:off x="2905432" y="2057400"/>
            <a:ext cx="7178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Dysfunctional Cytotoxicity: Inability to prune DCs</a:t>
            </a:r>
          </a:p>
        </p:txBody>
      </p:sp>
      <p:sp>
        <p:nvSpPr>
          <p:cNvPr id="113682" name="TextBox 30"/>
          <p:cNvSpPr txBox="1">
            <a:spLocks noChangeArrowheads="1"/>
          </p:cNvSpPr>
          <p:nvPr/>
        </p:nvSpPr>
        <p:spPr bwMode="auto">
          <a:xfrm>
            <a:off x="4114801" y="5334000"/>
            <a:ext cx="4800994" cy="46166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i="1" dirty="0"/>
              <a:t>PRF1 &gt; Rab27a &gt; STX11 &gt;</a:t>
            </a:r>
            <a:r>
              <a:rPr lang="en-US" altLang="en-US" b="1" i="1" dirty="0" err="1"/>
              <a:t>Lyst</a:t>
            </a:r>
            <a:r>
              <a:rPr lang="en-US" altLang="en-US" b="1" i="1" dirty="0"/>
              <a:t> &gt; HPS2</a:t>
            </a:r>
          </a:p>
        </p:txBody>
      </p:sp>
      <p:grpSp>
        <p:nvGrpSpPr>
          <p:cNvPr id="113683" name="Group 24"/>
          <p:cNvGrpSpPr>
            <a:grpSpLocks/>
          </p:cNvGrpSpPr>
          <p:nvPr/>
        </p:nvGrpSpPr>
        <p:grpSpPr bwMode="auto">
          <a:xfrm rot="10800000">
            <a:off x="4705350" y="3048000"/>
            <a:ext cx="2362200" cy="304800"/>
            <a:chOff x="3429000" y="3810000"/>
            <a:chExt cx="2362200" cy="304800"/>
          </a:xfrm>
        </p:grpSpPr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3436937" y="3894137"/>
              <a:ext cx="0" cy="2286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3436937" y="4122737"/>
              <a:ext cx="2362200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 flipV="1">
              <a:off x="5799137" y="3817937"/>
              <a:ext cx="0" cy="3048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3684" name="TextBox 8"/>
          <p:cNvSpPr txBox="1">
            <a:spLocks noChangeArrowheads="1"/>
          </p:cNvSpPr>
          <p:nvPr/>
        </p:nvSpPr>
        <p:spPr bwMode="auto">
          <a:xfrm>
            <a:off x="7772401" y="3581400"/>
            <a:ext cx="6447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 err="1"/>
              <a:t>IFN</a:t>
            </a:r>
            <a:r>
              <a:rPr lang="en-US" altLang="en-US" sz="2000" b="1" dirty="0" err="1">
                <a:latin typeface="Symbol" panose="05050102010706020507" pitchFamily="18" charset="2"/>
              </a:rPr>
              <a:t>g</a:t>
            </a:r>
            <a:endParaRPr lang="en-US" altLang="en-US" sz="2000" b="1" dirty="0">
              <a:latin typeface="Symbol" panose="05050102010706020507" pitchFamily="18" charset="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4177" y="6534834"/>
            <a:ext cx="279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courtesy of Carl Allen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149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EBV and HLH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0090" y="1295400"/>
            <a:ext cx="10043651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Model: Infected B cells as a T cell “irritant”</a:t>
            </a:r>
          </a:p>
          <a:p>
            <a:pPr marL="0" indent="0"/>
            <a:r>
              <a:rPr lang="en-US" altLang="en-US" sz="2600" b="1" dirty="0">
                <a:ea typeface="ＭＳ Ｐゴシック" panose="020B0600070205080204" pitchFamily="34" charset="-128"/>
              </a:rPr>
              <a:t>EBV infection most common infection associated with HLH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Specific association with XLP (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SH2D1A/XIAP</a:t>
            </a:r>
            <a:r>
              <a:rPr lang="en-US" altLang="en-US" sz="26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More recent association with XMEN Syndrome (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MAGT1</a:t>
            </a:r>
            <a:r>
              <a:rPr lang="en-US" altLang="en-US" sz="2600" dirty="0">
                <a:ea typeface="ＭＳ Ｐゴシック" panose="020B0600070205080204" pitchFamily="34" charset="-128"/>
              </a:rPr>
              <a:t>) </a:t>
            </a:r>
          </a:p>
          <a:p>
            <a:pPr marL="0" indent="0">
              <a:buNone/>
            </a:pPr>
            <a:r>
              <a:rPr lang="en-US" altLang="en-US" sz="2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Model: Infected and functional T cells become activated</a:t>
            </a:r>
          </a:p>
          <a:p>
            <a:pPr marL="0" indent="0"/>
            <a:r>
              <a:rPr lang="en-US" altLang="en-US" sz="2600" b="1" dirty="0">
                <a:ea typeface="ＭＳ Ｐゴシック" panose="020B0600070205080204" pitchFamily="34" charset="-128"/>
              </a:rPr>
              <a:t>EBV infection of T cells induces HLH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More common in Asia, but also in US </a:t>
            </a:r>
          </a:p>
          <a:p>
            <a:pPr marL="0" indent="0">
              <a:buNone/>
            </a:pPr>
            <a:r>
              <a:rPr lang="en-US" altLang="en-US" sz="2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Early introduction of Etoposide associated with improved outcomes</a:t>
            </a:r>
            <a:endParaRPr lang="en-US" altLang="en-US" sz="26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523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HLH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522940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2542" y="365125"/>
            <a:ext cx="9451257" cy="1325563"/>
          </a:xfrm>
        </p:spPr>
        <p:txBody>
          <a:bodyPr/>
          <a:lstStyle/>
          <a:p>
            <a:r>
              <a:rPr lang="en-US" altLang="en-US" b="1" dirty="0" smtClean="0">
                <a:ea typeface="ＭＳ Ｐゴシック" panose="020B0600070205080204" pitchFamily="34" charset="-128"/>
              </a:rPr>
              <a:t>“Familial” versus “Secondary”</a:t>
            </a:r>
            <a:endParaRPr lang="en-US" altLang="en-US" sz="1900" b="1" dirty="0">
              <a:ea typeface="ＭＳ Ｐゴシック" panose="020B0600070205080204" pitchFamily="34" charset="-128"/>
            </a:endParaRPr>
          </a:p>
        </p:txBody>
      </p:sp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8077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0" y="1524000"/>
            <a:ext cx="80010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3200" dirty="0"/>
              <a:t>Not a clinically helpful question in the acute setting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Review of patients treated on HLH-94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All “HLH”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55% (3 </a:t>
            </a:r>
            <a:r>
              <a:rPr lang="en-US" altLang="en-US" dirty="0" err="1">
                <a:solidFill>
                  <a:srgbClr val="FF0000"/>
                </a:solidFill>
              </a:rPr>
              <a:t>yr</a:t>
            </a:r>
            <a:r>
              <a:rPr lang="en-US" altLang="en-US" dirty="0">
                <a:solidFill>
                  <a:srgbClr val="FF0000"/>
                </a:solidFill>
              </a:rPr>
              <a:t> overall survival)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Familial HLH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51% (3 </a:t>
            </a:r>
            <a:r>
              <a:rPr lang="en-US" altLang="en-US" dirty="0" err="1">
                <a:solidFill>
                  <a:srgbClr val="FF0000"/>
                </a:solidFill>
              </a:rPr>
              <a:t>yr</a:t>
            </a:r>
            <a:r>
              <a:rPr lang="en-US" altLang="en-US" dirty="0">
                <a:solidFill>
                  <a:srgbClr val="FF0000"/>
                </a:solidFill>
              </a:rPr>
              <a:t> overall survival)</a:t>
            </a:r>
          </a:p>
          <a:p>
            <a:pPr lvl="4">
              <a:lnSpc>
                <a:spcPct val="90000"/>
              </a:lnSpc>
            </a:pPr>
            <a:endParaRPr lang="en-US" altLang="en-US" sz="22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700" b="1" i="1" dirty="0"/>
              <a:t>HLH-2004: All HLH is “HLH” 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700" b="1" i="1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700" b="1" i="1" dirty="0"/>
              <a:t>For the test, these “Familial” and “Secondary” are considered as distinct entities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900" dirty="0"/>
          </a:p>
          <a:p>
            <a:pPr lvl="2">
              <a:lnSpc>
                <a:spcPct val="9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900" dirty="0"/>
          </a:p>
        </p:txBody>
      </p:sp>
      <p:sp>
        <p:nvSpPr>
          <p:cNvPr id="6" name="Rectangle 5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562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r>
              <a:rPr lang="en-US" altLang="en-US" b="1" dirty="0" smtClean="0">
                <a:ea typeface="ＭＳ Ｐゴシック" panose="020B0600070205080204" pitchFamily="34" charset="-128"/>
              </a:rPr>
              <a:t>“Secondary” HLH</a:t>
            </a:r>
            <a:endParaRPr lang="en-US" altLang="en-US" sz="1900" b="1" dirty="0">
              <a:ea typeface="ＭＳ Ｐゴシック" panose="020B0600070205080204" pitchFamily="34" charset="-128"/>
            </a:endParaRPr>
          </a:p>
        </p:txBody>
      </p:sp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8077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13702" y="1524000"/>
            <a:ext cx="6582697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Infection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dirty="0"/>
              <a:t>EBV, CMV, Parvovirus, HHV8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dirty="0"/>
              <a:t>Virus, fungus, bacteria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Malignancy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ALCL, NK/T cell malignancies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T-CAEBV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Immune Deficiencies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Intrinsic and acquired (chemotherapy, post-HCT)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“Synthetic” HLH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Post-CAR/CTL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Inhibition of inhibitors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Autoimmune Disease/”MAS”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JIA, SLE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lvl="2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121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ea typeface="ＭＳ Ｐゴシック" panose="020B0600070205080204" pitchFamily="34" charset="-128"/>
              </a:rPr>
              <a:t>Macrophage Activation Syndrome (MAS)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HLH </a:t>
            </a:r>
            <a:r>
              <a:rPr lang="en-US" b="1" dirty="0" smtClean="0"/>
              <a:t>with underlying autoimmune </a:t>
            </a:r>
            <a:r>
              <a:rPr lang="en-US" b="1" dirty="0" err="1" smtClean="0"/>
              <a:t>dz</a:t>
            </a:r>
            <a:r>
              <a:rPr lang="en-US" b="1" dirty="0" smtClean="0"/>
              <a:t>: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JIA and SLE are the most common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Frequent </a:t>
            </a:r>
            <a:r>
              <a:rPr lang="en-US" sz="3200" dirty="0" err="1"/>
              <a:t>hypomorphic</a:t>
            </a:r>
            <a:r>
              <a:rPr lang="en-US" sz="3200" dirty="0"/>
              <a:t> mutations in </a:t>
            </a:r>
            <a:r>
              <a:rPr lang="en-US" sz="3200" i="1" dirty="0"/>
              <a:t>PRF1</a:t>
            </a:r>
            <a:r>
              <a:rPr lang="en-US" sz="3200" dirty="0"/>
              <a:t>, </a:t>
            </a:r>
            <a:r>
              <a:rPr lang="en-US" sz="3200" dirty="0" err="1"/>
              <a:t>etc</a:t>
            </a:r>
            <a:endParaRPr lang="en-US" sz="3200" dirty="0"/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Induced in mice with repeated TLR9 stimulation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Difficult to differentiate from HLH prospectively</a:t>
            </a:r>
          </a:p>
          <a:p>
            <a:pPr lvl="3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i="1" dirty="0"/>
              <a:t>Most gene-proven HLH at TCH were first diagnosed with Kawasaki Disease</a:t>
            </a: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0787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HLH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495106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HLH: Lab Evaluations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Underlying Immune Dysfunction and/or Trigger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Evaluate cytotoxic function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smtClean="0">
                <a:solidFill>
                  <a:srgbClr val="800000"/>
                </a:solidFill>
              </a:rPr>
              <a:t>NK cell function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CD107 mobilization assay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 smtClean="0">
                <a:solidFill>
                  <a:srgbClr val="800000"/>
                </a:solidFill>
              </a:rPr>
              <a:t>Perforin</a:t>
            </a:r>
            <a:r>
              <a:rPr lang="en-US" dirty="0" smtClean="0"/>
              <a:t>, XLP protein (XIAP, SAP) expression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Targeted sequencing or whole </a:t>
            </a:r>
            <a:r>
              <a:rPr lang="en-US" dirty="0" err="1" smtClean="0"/>
              <a:t>exome</a:t>
            </a:r>
            <a:r>
              <a:rPr lang="en-US" dirty="0" smtClean="0"/>
              <a:t> sequencing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Virus, bacterial, fungal search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>
                <a:cs typeface="Arial Narrow" charset="0"/>
              </a:rPr>
              <a:t>Focus on </a:t>
            </a:r>
            <a:r>
              <a:rPr lang="en-US" dirty="0" err="1" smtClean="0">
                <a:cs typeface="Arial Narrow" charset="0"/>
              </a:rPr>
              <a:t>herpesviruses</a:t>
            </a:r>
            <a:endParaRPr lang="en-US" dirty="0" smtClean="0">
              <a:cs typeface="Arial Narrow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cs typeface="Arial Narrow" charset="0"/>
              </a:rPr>
              <a:t>Evaluate for malignancy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cs typeface="Arial Narrow" charset="0"/>
              </a:rPr>
              <a:t>Evaluate for autoimmune disease</a:t>
            </a:r>
          </a:p>
          <a:p>
            <a:pPr marL="0" indent="0">
              <a:buNone/>
              <a:defRPr/>
            </a:pPr>
            <a:endParaRPr lang="en-US" dirty="0" smtClean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139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HLH: Lab Evaluations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smtClean="0">
                <a:ea typeface="ＭＳ Ｐゴシック" panose="020B0600070205080204" pitchFamily="34" charset="-128"/>
              </a:rPr>
              <a:t>NK/T/Mac activation</a:t>
            </a:r>
          </a:p>
          <a:p>
            <a:pPr marL="0" indent="0"/>
            <a:r>
              <a:rPr lang="en-US" altLang="en-US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F</a:t>
            </a:r>
            <a:r>
              <a:rPr lang="en-US" altLang="en-US" b="1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erritin</a:t>
            </a:r>
            <a:r>
              <a:rPr lang="en-US" altLang="en-US" smtClean="0">
                <a:ea typeface="ＭＳ Ｐゴシック" panose="020B0600070205080204" pitchFamily="34" charset="-128"/>
              </a:rPr>
              <a:t> (good screening test)</a:t>
            </a:r>
          </a:p>
          <a:p>
            <a:pPr lvl="1" eaLnBrk="1" hangingPunct="1"/>
            <a:r>
              <a:rPr lang="en-US" altLang="en-US" smtClean="0">
                <a:ea typeface="ＭＳ Ｐゴシック" panose="020B0600070205080204" pitchFamily="34" charset="-128"/>
              </a:rPr>
              <a:t>&gt;10k is unusual for conditions other than HLH</a:t>
            </a:r>
          </a:p>
          <a:p>
            <a:pPr marL="0" indent="0"/>
            <a:r>
              <a:rPr lang="en-US" altLang="en-US" smtClean="0">
                <a:ea typeface="ＭＳ Ｐゴシック" panose="020B0600070205080204" pitchFamily="34" charset="-128"/>
              </a:rPr>
              <a:t>Unregulated cytokine production: elevated</a:t>
            </a:r>
          </a:p>
          <a:p>
            <a:pPr lvl="1" eaLnBrk="1" hangingPunct="1"/>
            <a:r>
              <a:rPr lang="en-US" altLang="en-US" b="1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Interferon-γ</a:t>
            </a:r>
            <a:endParaRPr lang="en-US" altLang="en-US" smtClean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b="1" smtClean="0">
                <a:solidFill>
                  <a:srgbClr val="800000"/>
                </a:solidFill>
                <a:ea typeface="ＭＳ Ｐゴシック" panose="020B0600070205080204" pitchFamily="34" charset="-128"/>
              </a:rPr>
              <a:t>sIL-2Rα</a:t>
            </a:r>
          </a:p>
          <a:p>
            <a:pPr lvl="1" eaLnBrk="1" hangingPunct="1"/>
            <a:r>
              <a:rPr lang="en-US" altLang="en-US" smtClean="0">
                <a:ea typeface="ＭＳ Ｐゴシック" panose="020B0600070205080204" pitchFamily="34" charset="-128"/>
              </a:rPr>
              <a:t>TNFα</a:t>
            </a:r>
          </a:p>
          <a:p>
            <a:pPr lvl="1" eaLnBrk="1" hangingPunct="1"/>
            <a:r>
              <a:rPr lang="en-US" altLang="en-US" smtClean="0">
                <a:ea typeface="ＭＳ Ｐゴシック" panose="020B0600070205080204" pitchFamily="34" charset="-128"/>
              </a:rPr>
              <a:t>sCD163 (macrophage)</a:t>
            </a:r>
          </a:p>
          <a:p>
            <a:pPr marL="0" indent="0"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2600" b="1"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0723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ea typeface="ＭＳ Ｐゴシック" panose="020B0600070205080204" pitchFamily="34" charset="-128"/>
              </a:rPr>
              <a:t>HLH: Lab Evaluations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 smtClean="0"/>
              <a:t>Damage from Pathologic Immune Activation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CBC, peripheral smear, bone marrow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 smtClean="0">
                <a:solidFill>
                  <a:srgbClr val="800000"/>
                </a:solidFill>
              </a:rPr>
              <a:t>Hemophagocytosis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000000"/>
                </a:solidFill>
              </a:rPr>
              <a:t>not sensitive or spe</a:t>
            </a:r>
            <a:r>
              <a:rPr lang="en-US" dirty="0" smtClean="0">
                <a:solidFill>
                  <a:srgbClr val="000000"/>
                </a:solidFill>
              </a:rPr>
              <a:t>cific)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Liver function studies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Renal function studies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Abdominal ultrasound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Brain MRI and/or LP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DIC panel</a:t>
            </a:r>
          </a:p>
          <a:p>
            <a:pPr marL="0" indent="0">
              <a:buNone/>
              <a:defRPr/>
            </a:pPr>
            <a:endParaRPr lang="en-US" dirty="0" smtClean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  <p:sp>
        <p:nvSpPr>
          <p:cNvPr id="4" name="Rectangle 3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385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3934</Words>
  <Application>Microsoft Office PowerPoint</Application>
  <PresentationFormat>Widescreen</PresentationFormat>
  <Paragraphs>1406</Paragraphs>
  <Slides>103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1" baseType="lpstr">
      <vt:lpstr>MS PGothic</vt:lpstr>
      <vt:lpstr>Arial</vt:lpstr>
      <vt:lpstr>Arial Narrow</vt:lpstr>
      <vt:lpstr>Calibri</vt:lpstr>
      <vt:lpstr>Calibri Light</vt:lpstr>
      <vt:lpstr>Symbol</vt:lpstr>
      <vt:lpstr>Wingdings</vt:lpstr>
      <vt:lpstr>Office Theme</vt:lpstr>
      <vt:lpstr>PowerPoint Presentation</vt:lpstr>
      <vt:lpstr>DISCLOSURES</vt:lpstr>
      <vt:lpstr>This talk will follow the topical structure suggested by the ABP:</vt:lpstr>
      <vt:lpstr>PowerPoint Presentation</vt:lpstr>
      <vt:lpstr>Part I: Myeloproliferative, Myelodysplastic Syndromes  </vt:lpstr>
      <vt:lpstr>Myelodysplastic Syndromes</vt:lpstr>
      <vt:lpstr>Myelodysplastic Syndromes</vt:lpstr>
      <vt:lpstr>Myelodysplatic syndromes</vt:lpstr>
      <vt:lpstr>Myelodysplastic Syndromes</vt:lpstr>
      <vt:lpstr>Myelodysplatic Syndromes</vt:lpstr>
      <vt:lpstr>Myelodysplastic Syndromes-Many flavors</vt:lpstr>
      <vt:lpstr>Myelodysplastic Syndromes</vt:lpstr>
      <vt:lpstr>Myelodysplastic Syndromes-Bone Marrow Findings</vt:lpstr>
      <vt:lpstr>Myelodysplastic Syndromes</vt:lpstr>
      <vt:lpstr>Myelodysplastic Syndromes</vt:lpstr>
      <vt:lpstr> Myeloproliferative Syndromes  </vt:lpstr>
      <vt:lpstr>PowerPoint Presentation</vt:lpstr>
      <vt:lpstr>Myeloproliferative Disorders</vt:lpstr>
      <vt:lpstr>PowerPoint Presentation</vt:lpstr>
      <vt:lpstr>Down Syndrome – Transient Abnormal Myeloid Proliferation (TAM)</vt:lpstr>
      <vt:lpstr>Down Syndrome TAM</vt:lpstr>
      <vt:lpstr>PowerPoint Presentation</vt:lpstr>
      <vt:lpstr>Down Syndrome - TAM</vt:lpstr>
      <vt:lpstr>Down Syndrome - TAM</vt:lpstr>
      <vt:lpstr>Down Syndrome-TAM</vt:lpstr>
      <vt:lpstr>Down Syndrome - TAM</vt:lpstr>
      <vt:lpstr>Down Syndrome - TAM</vt:lpstr>
      <vt:lpstr>Down Syndrome-TAM</vt:lpstr>
      <vt:lpstr>Down Syndrome - TAM</vt:lpstr>
      <vt:lpstr>Down Syndrome - AML</vt:lpstr>
      <vt:lpstr>Juvenile Myelomonocytic Leukemia (JMML)  </vt:lpstr>
      <vt:lpstr>PowerPoint Presentation</vt:lpstr>
      <vt:lpstr>JMML</vt:lpstr>
      <vt:lpstr>JMML</vt:lpstr>
      <vt:lpstr>JMML</vt:lpstr>
      <vt:lpstr>JMML</vt:lpstr>
      <vt:lpstr>JMML</vt:lpstr>
      <vt:lpstr>JMML</vt:lpstr>
      <vt:lpstr>JMML</vt:lpstr>
      <vt:lpstr>JMML</vt:lpstr>
      <vt:lpstr>JMML</vt:lpstr>
      <vt:lpstr>JMML</vt:lpstr>
      <vt:lpstr>JMML</vt:lpstr>
      <vt:lpstr>Part II: Histiocytic Disorders</vt:lpstr>
      <vt:lpstr>Histiocytoses</vt:lpstr>
      <vt:lpstr>Histiocytoses</vt:lpstr>
      <vt:lpstr>Langerhans Cell Histiocytosis (LCH)  </vt:lpstr>
      <vt:lpstr>PowerPoint Presentation</vt:lpstr>
      <vt:lpstr>PowerPoint Presentation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PowerPoint Presentation</vt:lpstr>
      <vt:lpstr>PowerPoint Presentation</vt:lpstr>
      <vt:lpstr>PowerPoint Presentation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Rosai Dorfman Disease (RDD)  </vt:lpstr>
      <vt:lpstr>PowerPoint Presentation</vt:lpstr>
      <vt:lpstr>RDD</vt:lpstr>
      <vt:lpstr>Rosai-Dorfman Disease </vt:lpstr>
      <vt:lpstr>RDD</vt:lpstr>
      <vt:lpstr>PowerPoint Presentation</vt:lpstr>
      <vt:lpstr>Rosai-Dorfman Disease Sinus Histiocytosis with Massive Lymphadenopathy</vt:lpstr>
      <vt:lpstr>RDD: Differential Dx</vt:lpstr>
      <vt:lpstr>RDD</vt:lpstr>
      <vt:lpstr>RDD</vt:lpstr>
      <vt:lpstr>PowerPoint Presentation</vt:lpstr>
      <vt:lpstr>Juvenile Xanthogranuloma</vt:lpstr>
      <vt:lpstr>Hemophagocytic Lymphohistiocytosis (HLH)</vt:lpstr>
      <vt:lpstr>Hemophagocytic Lymphohistiocytosis (HLH)  </vt:lpstr>
      <vt:lpstr>PowerPoint Presentation</vt:lpstr>
      <vt:lpstr>HLH-Associated Gene Function</vt:lpstr>
      <vt:lpstr>HLH as Loss of Inflammatory Homeostasis</vt:lpstr>
      <vt:lpstr>EBV and HLH</vt:lpstr>
      <vt:lpstr>HLH</vt:lpstr>
      <vt:lpstr>“Familial” versus “Secondary”</vt:lpstr>
      <vt:lpstr>“Secondary” HLH</vt:lpstr>
      <vt:lpstr>Macrophage Activation Syndrome (MAS)</vt:lpstr>
      <vt:lpstr>HLH</vt:lpstr>
      <vt:lpstr>HLH: Lab Evaluations</vt:lpstr>
      <vt:lpstr>HLH: Lab Evaluations</vt:lpstr>
      <vt:lpstr>HLH: Lab Evaluations</vt:lpstr>
      <vt:lpstr>HLH</vt:lpstr>
      <vt:lpstr>HLH: Treatment Philosophies</vt:lpstr>
      <vt:lpstr>HLH: “Standard of care”</vt:lpstr>
      <vt:lpstr>QUESTIONS?  GOOD LUCK!!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Jackie Holcomb</cp:lastModifiedBy>
  <cp:revision>45</cp:revision>
  <dcterms:created xsi:type="dcterms:W3CDTF">2018-09-04T19:59:44Z</dcterms:created>
  <dcterms:modified xsi:type="dcterms:W3CDTF">2018-12-13T17:27:16Z</dcterms:modified>
</cp:coreProperties>
</file>