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6" r:id="rId2"/>
    <p:sldId id="257" r:id="rId3"/>
    <p:sldId id="258" r:id="rId4"/>
    <p:sldId id="267" r:id="rId5"/>
    <p:sldId id="275" r:id="rId6"/>
    <p:sldId id="277" r:id="rId7"/>
    <p:sldId id="278" r:id="rId8"/>
    <p:sldId id="346" r:id="rId9"/>
    <p:sldId id="398" r:id="rId10"/>
    <p:sldId id="399" r:id="rId11"/>
    <p:sldId id="281" r:id="rId12"/>
    <p:sldId id="282" r:id="rId13"/>
    <p:sldId id="284" r:id="rId14"/>
    <p:sldId id="285" r:id="rId15"/>
    <p:sldId id="400" r:id="rId16"/>
    <p:sldId id="291" r:id="rId17"/>
    <p:sldId id="292" r:id="rId18"/>
    <p:sldId id="293" r:id="rId19"/>
    <p:sldId id="294" r:id="rId20"/>
    <p:sldId id="295" r:id="rId21"/>
    <p:sldId id="401" r:id="rId22"/>
    <p:sldId id="402" r:id="rId23"/>
    <p:sldId id="299" r:id="rId24"/>
    <p:sldId id="300" r:id="rId25"/>
    <p:sldId id="301" r:id="rId26"/>
    <p:sldId id="302" r:id="rId27"/>
    <p:sldId id="303" r:id="rId28"/>
    <p:sldId id="304" r:id="rId29"/>
    <p:sldId id="403" r:id="rId30"/>
    <p:sldId id="353" r:id="rId31"/>
    <p:sldId id="404" r:id="rId32"/>
    <p:sldId id="308" r:id="rId33"/>
    <p:sldId id="356" r:id="rId34"/>
    <p:sldId id="357" r:id="rId35"/>
    <p:sldId id="360" r:id="rId36"/>
    <p:sldId id="363" r:id="rId37"/>
    <p:sldId id="364" r:id="rId38"/>
    <p:sldId id="312" r:id="rId39"/>
    <p:sldId id="313" r:id="rId40"/>
    <p:sldId id="314" r:id="rId41"/>
    <p:sldId id="315" r:id="rId42"/>
    <p:sldId id="316" r:id="rId43"/>
    <p:sldId id="369" r:id="rId44"/>
    <p:sldId id="381" r:id="rId45"/>
    <p:sldId id="384" r:id="rId46"/>
    <p:sldId id="394" r:id="rId47"/>
    <p:sldId id="392" r:id="rId48"/>
    <p:sldId id="393" r:id="rId49"/>
    <p:sldId id="317" r:id="rId50"/>
    <p:sldId id="405" r:id="rId51"/>
    <p:sldId id="406" r:id="rId52"/>
    <p:sldId id="407" r:id="rId53"/>
    <p:sldId id="321" r:id="rId54"/>
    <p:sldId id="322" r:id="rId55"/>
    <p:sldId id="323" r:id="rId56"/>
    <p:sldId id="324" r:id="rId57"/>
    <p:sldId id="390" r:id="rId58"/>
    <p:sldId id="391" r:id="rId59"/>
    <p:sldId id="325" r:id="rId60"/>
    <p:sldId id="326" r:id="rId61"/>
    <p:sldId id="408" r:id="rId62"/>
    <p:sldId id="328" r:id="rId63"/>
    <p:sldId id="329" r:id="rId64"/>
    <p:sldId id="330" r:id="rId65"/>
    <p:sldId id="331" r:id="rId66"/>
    <p:sldId id="332" r:id="rId67"/>
    <p:sldId id="333" r:id="rId68"/>
    <p:sldId id="397" r:id="rId69"/>
    <p:sldId id="344" r:id="rId70"/>
    <p:sldId id="345" r:id="rId71"/>
    <p:sldId id="395" r:id="rId72"/>
    <p:sldId id="358" r:id="rId73"/>
    <p:sldId id="362" r:id="rId74"/>
    <p:sldId id="379" r:id="rId75"/>
    <p:sldId id="380"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4605" autoAdjust="0"/>
  </p:normalViewPr>
  <p:slideViewPr>
    <p:cSldViewPr snapToGrid="0">
      <p:cViewPr varScale="1">
        <p:scale>
          <a:sx n="106" d="100"/>
          <a:sy n="106" d="100"/>
        </p:scale>
        <p:origin x="594"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F66065-1F16-EF4F-90AC-AF22B4CC0D54}"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09E72D4C-8D79-7F45-8CA4-0120FF8D2B91}">
      <dgm:prSet phldrT="[Text]" custT="1"/>
      <dgm:spPr/>
      <dgm:t>
        <a:bodyPr/>
        <a:lstStyle/>
        <a:p>
          <a:pPr>
            <a:lnSpc>
              <a:spcPct val="90000"/>
            </a:lnSpc>
          </a:pPr>
          <a:r>
            <a:rPr lang="en-US" sz="1800" b="1" dirty="0"/>
            <a:t>High Risk Diagnosis</a:t>
          </a:r>
          <a:endParaRPr lang="en-US" sz="1800" dirty="0"/>
        </a:p>
        <a:p>
          <a:pPr>
            <a:lnSpc>
              <a:spcPct val="90000"/>
            </a:lnSpc>
          </a:pPr>
          <a:r>
            <a:rPr lang="en-US" sz="1300" dirty="0"/>
            <a:t>Extensive or multifocal </a:t>
          </a:r>
          <a:r>
            <a:rPr lang="en-US" sz="1300" dirty="0" smtClean="0"/>
            <a:t>venous malformations (VM)</a:t>
          </a:r>
          <a:endParaRPr lang="en-US" sz="1300" dirty="0"/>
        </a:p>
        <a:p>
          <a:pPr>
            <a:lnSpc>
              <a:spcPct val="90000"/>
            </a:lnSpc>
          </a:pPr>
          <a:r>
            <a:rPr lang="en-US" sz="1300" dirty="0"/>
            <a:t>Combined slow-flow lesions with VM (LVM, CLVM)</a:t>
          </a:r>
        </a:p>
        <a:p>
          <a:pPr>
            <a:lnSpc>
              <a:spcPct val="90000"/>
            </a:lnSpc>
          </a:pPr>
          <a:r>
            <a:rPr lang="en-US" sz="1300" dirty="0"/>
            <a:t>CLOVES</a:t>
          </a:r>
        </a:p>
      </dgm:t>
    </dgm:pt>
    <dgm:pt modelId="{C44A8905-B376-F44E-85B3-BB2A454260E8}" type="parTrans" cxnId="{3848010E-C136-9C46-9AAB-C38026377F7B}">
      <dgm:prSet/>
      <dgm:spPr/>
      <dgm:t>
        <a:bodyPr/>
        <a:lstStyle/>
        <a:p>
          <a:endParaRPr lang="en-US"/>
        </a:p>
      </dgm:t>
    </dgm:pt>
    <dgm:pt modelId="{A94EB4C4-6C6F-A044-917B-24FE8ECD7E29}" type="sibTrans" cxnId="{3848010E-C136-9C46-9AAB-C38026377F7B}">
      <dgm:prSet/>
      <dgm:spPr/>
      <dgm:t>
        <a:bodyPr/>
        <a:lstStyle/>
        <a:p>
          <a:endParaRPr lang="en-US"/>
        </a:p>
      </dgm:t>
    </dgm:pt>
    <dgm:pt modelId="{423B0D5C-8686-084B-8A9F-6B55A4D1B86E}">
      <dgm:prSet phldrT="[Text]" custT="1"/>
      <dgm:spPr/>
      <dgm:t>
        <a:bodyPr/>
        <a:lstStyle/>
        <a:p>
          <a:pPr algn="ctr">
            <a:lnSpc>
              <a:spcPct val="90000"/>
            </a:lnSpc>
          </a:pPr>
          <a:r>
            <a:rPr lang="en-US" sz="1200" u="sng" dirty="0"/>
            <a:t>Obtain </a:t>
          </a:r>
          <a:r>
            <a:rPr lang="en-US" sz="1200" u="sng" dirty="0" smtClean="0"/>
            <a:t>laboratory investigation:</a:t>
          </a:r>
        </a:p>
        <a:p>
          <a:pPr algn="ctr">
            <a:lnSpc>
              <a:spcPct val="80000"/>
            </a:lnSpc>
          </a:pPr>
          <a:r>
            <a:rPr lang="en-US" sz="1100" dirty="0" smtClean="0"/>
            <a:t>- D-dimer</a:t>
          </a:r>
        </a:p>
        <a:p>
          <a:pPr algn="ctr">
            <a:lnSpc>
              <a:spcPct val="80000"/>
            </a:lnSpc>
          </a:pPr>
          <a:r>
            <a:rPr lang="en-US" sz="1000" dirty="0" smtClean="0"/>
            <a:t>- </a:t>
          </a:r>
          <a:r>
            <a:rPr lang="en-US" sz="1100" dirty="0" smtClean="0"/>
            <a:t>PT / aPTT</a:t>
          </a:r>
        </a:p>
        <a:p>
          <a:pPr algn="ctr">
            <a:lnSpc>
              <a:spcPct val="80000"/>
            </a:lnSpc>
          </a:pPr>
          <a:r>
            <a:rPr lang="en-US" sz="1000" dirty="0" smtClean="0"/>
            <a:t>- </a:t>
          </a:r>
          <a:r>
            <a:rPr lang="en-US" sz="1100" dirty="0" smtClean="0"/>
            <a:t>Fibrinogen</a:t>
          </a:r>
        </a:p>
        <a:p>
          <a:pPr algn="ctr">
            <a:lnSpc>
              <a:spcPct val="80000"/>
            </a:lnSpc>
          </a:pPr>
          <a:r>
            <a:rPr lang="en-US" sz="1000" dirty="0" smtClean="0"/>
            <a:t>- </a:t>
          </a:r>
          <a:r>
            <a:rPr lang="en-US" sz="1100" dirty="0"/>
            <a:t>CBC with smear</a:t>
          </a:r>
        </a:p>
      </dgm:t>
    </dgm:pt>
    <dgm:pt modelId="{2483E531-B3BD-6047-AED2-CF73577594CF}" type="parTrans" cxnId="{4313B1D1-7009-8146-AD9F-62BD3039E8E7}">
      <dgm:prSet/>
      <dgm:spPr/>
      <dgm:t>
        <a:bodyPr/>
        <a:lstStyle/>
        <a:p>
          <a:endParaRPr lang="en-US"/>
        </a:p>
      </dgm:t>
    </dgm:pt>
    <dgm:pt modelId="{B854DC2B-67EF-6046-ABD4-8F15C84BDEE0}" type="sibTrans" cxnId="{4313B1D1-7009-8146-AD9F-62BD3039E8E7}">
      <dgm:prSet/>
      <dgm:spPr/>
      <dgm:t>
        <a:bodyPr/>
        <a:lstStyle/>
        <a:p>
          <a:endParaRPr lang="en-US"/>
        </a:p>
      </dgm:t>
    </dgm:pt>
    <dgm:pt modelId="{A315CD8A-EE11-3541-A929-12369D39C6DE}">
      <dgm:prSet phldrT="[Text]" custT="1">
        <dgm:style>
          <a:lnRef idx="2">
            <a:schemeClr val="accent3"/>
          </a:lnRef>
          <a:fillRef idx="1">
            <a:schemeClr val="lt1"/>
          </a:fillRef>
          <a:effectRef idx="0">
            <a:schemeClr val="accent3"/>
          </a:effectRef>
          <a:fontRef idx="minor">
            <a:schemeClr val="dk1"/>
          </a:fontRef>
        </dgm:style>
      </dgm:prSet>
      <dgm:spPr>
        <a:solidFill>
          <a:schemeClr val="bg1">
            <a:alpha val="91000"/>
          </a:schemeClr>
        </a:solidFill>
      </dgm:spPr>
      <dgm:t>
        <a:bodyPr/>
        <a:lstStyle/>
        <a:p>
          <a:r>
            <a:rPr lang="en-US" sz="1200" b="1" dirty="0"/>
            <a:t>Low </a:t>
          </a:r>
          <a:r>
            <a:rPr lang="en-US" sz="1200" b="1" dirty="0" smtClean="0"/>
            <a:t>Risk</a:t>
          </a:r>
        </a:p>
      </dgm:t>
    </dgm:pt>
    <dgm:pt modelId="{6939CBCC-66E9-5A4F-8904-B5A36E1ADFBA}" type="parTrans" cxnId="{39A74CF6-2C00-3541-8CA7-1B13C59AB0DA}">
      <dgm:prSet/>
      <dgm:spPr/>
      <dgm:t>
        <a:bodyPr/>
        <a:lstStyle/>
        <a:p>
          <a:endParaRPr lang="en-US"/>
        </a:p>
      </dgm:t>
    </dgm:pt>
    <dgm:pt modelId="{42C106DE-BB47-3144-9A67-95DD4B7DC389}" type="sibTrans" cxnId="{39A74CF6-2C00-3541-8CA7-1B13C59AB0DA}">
      <dgm:prSet/>
      <dgm:spPr/>
      <dgm:t>
        <a:bodyPr/>
        <a:lstStyle/>
        <a:p>
          <a:endParaRPr lang="en-US"/>
        </a:p>
      </dgm:t>
    </dgm:pt>
    <dgm:pt modelId="{AD1539D3-392A-244B-99FD-586738D552E5}">
      <dgm:prSet phldrT="[Text]" custT="1">
        <dgm:style>
          <a:lnRef idx="2">
            <a:schemeClr val="accent2"/>
          </a:lnRef>
          <a:fillRef idx="1">
            <a:schemeClr val="lt1"/>
          </a:fillRef>
          <a:effectRef idx="0">
            <a:schemeClr val="accent2"/>
          </a:effectRef>
          <a:fontRef idx="minor">
            <a:schemeClr val="dk1"/>
          </a:fontRef>
        </dgm:style>
      </dgm:prSet>
      <dgm:spPr/>
      <dgm:t>
        <a:bodyPr/>
        <a:lstStyle/>
        <a:p>
          <a:r>
            <a:rPr lang="en-US" sz="1200" b="1" dirty="0"/>
            <a:t>High </a:t>
          </a:r>
          <a:r>
            <a:rPr lang="en-US" sz="1200" b="1" dirty="0" smtClean="0"/>
            <a:t>Risk</a:t>
          </a:r>
        </a:p>
      </dgm:t>
    </dgm:pt>
    <dgm:pt modelId="{95C5109D-8E70-AA4F-8E80-219A6E4F8556}" type="parTrans" cxnId="{C04935DE-1CA0-E447-A74D-B6F5A96B1654}">
      <dgm:prSet/>
      <dgm:spPr/>
      <dgm:t>
        <a:bodyPr/>
        <a:lstStyle/>
        <a:p>
          <a:endParaRPr lang="en-US"/>
        </a:p>
      </dgm:t>
    </dgm:pt>
    <dgm:pt modelId="{1950725B-F30E-C742-9781-2AA3B246D647}" type="sibTrans" cxnId="{C04935DE-1CA0-E447-A74D-B6F5A96B1654}">
      <dgm:prSet/>
      <dgm:spPr/>
      <dgm:t>
        <a:bodyPr/>
        <a:lstStyle/>
        <a:p>
          <a:endParaRPr lang="en-US"/>
        </a:p>
      </dgm:t>
    </dgm:pt>
    <dgm:pt modelId="{DDAAB897-3CD4-9A40-B340-4671DE2682D3}">
      <dgm:prSet phldrT="[Text]" custT="1">
        <dgm:style>
          <a:lnRef idx="2">
            <a:schemeClr val="accent3"/>
          </a:lnRef>
          <a:fillRef idx="1">
            <a:schemeClr val="lt1"/>
          </a:fillRef>
          <a:effectRef idx="0">
            <a:schemeClr val="accent3"/>
          </a:effectRef>
          <a:fontRef idx="minor">
            <a:schemeClr val="dk1"/>
          </a:fontRef>
        </dgm:style>
      </dgm:prSet>
      <dgm:spPr/>
      <dgm:t>
        <a:bodyPr/>
        <a:lstStyle/>
        <a:p>
          <a:pPr>
            <a:lnSpc>
              <a:spcPct val="50000"/>
            </a:lnSpc>
          </a:pPr>
          <a:r>
            <a:rPr lang="en-US" sz="1000" dirty="0"/>
            <a:t>- </a:t>
          </a:r>
          <a:r>
            <a:rPr lang="en-US" sz="1100" dirty="0" smtClean="0"/>
            <a:t>Normal PT / aPTT </a:t>
          </a:r>
          <a:r>
            <a:rPr lang="en-US" sz="1100" b="1" dirty="0" smtClean="0"/>
            <a:t>&amp;</a:t>
          </a:r>
        </a:p>
        <a:p>
          <a:pPr>
            <a:lnSpc>
              <a:spcPct val="50000"/>
            </a:lnSpc>
          </a:pPr>
          <a:r>
            <a:rPr lang="en-US" sz="1100" dirty="0" smtClean="0"/>
            <a:t/>
          </a:r>
          <a:br>
            <a:rPr lang="en-US" sz="1100" dirty="0" smtClean="0"/>
          </a:br>
          <a:r>
            <a:rPr lang="en-US" sz="1100" dirty="0" smtClean="0"/>
            <a:t>- Normal fibrinogen</a:t>
          </a:r>
          <a:r>
            <a:rPr lang="en-US" sz="1100" b="1" dirty="0" smtClean="0"/>
            <a:t> &amp;</a:t>
          </a:r>
        </a:p>
        <a:p>
          <a:pPr>
            <a:lnSpc>
              <a:spcPct val="50000"/>
            </a:lnSpc>
          </a:pPr>
          <a:endParaRPr lang="en-US" sz="200" dirty="0" smtClean="0"/>
        </a:p>
        <a:p>
          <a:pPr>
            <a:lnSpc>
              <a:spcPct val="90000"/>
            </a:lnSpc>
          </a:pPr>
          <a:r>
            <a:rPr lang="en-US" sz="1100" dirty="0" smtClean="0"/>
            <a:t>- No venous ectasia </a:t>
          </a:r>
          <a:r>
            <a:rPr lang="en-US" sz="1100" b="1" dirty="0" smtClean="0"/>
            <a:t>&amp;</a:t>
          </a:r>
        </a:p>
        <a:p>
          <a:pPr>
            <a:lnSpc>
              <a:spcPct val="90000"/>
            </a:lnSpc>
          </a:pPr>
          <a:r>
            <a:rPr lang="en-US" sz="1000" dirty="0" smtClean="0"/>
            <a:t>- </a:t>
          </a:r>
          <a:r>
            <a:rPr lang="en-US" sz="1100" dirty="0" smtClean="0"/>
            <a:t>Normal platelet count </a:t>
          </a:r>
          <a:r>
            <a:rPr lang="en-US" sz="1100" b="1" dirty="0" smtClean="0"/>
            <a:t>&amp;</a:t>
          </a:r>
        </a:p>
        <a:p>
          <a:pPr>
            <a:lnSpc>
              <a:spcPct val="90000"/>
            </a:lnSpc>
          </a:pPr>
          <a:r>
            <a:rPr lang="en-US" sz="1100" dirty="0" smtClean="0"/>
            <a:t>- D-dimer normal or &lt;5x ULN </a:t>
          </a:r>
          <a:r>
            <a:rPr lang="en-US" sz="1100" b="1" dirty="0" smtClean="0"/>
            <a:t>&amp; </a:t>
          </a:r>
        </a:p>
        <a:p>
          <a:pPr>
            <a:lnSpc>
              <a:spcPct val="90000"/>
            </a:lnSpc>
          </a:pPr>
          <a:r>
            <a:rPr lang="en-US" sz="1100" dirty="0" smtClean="0"/>
            <a:t>- Negative personal medical history of thrombosis </a:t>
          </a:r>
          <a:r>
            <a:rPr lang="en-US" sz="1100" b="1" dirty="0" smtClean="0"/>
            <a:t>&amp;</a:t>
          </a:r>
        </a:p>
        <a:p>
          <a:pPr>
            <a:lnSpc>
              <a:spcPct val="90000"/>
            </a:lnSpc>
          </a:pPr>
          <a:r>
            <a:rPr lang="en-US" sz="1100" dirty="0" smtClean="0"/>
            <a:t>- No family history of thrombosis in 1st degree family members</a:t>
          </a:r>
          <a:r>
            <a:rPr lang="en-US" sz="1000" dirty="0" smtClean="0"/>
            <a:t/>
          </a:r>
          <a:br>
            <a:rPr lang="en-US" sz="1000" dirty="0" smtClean="0"/>
          </a:br>
          <a:endParaRPr lang="en-US" sz="1000" dirty="0"/>
        </a:p>
      </dgm:t>
    </dgm:pt>
    <dgm:pt modelId="{444D0277-D1CA-554E-B5C8-8EE81EC33743}" type="parTrans" cxnId="{BEDD48F0-9772-4447-92CE-9CC5DD93AE4A}">
      <dgm:prSet/>
      <dgm:spPr/>
      <dgm:t>
        <a:bodyPr/>
        <a:lstStyle/>
        <a:p>
          <a:endParaRPr lang="en-US"/>
        </a:p>
      </dgm:t>
    </dgm:pt>
    <dgm:pt modelId="{A5CCCAD4-82A3-EB46-8216-ACA586420F92}" type="sibTrans" cxnId="{BEDD48F0-9772-4447-92CE-9CC5DD93AE4A}">
      <dgm:prSet/>
      <dgm:spPr/>
      <dgm:t>
        <a:bodyPr/>
        <a:lstStyle/>
        <a:p>
          <a:endParaRPr lang="en-US"/>
        </a:p>
      </dgm:t>
    </dgm:pt>
    <dgm:pt modelId="{10B28D9E-6F7B-5D44-B6E9-0E8E571CFA90}">
      <dgm:prSet phldrT="[Text]" custT="1">
        <dgm:style>
          <a:lnRef idx="2">
            <a:schemeClr val="accent2"/>
          </a:lnRef>
          <a:fillRef idx="1">
            <a:schemeClr val="lt1"/>
          </a:fillRef>
          <a:effectRef idx="0">
            <a:schemeClr val="accent2"/>
          </a:effectRef>
          <a:fontRef idx="minor">
            <a:schemeClr val="dk1"/>
          </a:fontRef>
        </dgm:style>
      </dgm:prSet>
      <dgm:spPr/>
      <dgm:t>
        <a:bodyPr/>
        <a:lstStyle/>
        <a:p>
          <a:r>
            <a:rPr lang="en-US" sz="1000" dirty="0" smtClean="0"/>
            <a:t>- </a:t>
          </a:r>
          <a:r>
            <a:rPr lang="en-US" sz="1100" dirty="0"/>
            <a:t>Low </a:t>
          </a:r>
          <a:r>
            <a:rPr lang="en-US" sz="1100" dirty="0" smtClean="0"/>
            <a:t>fibrinogen </a:t>
          </a:r>
          <a:r>
            <a:rPr lang="en-US" sz="1100" b="1" dirty="0" smtClean="0"/>
            <a:t>OR</a:t>
          </a:r>
          <a:endParaRPr lang="en-US" sz="1100" b="1" dirty="0"/>
        </a:p>
        <a:p>
          <a:r>
            <a:rPr lang="en-US" sz="1000" dirty="0" smtClean="0"/>
            <a:t>- </a:t>
          </a:r>
          <a:r>
            <a:rPr lang="en-US" sz="1100" dirty="0" smtClean="0"/>
            <a:t>Venous ectasia </a:t>
          </a:r>
          <a:r>
            <a:rPr lang="en-US" sz="1100" b="1" dirty="0" smtClean="0"/>
            <a:t>OR</a:t>
          </a:r>
          <a:endParaRPr lang="en-US" sz="1100" dirty="0"/>
        </a:p>
        <a:p>
          <a:r>
            <a:rPr lang="en-US" sz="1000" dirty="0"/>
            <a:t>- </a:t>
          </a:r>
          <a:r>
            <a:rPr lang="en-US" sz="1100" dirty="0"/>
            <a:t>D-dimer</a:t>
          </a:r>
          <a:r>
            <a:rPr lang="en-US" sz="1100" i="0" dirty="0"/>
            <a:t> &gt;</a:t>
          </a:r>
          <a:r>
            <a:rPr lang="en-US" sz="1100" dirty="0"/>
            <a:t>5x </a:t>
          </a:r>
          <a:r>
            <a:rPr lang="en-US" sz="1100" dirty="0" smtClean="0"/>
            <a:t>normal </a:t>
          </a:r>
          <a:r>
            <a:rPr lang="en-US" sz="1100" b="1" dirty="0" smtClean="0"/>
            <a:t>OR</a:t>
          </a:r>
          <a:endParaRPr lang="en-US" sz="1100" dirty="0"/>
        </a:p>
        <a:p>
          <a:r>
            <a:rPr lang="en-US" sz="1100" dirty="0" smtClean="0"/>
            <a:t>- </a:t>
          </a:r>
          <a:r>
            <a:rPr lang="en-US" sz="1100" dirty="0"/>
            <a:t>Thrombocytopenia (without other explanation</a:t>
          </a:r>
          <a:r>
            <a:rPr lang="en-US" sz="1000" dirty="0" smtClean="0"/>
            <a:t>) </a:t>
          </a:r>
          <a:r>
            <a:rPr lang="en-US" sz="1000" b="1" dirty="0" smtClean="0"/>
            <a:t>OR</a:t>
          </a:r>
          <a:endParaRPr lang="en-US" sz="1000" dirty="0"/>
        </a:p>
        <a:p>
          <a:r>
            <a:rPr lang="en-US" sz="1000" dirty="0"/>
            <a:t>- </a:t>
          </a:r>
          <a:r>
            <a:rPr lang="en-US" sz="1100" dirty="0"/>
            <a:t>Positive personal or family history of thrombosis</a:t>
          </a:r>
        </a:p>
      </dgm:t>
    </dgm:pt>
    <dgm:pt modelId="{D5A8E1FB-5ACD-EE40-987E-B81013BF8AAE}" type="parTrans" cxnId="{189BE2B4-E4C8-8B46-9DD7-AD444B72EF30}">
      <dgm:prSet/>
      <dgm:spPr/>
      <dgm:t>
        <a:bodyPr/>
        <a:lstStyle/>
        <a:p>
          <a:endParaRPr lang="en-US"/>
        </a:p>
      </dgm:t>
    </dgm:pt>
    <dgm:pt modelId="{FE030657-4301-7140-8E68-A65A9BCE88A5}" type="sibTrans" cxnId="{189BE2B4-E4C8-8B46-9DD7-AD444B72EF30}">
      <dgm:prSet/>
      <dgm:spPr/>
      <dgm:t>
        <a:bodyPr/>
        <a:lstStyle/>
        <a:p>
          <a:endParaRPr lang="en-US"/>
        </a:p>
      </dgm:t>
    </dgm:pt>
    <dgm:pt modelId="{209AD178-575B-5742-A032-B3371252E078}">
      <dgm:prSet phldrT="[Text]" custT="1">
        <dgm:style>
          <a:lnRef idx="2">
            <a:schemeClr val="accent3"/>
          </a:lnRef>
          <a:fillRef idx="1">
            <a:schemeClr val="lt1"/>
          </a:fillRef>
          <a:effectRef idx="0">
            <a:schemeClr val="accent3"/>
          </a:effectRef>
          <a:fontRef idx="minor">
            <a:schemeClr val="dk1"/>
          </a:fontRef>
        </dgm:style>
      </dgm:prSet>
      <dgm:spPr/>
      <dgm:t>
        <a:bodyPr/>
        <a:lstStyle/>
        <a:p>
          <a:r>
            <a:rPr lang="en-US" sz="1000" dirty="0" smtClean="0"/>
            <a:t>-  </a:t>
          </a:r>
          <a:r>
            <a:rPr lang="en-US" sz="1100" dirty="0" smtClean="0"/>
            <a:t>LMWH likely not indicated </a:t>
          </a:r>
        </a:p>
        <a:p>
          <a:r>
            <a:rPr lang="en-US" sz="1000" dirty="0" smtClean="0"/>
            <a:t>- </a:t>
          </a:r>
          <a:r>
            <a:rPr lang="en-US" sz="1100" dirty="0" smtClean="0"/>
            <a:t>Encourage </a:t>
          </a:r>
          <a:r>
            <a:rPr lang="en-US" sz="1100" dirty="0"/>
            <a:t>early ambulation</a:t>
          </a:r>
        </a:p>
        <a:p>
          <a:r>
            <a:rPr lang="en-US" sz="1000" dirty="0" smtClean="0"/>
            <a:t>- </a:t>
          </a:r>
          <a:r>
            <a:rPr lang="en-US" sz="1100" dirty="0" smtClean="0"/>
            <a:t>Institutional standard care with mechanical thromboprophylaxis</a:t>
          </a:r>
          <a:endParaRPr lang="en-US" sz="1100" dirty="0"/>
        </a:p>
      </dgm:t>
    </dgm:pt>
    <dgm:pt modelId="{5017BFD2-9296-0741-98A3-E22B711BF1FE}" type="parTrans" cxnId="{01741DCD-7E06-374F-8E39-F51832BC8418}">
      <dgm:prSet/>
      <dgm:spPr/>
      <dgm:t>
        <a:bodyPr/>
        <a:lstStyle/>
        <a:p>
          <a:endParaRPr lang="en-US"/>
        </a:p>
      </dgm:t>
    </dgm:pt>
    <dgm:pt modelId="{77F28039-1E0F-1445-B935-5350A8B99691}" type="sibTrans" cxnId="{01741DCD-7E06-374F-8E39-F51832BC8418}">
      <dgm:prSet/>
      <dgm:spPr/>
      <dgm:t>
        <a:bodyPr/>
        <a:lstStyle/>
        <a:p>
          <a:endParaRPr lang="en-US"/>
        </a:p>
      </dgm:t>
    </dgm:pt>
    <dgm:pt modelId="{F40B2B19-4AA5-7D49-97FD-18C47E946EA4}">
      <dgm:prSet phldrT="[Text]" custT="1">
        <dgm:style>
          <a:lnRef idx="2">
            <a:schemeClr val="accent2"/>
          </a:lnRef>
          <a:fillRef idx="1">
            <a:schemeClr val="lt1"/>
          </a:fillRef>
          <a:effectRef idx="0">
            <a:schemeClr val="accent2"/>
          </a:effectRef>
          <a:fontRef idx="minor">
            <a:schemeClr val="dk1"/>
          </a:fontRef>
        </dgm:style>
      </dgm:prSet>
      <dgm:spPr/>
      <dgm:t>
        <a:bodyPr/>
        <a:lstStyle/>
        <a:p>
          <a:pPr algn="l"/>
          <a:r>
            <a:rPr lang="en-US" sz="1000" dirty="0"/>
            <a:t>- </a:t>
          </a:r>
          <a:r>
            <a:rPr lang="en-US" sz="1100" dirty="0"/>
            <a:t>Two weeks prior to procedure</a:t>
          </a:r>
          <a:r>
            <a:rPr lang="en-US" sz="1100" dirty="0" smtClean="0"/>
            <a:t>, start LMWH 0.5mg /</a:t>
          </a:r>
          <a:r>
            <a:rPr lang="en-US" sz="1100" dirty="0"/>
            <a:t>kg </a:t>
          </a:r>
          <a:r>
            <a:rPr lang="en-US" sz="1100" dirty="0" smtClean="0"/>
            <a:t>SC </a:t>
          </a:r>
          <a:r>
            <a:rPr lang="en-US" sz="1100" dirty="0"/>
            <a:t>BID for 1 week, recheck labs.</a:t>
          </a:r>
          <a:br>
            <a:rPr lang="en-US" sz="1100" dirty="0"/>
          </a:br>
          <a:endParaRPr lang="en-US" sz="200" dirty="0" smtClean="0"/>
        </a:p>
        <a:p>
          <a:pPr algn="l"/>
          <a:r>
            <a:rPr lang="en-US" sz="1100" dirty="0" smtClean="0"/>
            <a:t>- </a:t>
          </a:r>
          <a:r>
            <a:rPr lang="en-US" sz="1100" dirty="0"/>
            <a:t>If abnormality still present, increase to </a:t>
          </a:r>
          <a:r>
            <a:rPr lang="en-US" sz="1100" dirty="0" smtClean="0"/>
            <a:t>1 mg</a:t>
          </a:r>
          <a:r>
            <a:rPr lang="en-US" sz="1100" dirty="0"/>
            <a:t>/kg </a:t>
          </a:r>
          <a:r>
            <a:rPr lang="en-US" sz="1100" dirty="0" smtClean="0"/>
            <a:t>SC </a:t>
          </a:r>
          <a:r>
            <a:rPr lang="en-US" sz="1100" dirty="0"/>
            <a:t>BID, recheck labs in pre-op.</a:t>
          </a:r>
          <a:br>
            <a:rPr lang="en-US" sz="1100" dirty="0"/>
          </a:br>
          <a:endParaRPr lang="en-US" sz="200" dirty="0" smtClean="0"/>
        </a:p>
        <a:p>
          <a:pPr algn="l"/>
          <a:r>
            <a:rPr lang="en-US" sz="1100" dirty="0" smtClean="0"/>
            <a:t>- </a:t>
          </a:r>
          <a:r>
            <a:rPr lang="en-US" sz="1100" dirty="0"/>
            <a:t>Post-procedure, continue pre-procedure dose for 2 weeks or baseline ambulation, whichever is longer</a:t>
          </a:r>
        </a:p>
      </dgm:t>
    </dgm:pt>
    <dgm:pt modelId="{8353DFA4-4B03-BC4A-BE9C-72D6B1C55841}" type="parTrans" cxnId="{1E851545-3BA8-BE4C-80F8-F5EA0D9C2A92}">
      <dgm:prSet/>
      <dgm:spPr/>
      <dgm:t>
        <a:bodyPr/>
        <a:lstStyle/>
        <a:p>
          <a:endParaRPr lang="en-US"/>
        </a:p>
      </dgm:t>
    </dgm:pt>
    <dgm:pt modelId="{6DD6BCB2-D986-684A-AC2F-0319597B8470}" type="sibTrans" cxnId="{1E851545-3BA8-BE4C-80F8-F5EA0D9C2A92}">
      <dgm:prSet/>
      <dgm:spPr/>
      <dgm:t>
        <a:bodyPr/>
        <a:lstStyle/>
        <a:p>
          <a:endParaRPr lang="en-US"/>
        </a:p>
      </dgm:t>
    </dgm:pt>
    <dgm:pt modelId="{F7EA0E94-6A11-DE4A-9DF1-34A83AD29292}" type="pres">
      <dgm:prSet presAssocID="{18F66065-1F16-EF4F-90AC-AF22B4CC0D54}" presName="hierChild1" presStyleCnt="0">
        <dgm:presLayoutVars>
          <dgm:chPref val="1"/>
          <dgm:dir/>
          <dgm:animOne val="branch"/>
          <dgm:animLvl val="lvl"/>
          <dgm:resizeHandles/>
        </dgm:presLayoutVars>
      </dgm:prSet>
      <dgm:spPr/>
      <dgm:t>
        <a:bodyPr/>
        <a:lstStyle/>
        <a:p>
          <a:endParaRPr lang="en-US"/>
        </a:p>
      </dgm:t>
    </dgm:pt>
    <dgm:pt modelId="{A3BDBE8B-4EFA-1049-8238-2DB74C8B2863}" type="pres">
      <dgm:prSet presAssocID="{09E72D4C-8D79-7F45-8CA4-0120FF8D2B91}" presName="hierRoot1" presStyleCnt="0"/>
      <dgm:spPr/>
    </dgm:pt>
    <dgm:pt modelId="{11A5A5BA-F83E-4D47-A4CC-D3845E303D31}" type="pres">
      <dgm:prSet presAssocID="{09E72D4C-8D79-7F45-8CA4-0120FF8D2B91}" presName="composite" presStyleCnt="0"/>
      <dgm:spPr/>
    </dgm:pt>
    <dgm:pt modelId="{010EC9CE-F74F-CE41-A800-E636174E6B52}" type="pres">
      <dgm:prSet presAssocID="{09E72D4C-8D79-7F45-8CA4-0120FF8D2B91}" presName="background" presStyleLbl="node0" presStyleIdx="0" presStyleCnt="1"/>
      <dgm:spPr/>
    </dgm:pt>
    <dgm:pt modelId="{B2C72C2E-8397-924C-A0ED-4A066F074665}" type="pres">
      <dgm:prSet presAssocID="{09E72D4C-8D79-7F45-8CA4-0120FF8D2B91}" presName="text" presStyleLbl="fgAcc0" presStyleIdx="0" presStyleCnt="1" custScaleX="429922" custScaleY="150183">
        <dgm:presLayoutVars>
          <dgm:chPref val="3"/>
        </dgm:presLayoutVars>
      </dgm:prSet>
      <dgm:spPr/>
      <dgm:t>
        <a:bodyPr/>
        <a:lstStyle/>
        <a:p>
          <a:endParaRPr lang="en-US"/>
        </a:p>
      </dgm:t>
    </dgm:pt>
    <dgm:pt modelId="{4394EF4F-B563-0E4E-9365-B1180CF23C6B}" type="pres">
      <dgm:prSet presAssocID="{09E72D4C-8D79-7F45-8CA4-0120FF8D2B91}" presName="hierChild2" presStyleCnt="0"/>
      <dgm:spPr/>
    </dgm:pt>
    <dgm:pt modelId="{149E107D-28CC-B94D-AF72-AC773975B8ED}" type="pres">
      <dgm:prSet presAssocID="{2483E531-B3BD-6047-AED2-CF73577594CF}" presName="Name10" presStyleLbl="parChTrans1D2" presStyleIdx="0" presStyleCnt="1"/>
      <dgm:spPr/>
      <dgm:t>
        <a:bodyPr/>
        <a:lstStyle/>
        <a:p>
          <a:endParaRPr lang="en-US"/>
        </a:p>
      </dgm:t>
    </dgm:pt>
    <dgm:pt modelId="{15F60C54-8D64-5D4F-87B8-49ADD913882B}" type="pres">
      <dgm:prSet presAssocID="{423B0D5C-8686-084B-8A9F-6B55A4D1B86E}" presName="hierRoot2" presStyleCnt="0"/>
      <dgm:spPr/>
    </dgm:pt>
    <dgm:pt modelId="{1750BCF7-6BC2-1B43-B946-98221A75A75C}" type="pres">
      <dgm:prSet presAssocID="{423B0D5C-8686-084B-8A9F-6B55A4D1B86E}" presName="composite2" presStyleCnt="0"/>
      <dgm:spPr/>
    </dgm:pt>
    <dgm:pt modelId="{4CDA48FD-2A91-0B41-946D-A6C492197A60}" type="pres">
      <dgm:prSet presAssocID="{423B0D5C-8686-084B-8A9F-6B55A4D1B86E}" presName="background2" presStyleLbl="node2" presStyleIdx="0" presStyleCnt="1"/>
      <dgm:spPr/>
    </dgm:pt>
    <dgm:pt modelId="{86BD2A45-E83D-DE4A-A0E0-DFA597F38765}" type="pres">
      <dgm:prSet presAssocID="{423B0D5C-8686-084B-8A9F-6B55A4D1B86E}" presName="text2" presStyleLbl="fgAcc2" presStyleIdx="0" presStyleCnt="1" custScaleX="181238" custScaleY="159761">
        <dgm:presLayoutVars>
          <dgm:chPref val="3"/>
        </dgm:presLayoutVars>
      </dgm:prSet>
      <dgm:spPr/>
      <dgm:t>
        <a:bodyPr/>
        <a:lstStyle/>
        <a:p>
          <a:endParaRPr lang="en-US"/>
        </a:p>
      </dgm:t>
    </dgm:pt>
    <dgm:pt modelId="{F7319E37-11D4-E64D-8632-2E8296BECE70}" type="pres">
      <dgm:prSet presAssocID="{423B0D5C-8686-084B-8A9F-6B55A4D1B86E}" presName="hierChild3" presStyleCnt="0"/>
      <dgm:spPr/>
    </dgm:pt>
    <dgm:pt modelId="{DCB7962B-6DC0-C847-A2B0-65A38899D799}" type="pres">
      <dgm:prSet presAssocID="{6939CBCC-66E9-5A4F-8904-B5A36E1ADFBA}" presName="Name17" presStyleLbl="parChTrans1D3" presStyleIdx="0" presStyleCnt="2"/>
      <dgm:spPr/>
      <dgm:t>
        <a:bodyPr/>
        <a:lstStyle/>
        <a:p>
          <a:endParaRPr lang="en-US"/>
        </a:p>
      </dgm:t>
    </dgm:pt>
    <dgm:pt modelId="{C0FE1819-E1EB-F746-A66E-AF6F92EA5ED5}" type="pres">
      <dgm:prSet presAssocID="{A315CD8A-EE11-3541-A929-12369D39C6DE}" presName="hierRoot3" presStyleCnt="0"/>
      <dgm:spPr/>
    </dgm:pt>
    <dgm:pt modelId="{A1449B0F-02F9-7347-A2E7-ED670C038DF1}" type="pres">
      <dgm:prSet presAssocID="{A315CD8A-EE11-3541-A929-12369D39C6DE}" presName="composite3" presStyleCnt="0"/>
      <dgm:spPr/>
    </dgm:pt>
    <dgm:pt modelId="{27CCF37A-585C-8A4D-A290-176FC0BB3A2B}" type="pres">
      <dgm:prSet presAssocID="{A315CD8A-EE11-3541-A929-12369D39C6DE}" presName="background3" presStyleLbl="node3" presStyleIdx="0" presStyleCnt="2">
        <dgm:style>
          <a:lnRef idx="2">
            <a:schemeClr val="accent3"/>
          </a:lnRef>
          <a:fillRef idx="1">
            <a:schemeClr val="lt1"/>
          </a:fillRef>
          <a:effectRef idx="0">
            <a:schemeClr val="accent3"/>
          </a:effectRef>
          <a:fontRef idx="minor">
            <a:schemeClr val="dk1"/>
          </a:fontRef>
        </dgm:style>
      </dgm:prSet>
      <dgm:spPr>
        <a:solidFill>
          <a:schemeClr val="accent3">
            <a:lumMod val="40000"/>
            <a:lumOff val="60000"/>
          </a:schemeClr>
        </a:solidFill>
        <a:ln>
          <a:noFill/>
        </a:ln>
      </dgm:spPr>
    </dgm:pt>
    <dgm:pt modelId="{C26E290C-692A-8740-883A-C394676C6CD8}" type="pres">
      <dgm:prSet presAssocID="{A315CD8A-EE11-3541-A929-12369D39C6DE}" presName="text3" presStyleLbl="fgAcc3" presStyleIdx="0" presStyleCnt="2" custScaleY="40073" custLinFactNeighborX="-828" custLinFactNeighborY="2608">
        <dgm:presLayoutVars>
          <dgm:chPref val="3"/>
        </dgm:presLayoutVars>
      </dgm:prSet>
      <dgm:spPr/>
      <dgm:t>
        <a:bodyPr/>
        <a:lstStyle/>
        <a:p>
          <a:endParaRPr lang="en-US"/>
        </a:p>
      </dgm:t>
    </dgm:pt>
    <dgm:pt modelId="{FB266D0D-5BAA-A640-A8B8-0F411DD3F336}" type="pres">
      <dgm:prSet presAssocID="{A315CD8A-EE11-3541-A929-12369D39C6DE}" presName="hierChild4" presStyleCnt="0"/>
      <dgm:spPr/>
    </dgm:pt>
    <dgm:pt modelId="{886C83BC-C9C7-5D41-A0BB-66B3BC2B5D62}" type="pres">
      <dgm:prSet presAssocID="{444D0277-D1CA-554E-B5C8-8EE81EC33743}" presName="Name23" presStyleLbl="parChTrans1D4" presStyleIdx="0" presStyleCnt="4"/>
      <dgm:spPr/>
      <dgm:t>
        <a:bodyPr/>
        <a:lstStyle/>
        <a:p>
          <a:endParaRPr lang="en-US"/>
        </a:p>
      </dgm:t>
    </dgm:pt>
    <dgm:pt modelId="{8FEFB5B6-344F-AE4B-8961-3518D85435E3}" type="pres">
      <dgm:prSet presAssocID="{DDAAB897-3CD4-9A40-B340-4671DE2682D3}" presName="hierRoot4" presStyleCnt="0"/>
      <dgm:spPr/>
    </dgm:pt>
    <dgm:pt modelId="{08FCE2ED-F0A6-F140-9BE7-86BFAA8F7DA3}" type="pres">
      <dgm:prSet presAssocID="{DDAAB897-3CD4-9A40-B340-4671DE2682D3}" presName="composite4" presStyleCnt="0"/>
      <dgm:spPr/>
    </dgm:pt>
    <dgm:pt modelId="{97FAB896-5645-5D4A-894F-956070061BBA}" type="pres">
      <dgm:prSet presAssocID="{DDAAB897-3CD4-9A40-B340-4671DE2682D3}" presName="background4" presStyleLbl="node4" presStyleIdx="0" presStyleCnt="4"/>
      <dgm:spPr>
        <a:solidFill>
          <a:schemeClr val="accent3">
            <a:lumMod val="40000"/>
            <a:lumOff val="60000"/>
          </a:schemeClr>
        </a:solidFill>
      </dgm:spPr>
    </dgm:pt>
    <dgm:pt modelId="{E0854990-1329-F04C-A7C0-5E1CE316EDE5}" type="pres">
      <dgm:prSet presAssocID="{DDAAB897-3CD4-9A40-B340-4671DE2682D3}" presName="text4" presStyleLbl="fgAcc4" presStyleIdx="0" presStyleCnt="4" custScaleX="334155" custScaleY="219829">
        <dgm:presLayoutVars>
          <dgm:chPref val="3"/>
        </dgm:presLayoutVars>
      </dgm:prSet>
      <dgm:spPr/>
      <dgm:t>
        <a:bodyPr/>
        <a:lstStyle/>
        <a:p>
          <a:endParaRPr lang="en-US"/>
        </a:p>
      </dgm:t>
    </dgm:pt>
    <dgm:pt modelId="{D47A3EFA-433A-2949-BE58-1881BA7F1725}" type="pres">
      <dgm:prSet presAssocID="{DDAAB897-3CD4-9A40-B340-4671DE2682D3}" presName="hierChild5" presStyleCnt="0"/>
      <dgm:spPr/>
    </dgm:pt>
    <dgm:pt modelId="{386424EE-0CC6-C74C-A381-5C0F4E240DBF}" type="pres">
      <dgm:prSet presAssocID="{5017BFD2-9296-0741-98A3-E22B711BF1FE}" presName="Name23" presStyleLbl="parChTrans1D4" presStyleIdx="1" presStyleCnt="4"/>
      <dgm:spPr/>
      <dgm:t>
        <a:bodyPr/>
        <a:lstStyle/>
        <a:p>
          <a:endParaRPr lang="en-US"/>
        </a:p>
      </dgm:t>
    </dgm:pt>
    <dgm:pt modelId="{E2DAB358-1B69-0E4E-95C9-D85373651C48}" type="pres">
      <dgm:prSet presAssocID="{209AD178-575B-5742-A032-B3371252E078}" presName="hierRoot4" presStyleCnt="0"/>
      <dgm:spPr/>
    </dgm:pt>
    <dgm:pt modelId="{A7338881-EA4A-C841-A814-8B42A9810526}" type="pres">
      <dgm:prSet presAssocID="{209AD178-575B-5742-A032-B3371252E078}" presName="composite4" presStyleCnt="0"/>
      <dgm:spPr/>
    </dgm:pt>
    <dgm:pt modelId="{D3135CC8-448F-E743-B4F7-43E34A2B0F19}" type="pres">
      <dgm:prSet presAssocID="{209AD178-575B-5742-A032-B3371252E078}" presName="background4" presStyleLbl="node4" presStyleIdx="1" presStyleCnt="4"/>
      <dgm:spPr>
        <a:solidFill>
          <a:schemeClr val="accent3">
            <a:lumMod val="40000"/>
            <a:lumOff val="60000"/>
          </a:schemeClr>
        </a:solidFill>
      </dgm:spPr>
    </dgm:pt>
    <dgm:pt modelId="{015D1472-09CD-5B42-B33D-65F604C8FADA}" type="pres">
      <dgm:prSet presAssocID="{209AD178-575B-5742-A032-B3371252E078}" presName="text4" presStyleLbl="fgAcc4" presStyleIdx="1" presStyleCnt="4" custScaleX="242208" custScaleY="102762">
        <dgm:presLayoutVars>
          <dgm:chPref val="3"/>
        </dgm:presLayoutVars>
      </dgm:prSet>
      <dgm:spPr/>
      <dgm:t>
        <a:bodyPr/>
        <a:lstStyle/>
        <a:p>
          <a:endParaRPr lang="en-US"/>
        </a:p>
      </dgm:t>
    </dgm:pt>
    <dgm:pt modelId="{733A740F-A294-1F4C-9B71-B36B95BD57B7}" type="pres">
      <dgm:prSet presAssocID="{209AD178-575B-5742-A032-B3371252E078}" presName="hierChild5" presStyleCnt="0"/>
      <dgm:spPr/>
    </dgm:pt>
    <dgm:pt modelId="{FC4F7B35-6968-8A46-ADBF-D7CC189FE91E}" type="pres">
      <dgm:prSet presAssocID="{95C5109D-8E70-AA4F-8E80-219A6E4F8556}" presName="Name17" presStyleLbl="parChTrans1D3" presStyleIdx="1" presStyleCnt="2"/>
      <dgm:spPr/>
      <dgm:t>
        <a:bodyPr/>
        <a:lstStyle/>
        <a:p>
          <a:endParaRPr lang="en-US"/>
        </a:p>
      </dgm:t>
    </dgm:pt>
    <dgm:pt modelId="{7A0C10A3-BF99-2047-BC05-2E23BEB0CDD4}" type="pres">
      <dgm:prSet presAssocID="{AD1539D3-392A-244B-99FD-586738D552E5}" presName="hierRoot3" presStyleCnt="0"/>
      <dgm:spPr/>
    </dgm:pt>
    <dgm:pt modelId="{C5EE3D81-1332-8049-9C6C-9D5717C45ACD}" type="pres">
      <dgm:prSet presAssocID="{AD1539D3-392A-244B-99FD-586738D552E5}" presName="composite3" presStyleCnt="0"/>
      <dgm:spPr/>
    </dgm:pt>
    <dgm:pt modelId="{AFF3BE99-D675-B944-9109-91A730363B56}" type="pres">
      <dgm:prSet presAssocID="{AD1539D3-392A-244B-99FD-586738D552E5}" presName="background3" presStyleLbl="node3" presStyleIdx="1" presStyleCnt="2"/>
      <dgm:spPr>
        <a:solidFill>
          <a:schemeClr val="accent2">
            <a:lumMod val="40000"/>
            <a:lumOff val="60000"/>
          </a:schemeClr>
        </a:solidFill>
      </dgm:spPr>
    </dgm:pt>
    <dgm:pt modelId="{B5DECE71-2EDD-E04D-8783-8ACBC51F5B6E}" type="pres">
      <dgm:prSet presAssocID="{AD1539D3-392A-244B-99FD-586738D552E5}" presName="text3" presStyleLbl="fgAcc3" presStyleIdx="1" presStyleCnt="2" custScaleY="31545">
        <dgm:presLayoutVars>
          <dgm:chPref val="3"/>
        </dgm:presLayoutVars>
      </dgm:prSet>
      <dgm:spPr/>
      <dgm:t>
        <a:bodyPr/>
        <a:lstStyle/>
        <a:p>
          <a:endParaRPr lang="en-US"/>
        </a:p>
      </dgm:t>
    </dgm:pt>
    <dgm:pt modelId="{4156F172-46F5-6A4D-AC55-3465CF99FA0E}" type="pres">
      <dgm:prSet presAssocID="{AD1539D3-392A-244B-99FD-586738D552E5}" presName="hierChild4" presStyleCnt="0"/>
      <dgm:spPr/>
    </dgm:pt>
    <dgm:pt modelId="{6C47753E-98CF-7849-8E76-D8ED72FE888F}" type="pres">
      <dgm:prSet presAssocID="{D5A8E1FB-5ACD-EE40-987E-B81013BF8AAE}" presName="Name23" presStyleLbl="parChTrans1D4" presStyleIdx="2" presStyleCnt="4"/>
      <dgm:spPr/>
      <dgm:t>
        <a:bodyPr/>
        <a:lstStyle/>
        <a:p>
          <a:endParaRPr lang="en-US"/>
        </a:p>
      </dgm:t>
    </dgm:pt>
    <dgm:pt modelId="{9E000DAF-1EB1-2646-B31C-AF55B161D391}" type="pres">
      <dgm:prSet presAssocID="{10B28D9E-6F7B-5D44-B6E9-0E8E571CFA90}" presName="hierRoot4" presStyleCnt="0"/>
      <dgm:spPr/>
    </dgm:pt>
    <dgm:pt modelId="{7F87CB03-B3F1-514B-8AD5-2EC6E15C6152}" type="pres">
      <dgm:prSet presAssocID="{10B28D9E-6F7B-5D44-B6E9-0E8E571CFA90}" presName="composite4" presStyleCnt="0"/>
      <dgm:spPr/>
    </dgm:pt>
    <dgm:pt modelId="{C7BA0972-D04D-9D4C-9F37-A8B39E05C6C5}" type="pres">
      <dgm:prSet presAssocID="{10B28D9E-6F7B-5D44-B6E9-0E8E571CFA90}" presName="background4" presStyleLbl="node4" presStyleIdx="2" presStyleCnt="4"/>
      <dgm:spPr>
        <a:solidFill>
          <a:srgbClr val="E6B9B8"/>
        </a:solidFill>
      </dgm:spPr>
    </dgm:pt>
    <dgm:pt modelId="{1BF763C4-52BC-2D4D-9B23-707538B9F4D7}" type="pres">
      <dgm:prSet presAssocID="{10B28D9E-6F7B-5D44-B6E9-0E8E571CFA90}" presName="text4" presStyleLbl="fgAcc4" presStyleIdx="2" presStyleCnt="4" custScaleX="286863" custScaleY="171415">
        <dgm:presLayoutVars>
          <dgm:chPref val="3"/>
        </dgm:presLayoutVars>
      </dgm:prSet>
      <dgm:spPr/>
      <dgm:t>
        <a:bodyPr/>
        <a:lstStyle/>
        <a:p>
          <a:endParaRPr lang="en-US"/>
        </a:p>
      </dgm:t>
    </dgm:pt>
    <dgm:pt modelId="{3F208161-0F80-A54C-ADEB-EBFFE09EC92D}" type="pres">
      <dgm:prSet presAssocID="{10B28D9E-6F7B-5D44-B6E9-0E8E571CFA90}" presName="hierChild5" presStyleCnt="0"/>
      <dgm:spPr/>
    </dgm:pt>
    <dgm:pt modelId="{7D142F25-52C5-E549-86C7-56FF60F03A0E}" type="pres">
      <dgm:prSet presAssocID="{8353DFA4-4B03-BC4A-BE9C-72D6B1C55841}" presName="Name23" presStyleLbl="parChTrans1D4" presStyleIdx="3" presStyleCnt="4"/>
      <dgm:spPr/>
      <dgm:t>
        <a:bodyPr/>
        <a:lstStyle/>
        <a:p>
          <a:endParaRPr lang="en-US"/>
        </a:p>
      </dgm:t>
    </dgm:pt>
    <dgm:pt modelId="{5482A5C4-18DC-9C44-827A-63A02309FD15}" type="pres">
      <dgm:prSet presAssocID="{F40B2B19-4AA5-7D49-97FD-18C47E946EA4}" presName="hierRoot4" presStyleCnt="0"/>
      <dgm:spPr/>
    </dgm:pt>
    <dgm:pt modelId="{82BCFC4D-A2C6-174E-ADFF-2CF532CBD5A4}" type="pres">
      <dgm:prSet presAssocID="{F40B2B19-4AA5-7D49-97FD-18C47E946EA4}" presName="composite4" presStyleCnt="0"/>
      <dgm:spPr/>
    </dgm:pt>
    <dgm:pt modelId="{50ED1965-FDE0-8545-8DD8-1B08E26DAB17}" type="pres">
      <dgm:prSet presAssocID="{F40B2B19-4AA5-7D49-97FD-18C47E946EA4}" presName="background4" presStyleLbl="node4" presStyleIdx="3" presStyleCnt="4"/>
      <dgm:spPr>
        <a:solidFill>
          <a:schemeClr val="accent2">
            <a:lumMod val="40000"/>
            <a:lumOff val="60000"/>
          </a:schemeClr>
        </a:solidFill>
      </dgm:spPr>
    </dgm:pt>
    <dgm:pt modelId="{A6E52EE2-A5FD-DF4D-98F2-CD7C7D89EE25}" type="pres">
      <dgm:prSet presAssocID="{F40B2B19-4AA5-7D49-97FD-18C47E946EA4}" presName="text4" presStyleLbl="fgAcc4" presStyleIdx="3" presStyleCnt="4" custScaleX="280220" custScaleY="176029">
        <dgm:presLayoutVars>
          <dgm:chPref val="3"/>
        </dgm:presLayoutVars>
      </dgm:prSet>
      <dgm:spPr/>
      <dgm:t>
        <a:bodyPr/>
        <a:lstStyle/>
        <a:p>
          <a:endParaRPr lang="en-US"/>
        </a:p>
      </dgm:t>
    </dgm:pt>
    <dgm:pt modelId="{F0EFD697-4AE7-9741-B87B-469ED8085E51}" type="pres">
      <dgm:prSet presAssocID="{F40B2B19-4AA5-7D49-97FD-18C47E946EA4}" presName="hierChild5" presStyleCnt="0"/>
      <dgm:spPr/>
    </dgm:pt>
  </dgm:ptLst>
  <dgm:cxnLst>
    <dgm:cxn modelId="{39A74CF6-2C00-3541-8CA7-1B13C59AB0DA}" srcId="{423B0D5C-8686-084B-8A9F-6B55A4D1B86E}" destId="{A315CD8A-EE11-3541-A929-12369D39C6DE}" srcOrd="0" destOrd="0" parTransId="{6939CBCC-66E9-5A4F-8904-B5A36E1ADFBA}" sibTransId="{42C106DE-BB47-3144-9A67-95DD4B7DC389}"/>
    <dgm:cxn modelId="{12166A14-2007-40F4-8155-0104029D53EA}" type="presOf" srcId="{209AD178-575B-5742-A032-B3371252E078}" destId="{015D1472-09CD-5B42-B33D-65F604C8FADA}" srcOrd="0" destOrd="0" presId="urn:microsoft.com/office/officeart/2005/8/layout/hierarchy1"/>
    <dgm:cxn modelId="{C04935DE-1CA0-E447-A74D-B6F5A96B1654}" srcId="{423B0D5C-8686-084B-8A9F-6B55A4D1B86E}" destId="{AD1539D3-392A-244B-99FD-586738D552E5}" srcOrd="1" destOrd="0" parTransId="{95C5109D-8E70-AA4F-8E80-219A6E4F8556}" sibTransId="{1950725B-F30E-C742-9781-2AA3B246D647}"/>
    <dgm:cxn modelId="{01741DCD-7E06-374F-8E39-F51832BC8418}" srcId="{DDAAB897-3CD4-9A40-B340-4671DE2682D3}" destId="{209AD178-575B-5742-A032-B3371252E078}" srcOrd="0" destOrd="0" parTransId="{5017BFD2-9296-0741-98A3-E22B711BF1FE}" sibTransId="{77F28039-1E0F-1445-B935-5350A8B99691}"/>
    <dgm:cxn modelId="{E0537E62-0C4D-41E7-AC7C-7C4071556A58}" type="presOf" srcId="{2483E531-B3BD-6047-AED2-CF73577594CF}" destId="{149E107D-28CC-B94D-AF72-AC773975B8ED}" srcOrd="0" destOrd="0" presId="urn:microsoft.com/office/officeart/2005/8/layout/hierarchy1"/>
    <dgm:cxn modelId="{F324D81E-5EC9-4D3B-8708-58F68B55816A}" type="presOf" srcId="{09E72D4C-8D79-7F45-8CA4-0120FF8D2B91}" destId="{B2C72C2E-8397-924C-A0ED-4A066F074665}" srcOrd="0" destOrd="0" presId="urn:microsoft.com/office/officeart/2005/8/layout/hierarchy1"/>
    <dgm:cxn modelId="{CFF54E2C-8B66-4497-B195-C042048D7C59}" type="presOf" srcId="{A315CD8A-EE11-3541-A929-12369D39C6DE}" destId="{C26E290C-692A-8740-883A-C394676C6CD8}" srcOrd="0" destOrd="0" presId="urn:microsoft.com/office/officeart/2005/8/layout/hierarchy1"/>
    <dgm:cxn modelId="{5B41631B-AAF2-4693-BEC8-A270118FF77F}" type="presOf" srcId="{444D0277-D1CA-554E-B5C8-8EE81EC33743}" destId="{886C83BC-C9C7-5D41-A0BB-66B3BC2B5D62}" srcOrd="0" destOrd="0" presId="urn:microsoft.com/office/officeart/2005/8/layout/hierarchy1"/>
    <dgm:cxn modelId="{F79168FF-7211-4CBF-853E-956C38C1397D}" type="presOf" srcId="{F40B2B19-4AA5-7D49-97FD-18C47E946EA4}" destId="{A6E52EE2-A5FD-DF4D-98F2-CD7C7D89EE25}" srcOrd="0" destOrd="0" presId="urn:microsoft.com/office/officeart/2005/8/layout/hierarchy1"/>
    <dgm:cxn modelId="{4FF0BB2A-299E-4A2F-8BA5-085CCA4B64C0}" type="presOf" srcId="{95C5109D-8E70-AA4F-8E80-219A6E4F8556}" destId="{FC4F7B35-6968-8A46-ADBF-D7CC189FE91E}" srcOrd="0" destOrd="0" presId="urn:microsoft.com/office/officeart/2005/8/layout/hierarchy1"/>
    <dgm:cxn modelId="{BEDD48F0-9772-4447-92CE-9CC5DD93AE4A}" srcId="{A315CD8A-EE11-3541-A929-12369D39C6DE}" destId="{DDAAB897-3CD4-9A40-B340-4671DE2682D3}" srcOrd="0" destOrd="0" parTransId="{444D0277-D1CA-554E-B5C8-8EE81EC33743}" sibTransId="{A5CCCAD4-82A3-EB46-8216-ACA586420F92}"/>
    <dgm:cxn modelId="{12424513-AB3A-4FCE-9F32-4F59F5A333CD}" type="presOf" srcId="{10B28D9E-6F7B-5D44-B6E9-0E8E571CFA90}" destId="{1BF763C4-52BC-2D4D-9B23-707538B9F4D7}" srcOrd="0" destOrd="0" presId="urn:microsoft.com/office/officeart/2005/8/layout/hierarchy1"/>
    <dgm:cxn modelId="{189BE2B4-E4C8-8B46-9DD7-AD444B72EF30}" srcId="{AD1539D3-392A-244B-99FD-586738D552E5}" destId="{10B28D9E-6F7B-5D44-B6E9-0E8E571CFA90}" srcOrd="0" destOrd="0" parTransId="{D5A8E1FB-5ACD-EE40-987E-B81013BF8AAE}" sibTransId="{FE030657-4301-7140-8E68-A65A9BCE88A5}"/>
    <dgm:cxn modelId="{3848010E-C136-9C46-9AAB-C38026377F7B}" srcId="{18F66065-1F16-EF4F-90AC-AF22B4CC0D54}" destId="{09E72D4C-8D79-7F45-8CA4-0120FF8D2B91}" srcOrd="0" destOrd="0" parTransId="{C44A8905-B376-F44E-85B3-BB2A454260E8}" sibTransId="{A94EB4C4-6C6F-A044-917B-24FE8ECD7E29}"/>
    <dgm:cxn modelId="{EB383629-7EC7-42CD-8742-6AAD2ADEFBF7}" type="presOf" srcId="{423B0D5C-8686-084B-8A9F-6B55A4D1B86E}" destId="{86BD2A45-E83D-DE4A-A0E0-DFA597F38765}" srcOrd="0" destOrd="0" presId="urn:microsoft.com/office/officeart/2005/8/layout/hierarchy1"/>
    <dgm:cxn modelId="{4313B1D1-7009-8146-AD9F-62BD3039E8E7}" srcId="{09E72D4C-8D79-7F45-8CA4-0120FF8D2B91}" destId="{423B0D5C-8686-084B-8A9F-6B55A4D1B86E}" srcOrd="0" destOrd="0" parTransId="{2483E531-B3BD-6047-AED2-CF73577594CF}" sibTransId="{B854DC2B-67EF-6046-ABD4-8F15C84BDEE0}"/>
    <dgm:cxn modelId="{3CF4F80D-0D97-4027-9AFB-C01790F75143}" type="presOf" srcId="{5017BFD2-9296-0741-98A3-E22B711BF1FE}" destId="{386424EE-0CC6-C74C-A381-5C0F4E240DBF}" srcOrd="0" destOrd="0" presId="urn:microsoft.com/office/officeart/2005/8/layout/hierarchy1"/>
    <dgm:cxn modelId="{1F6A9B05-4DB9-4C39-8305-B95CC1A02C9B}" type="presOf" srcId="{8353DFA4-4B03-BC4A-BE9C-72D6B1C55841}" destId="{7D142F25-52C5-E549-86C7-56FF60F03A0E}" srcOrd="0" destOrd="0" presId="urn:microsoft.com/office/officeart/2005/8/layout/hierarchy1"/>
    <dgm:cxn modelId="{30D449F1-6BBE-4C55-952E-674D54340602}" type="presOf" srcId="{D5A8E1FB-5ACD-EE40-987E-B81013BF8AAE}" destId="{6C47753E-98CF-7849-8E76-D8ED72FE888F}" srcOrd="0" destOrd="0" presId="urn:microsoft.com/office/officeart/2005/8/layout/hierarchy1"/>
    <dgm:cxn modelId="{96093B52-3ABB-401B-8E38-72D15B5B66A1}" type="presOf" srcId="{6939CBCC-66E9-5A4F-8904-B5A36E1ADFBA}" destId="{DCB7962B-6DC0-C847-A2B0-65A38899D799}" srcOrd="0" destOrd="0" presId="urn:microsoft.com/office/officeart/2005/8/layout/hierarchy1"/>
    <dgm:cxn modelId="{1E851545-3BA8-BE4C-80F8-F5EA0D9C2A92}" srcId="{10B28D9E-6F7B-5D44-B6E9-0E8E571CFA90}" destId="{F40B2B19-4AA5-7D49-97FD-18C47E946EA4}" srcOrd="0" destOrd="0" parTransId="{8353DFA4-4B03-BC4A-BE9C-72D6B1C55841}" sibTransId="{6DD6BCB2-D986-684A-AC2F-0319597B8470}"/>
    <dgm:cxn modelId="{34771F2D-59A9-4AB7-B32D-43868D285F91}" type="presOf" srcId="{AD1539D3-392A-244B-99FD-586738D552E5}" destId="{B5DECE71-2EDD-E04D-8783-8ACBC51F5B6E}" srcOrd="0" destOrd="0" presId="urn:microsoft.com/office/officeart/2005/8/layout/hierarchy1"/>
    <dgm:cxn modelId="{BF0B49E5-8850-40DA-AE04-FAB80A7EA408}" type="presOf" srcId="{18F66065-1F16-EF4F-90AC-AF22B4CC0D54}" destId="{F7EA0E94-6A11-DE4A-9DF1-34A83AD29292}" srcOrd="0" destOrd="0" presId="urn:microsoft.com/office/officeart/2005/8/layout/hierarchy1"/>
    <dgm:cxn modelId="{AD6411DE-1110-4890-8DE6-9EC35FD446FF}" type="presOf" srcId="{DDAAB897-3CD4-9A40-B340-4671DE2682D3}" destId="{E0854990-1329-F04C-A7C0-5E1CE316EDE5}" srcOrd="0" destOrd="0" presId="urn:microsoft.com/office/officeart/2005/8/layout/hierarchy1"/>
    <dgm:cxn modelId="{64DDFA2B-A049-46E8-AAA9-D7B204AE676C}" type="presParOf" srcId="{F7EA0E94-6A11-DE4A-9DF1-34A83AD29292}" destId="{A3BDBE8B-4EFA-1049-8238-2DB74C8B2863}" srcOrd="0" destOrd="0" presId="urn:microsoft.com/office/officeart/2005/8/layout/hierarchy1"/>
    <dgm:cxn modelId="{1D4B0373-922E-440F-BF34-25561DDB52A6}" type="presParOf" srcId="{A3BDBE8B-4EFA-1049-8238-2DB74C8B2863}" destId="{11A5A5BA-F83E-4D47-A4CC-D3845E303D31}" srcOrd="0" destOrd="0" presId="urn:microsoft.com/office/officeart/2005/8/layout/hierarchy1"/>
    <dgm:cxn modelId="{EE87CB52-FDD3-4426-BD52-3AC93A366680}" type="presParOf" srcId="{11A5A5BA-F83E-4D47-A4CC-D3845E303D31}" destId="{010EC9CE-F74F-CE41-A800-E636174E6B52}" srcOrd="0" destOrd="0" presId="urn:microsoft.com/office/officeart/2005/8/layout/hierarchy1"/>
    <dgm:cxn modelId="{AE677EFC-D7E0-4E8E-8918-9E842F034256}" type="presParOf" srcId="{11A5A5BA-F83E-4D47-A4CC-D3845E303D31}" destId="{B2C72C2E-8397-924C-A0ED-4A066F074665}" srcOrd="1" destOrd="0" presId="urn:microsoft.com/office/officeart/2005/8/layout/hierarchy1"/>
    <dgm:cxn modelId="{BC543E36-3483-4F2D-BCB7-98FB432862A5}" type="presParOf" srcId="{A3BDBE8B-4EFA-1049-8238-2DB74C8B2863}" destId="{4394EF4F-B563-0E4E-9365-B1180CF23C6B}" srcOrd="1" destOrd="0" presId="urn:microsoft.com/office/officeart/2005/8/layout/hierarchy1"/>
    <dgm:cxn modelId="{9D3FA45A-1AA4-4C2F-82E5-C484DCB00E85}" type="presParOf" srcId="{4394EF4F-B563-0E4E-9365-B1180CF23C6B}" destId="{149E107D-28CC-B94D-AF72-AC773975B8ED}" srcOrd="0" destOrd="0" presId="urn:microsoft.com/office/officeart/2005/8/layout/hierarchy1"/>
    <dgm:cxn modelId="{355CF916-DBA2-49BE-AD13-BAE71FC32EAD}" type="presParOf" srcId="{4394EF4F-B563-0E4E-9365-B1180CF23C6B}" destId="{15F60C54-8D64-5D4F-87B8-49ADD913882B}" srcOrd="1" destOrd="0" presId="urn:microsoft.com/office/officeart/2005/8/layout/hierarchy1"/>
    <dgm:cxn modelId="{7BDB0320-5CD4-4BF9-B49D-95ED1A953461}" type="presParOf" srcId="{15F60C54-8D64-5D4F-87B8-49ADD913882B}" destId="{1750BCF7-6BC2-1B43-B946-98221A75A75C}" srcOrd="0" destOrd="0" presId="urn:microsoft.com/office/officeart/2005/8/layout/hierarchy1"/>
    <dgm:cxn modelId="{98A6A1C4-A767-4A5B-9E76-3233780A15D7}" type="presParOf" srcId="{1750BCF7-6BC2-1B43-B946-98221A75A75C}" destId="{4CDA48FD-2A91-0B41-946D-A6C492197A60}" srcOrd="0" destOrd="0" presId="urn:microsoft.com/office/officeart/2005/8/layout/hierarchy1"/>
    <dgm:cxn modelId="{BD7F9684-9A0B-4BFF-AFF7-9EB63E3E6A36}" type="presParOf" srcId="{1750BCF7-6BC2-1B43-B946-98221A75A75C}" destId="{86BD2A45-E83D-DE4A-A0E0-DFA597F38765}" srcOrd="1" destOrd="0" presId="urn:microsoft.com/office/officeart/2005/8/layout/hierarchy1"/>
    <dgm:cxn modelId="{03ECC5FD-5097-4BF0-8454-1DD37A994AE9}" type="presParOf" srcId="{15F60C54-8D64-5D4F-87B8-49ADD913882B}" destId="{F7319E37-11D4-E64D-8632-2E8296BECE70}" srcOrd="1" destOrd="0" presId="urn:microsoft.com/office/officeart/2005/8/layout/hierarchy1"/>
    <dgm:cxn modelId="{49EBA727-1B1B-4016-A7E4-6896505837A8}" type="presParOf" srcId="{F7319E37-11D4-E64D-8632-2E8296BECE70}" destId="{DCB7962B-6DC0-C847-A2B0-65A38899D799}" srcOrd="0" destOrd="0" presId="urn:microsoft.com/office/officeart/2005/8/layout/hierarchy1"/>
    <dgm:cxn modelId="{E08D7D06-A985-4A8F-B488-19D77713107A}" type="presParOf" srcId="{F7319E37-11D4-E64D-8632-2E8296BECE70}" destId="{C0FE1819-E1EB-F746-A66E-AF6F92EA5ED5}" srcOrd="1" destOrd="0" presId="urn:microsoft.com/office/officeart/2005/8/layout/hierarchy1"/>
    <dgm:cxn modelId="{BC70791F-0C02-4B07-A5AF-74F3115E3713}" type="presParOf" srcId="{C0FE1819-E1EB-F746-A66E-AF6F92EA5ED5}" destId="{A1449B0F-02F9-7347-A2E7-ED670C038DF1}" srcOrd="0" destOrd="0" presId="urn:microsoft.com/office/officeart/2005/8/layout/hierarchy1"/>
    <dgm:cxn modelId="{3DBC40CD-09B1-47AA-B23C-77B5BBF5C7DC}" type="presParOf" srcId="{A1449B0F-02F9-7347-A2E7-ED670C038DF1}" destId="{27CCF37A-585C-8A4D-A290-176FC0BB3A2B}" srcOrd="0" destOrd="0" presId="urn:microsoft.com/office/officeart/2005/8/layout/hierarchy1"/>
    <dgm:cxn modelId="{DB5EA5D8-C625-4986-B68C-CFE7DB462D24}" type="presParOf" srcId="{A1449B0F-02F9-7347-A2E7-ED670C038DF1}" destId="{C26E290C-692A-8740-883A-C394676C6CD8}" srcOrd="1" destOrd="0" presId="urn:microsoft.com/office/officeart/2005/8/layout/hierarchy1"/>
    <dgm:cxn modelId="{0B675C19-09DC-4EF8-914D-202BFD5715CF}" type="presParOf" srcId="{C0FE1819-E1EB-F746-A66E-AF6F92EA5ED5}" destId="{FB266D0D-5BAA-A640-A8B8-0F411DD3F336}" srcOrd="1" destOrd="0" presId="urn:microsoft.com/office/officeart/2005/8/layout/hierarchy1"/>
    <dgm:cxn modelId="{F089925E-808B-447D-8CD8-118C73C20DCF}" type="presParOf" srcId="{FB266D0D-5BAA-A640-A8B8-0F411DD3F336}" destId="{886C83BC-C9C7-5D41-A0BB-66B3BC2B5D62}" srcOrd="0" destOrd="0" presId="urn:microsoft.com/office/officeart/2005/8/layout/hierarchy1"/>
    <dgm:cxn modelId="{5FB0DDA4-305A-46AC-8702-1015F665E0BC}" type="presParOf" srcId="{FB266D0D-5BAA-A640-A8B8-0F411DD3F336}" destId="{8FEFB5B6-344F-AE4B-8961-3518D85435E3}" srcOrd="1" destOrd="0" presId="urn:microsoft.com/office/officeart/2005/8/layout/hierarchy1"/>
    <dgm:cxn modelId="{EB2A37B0-79B5-4094-AA09-7706529A6655}" type="presParOf" srcId="{8FEFB5B6-344F-AE4B-8961-3518D85435E3}" destId="{08FCE2ED-F0A6-F140-9BE7-86BFAA8F7DA3}" srcOrd="0" destOrd="0" presId="urn:microsoft.com/office/officeart/2005/8/layout/hierarchy1"/>
    <dgm:cxn modelId="{59328C42-1C04-4AAF-9532-ECA4FB6C739C}" type="presParOf" srcId="{08FCE2ED-F0A6-F140-9BE7-86BFAA8F7DA3}" destId="{97FAB896-5645-5D4A-894F-956070061BBA}" srcOrd="0" destOrd="0" presId="urn:microsoft.com/office/officeart/2005/8/layout/hierarchy1"/>
    <dgm:cxn modelId="{D5A5220F-D85E-459E-95F0-3AF97E25AA61}" type="presParOf" srcId="{08FCE2ED-F0A6-F140-9BE7-86BFAA8F7DA3}" destId="{E0854990-1329-F04C-A7C0-5E1CE316EDE5}" srcOrd="1" destOrd="0" presId="urn:microsoft.com/office/officeart/2005/8/layout/hierarchy1"/>
    <dgm:cxn modelId="{E22F9AD7-7CE8-40D2-B6E1-7CBE741155D6}" type="presParOf" srcId="{8FEFB5B6-344F-AE4B-8961-3518D85435E3}" destId="{D47A3EFA-433A-2949-BE58-1881BA7F1725}" srcOrd="1" destOrd="0" presId="urn:microsoft.com/office/officeart/2005/8/layout/hierarchy1"/>
    <dgm:cxn modelId="{42B444B7-442F-4D82-BD64-4A801A8D9CF5}" type="presParOf" srcId="{D47A3EFA-433A-2949-BE58-1881BA7F1725}" destId="{386424EE-0CC6-C74C-A381-5C0F4E240DBF}" srcOrd="0" destOrd="0" presId="urn:microsoft.com/office/officeart/2005/8/layout/hierarchy1"/>
    <dgm:cxn modelId="{4DF8AD27-9893-40F8-BF36-E9FF76C44473}" type="presParOf" srcId="{D47A3EFA-433A-2949-BE58-1881BA7F1725}" destId="{E2DAB358-1B69-0E4E-95C9-D85373651C48}" srcOrd="1" destOrd="0" presId="urn:microsoft.com/office/officeart/2005/8/layout/hierarchy1"/>
    <dgm:cxn modelId="{9E16B019-3088-40D0-9533-E6D837B102DA}" type="presParOf" srcId="{E2DAB358-1B69-0E4E-95C9-D85373651C48}" destId="{A7338881-EA4A-C841-A814-8B42A9810526}" srcOrd="0" destOrd="0" presId="urn:microsoft.com/office/officeart/2005/8/layout/hierarchy1"/>
    <dgm:cxn modelId="{88006AB1-BE7E-48CC-B41B-03E4265D5D90}" type="presParOf" srcId="{A7338881-EA4A-C841-A814-8B42A9810526}" destId="{D3135CC8-448F-E743-B4F7-43E34A2B0F19}" srcOrd="0" destOrd="0" presId="urn:microsoft.com/office/officeart/2005/8/layout/hierarchy1"/>
    <dgm:cxn modelId="{EE91DF7E-F032-4BF5-A3D2-94B94D1EFE0F}" type="presParOf" srcId="{A7338881-EA4A-C841-A814-8B42A9810526}" destId="{015D1472-09CD-5B42-B33D-65F604C8FADA}" srcOrd="1" destOrd="0" presId="urn:microsoft.com/office/officeart/2005/8/layout/hierarchy1"/>
    <dgm:cxn modelId="{6854C531-B1D9-4E7B-95C5-2EF0AF9CF6D4}" type="presParOf" srcId="{E2DAB358-1B69-0E4E-95C9-D85373651C48}" destId="{733A740F-A294-1F4C-9B71-B36B95BD57B7}" srcOrd="1" destOrd="0" presId="urn:microsoft.com/office/officeart/2005/8/layout/hierarchy1"/>
    <dgm:cxn modelId="{A94B2A51-B842-46F8-95F7-40CC1916A5B3}" type="presParOf" srcId="{F7319E37-11D4-E64D-8632-2E8296BECE70}" destId="{FC4F7B35-6968-8A46-ADBF-D7CC189FE91E}" srcOrd="2" destOrd="0" presId="urn:microsoft.com/office/officeart/2005/8/layout/hierarchy1"/>
    <dgm:cxn modelId="{F324E6FE-7D96-4BF5-AE9C-DDB5AE916B35}" type="presParOf" srcId="{F7319E37-11D4-E64D-8632-2E8296BECE70}" destId="{7A0C10A3-BF99-2047-BC05-2E23BEB0CDD4}" srcOrd="3" destOrd="0" presId="urn:microsoft.com/office/officeart/2005/8/layout/hierarchy1"/>
    <dgm:cxn modelId="{33E6EC8F-E94B-4C57-972F-99CC97975AF4}" type="presParOf" srcId="{7A0C10A3-BF99-2047-BC05-2E23BEB0CDD4}" destId="{C5EE3D81-1332-8049-9C6C-9D5717C45ACD}" srcOrd="0" destOrd="0" presId="urn:microsoft.com/office/officeart/2005/8/layout/hierarchy1"/>
    <dgm:cxn modelId="{E8A9ADBD-D02F-4A8F-8549-EC71720B02FA}" type="presParOf" srcId="{C5EE3D81-1332-8049-9C6C-9D5717C45ACD}" destId="{AFF3BE99-D675-B944-9109-91A730363B56}" srcOrd="0" destOrd="0" presId="urn:microsoft.com/office/officeart/2005/8/layout/hierarchy1"/>
    <dgm:cxn modelId="{AFAECFDF-301F-4401-BDF8-2DF88CA62E08}" type="presParOf" srcId="{C5EE3D81-1332-8049-9C6C-9D5717C45ACD}" destId="{B5DECE71-2EDD-E04D-8783-8ACBC51F5B6E}" srcOrd="1" destOrd="0" presId="urn:microsoft.com/office/officeart/2005/8/layout/hierarchy1"/>
    <dgm:cxn modelId="{4FB7ADD1-5B80-49AB-89C8-1B34CC7DC712}" type="presParOf" srcId="{7A0C10A3-BF99-2047-BC05-2E23BEB0CDD4}" destId="{4156F172-46F5-6A4D-AC55-3465CF99FA0E}" srcOrd="1" destOrd="0" presId="urn:microsoft.com/office/officeart/2005/8/layout/hierarchy1"/>
    <dgm:cxn modelId="{1CB98BCB-A5FF-4BFB-94E2-FB7831B4F026}" type="presParOf" srcId="{4156F172-46F5-6A4D-AC55-3465CF99FA0E}" destId="{6C47753E-98CF-7849-8E76-D8ED72FE888F}" srcOrd="0" destOrd="0" presId="urn:microsoft.com/office/officeart/2005/8/layout/hierarchy1"/>
    <dgm:cxn modelId="{8D3AA08A-33D5-484B-99AA-477A27980DD2}" type="presParOf" srcId="{4156F172-46F5-6A4D-AC55-3465CF99FA0E}" destId="{9E000DAF-1EB1-2646-B31C-AF55B161D391}" srcOrd="1" destOrd="0" presId="urn:microsoft.com/office/officeart/2005/8/layout/hierarchy1"/>
    <dgm:cxn modelId="{442F546C-50AA-4981-9433-83AF938B6EAC}" type="presParOf" srcId="{9E000DAF-1EB1-2646-B31C-AF55B161D391}" destId="{7F87CB03-B3F1-514B-8AD5-2EC6E15C6152}" srcOrd="0" destOrd="0" presId="urn:microsoft.com/office/officeart/2005/8/layout/hierarchy1"/>
    <dgm:cxn modelId="{34F41077-FA23-4B5F-8CEA-C9343CCC60D6}" type="presParOf" srcId="{7F87CB03-B3F1-514B-8AD5-2EC6E15C6152}" destId="{C7BA0972-D04D-9D4C-9F37-A8B39E05C6C5}" srcOrd="0" destOrd="0" presId="urn:microsoft.com/office/officeart/2005/8/layout/hierarchy1"/>
    <dgm:cxn modelId="{D1761BAE-F076-4BB8-B288-AD5943E9AEE2}" type="presParOf" srcId="{7F87CB03-B3F1-514B-8AD5-2EC6E15C6152}" destId="{1BF763C4-52BC-2D4D-9B23-707538B9F4D7}" srcOrd="1" destOrd="0" presId="urn:microsoft.com/office/officeart/2005/8/layout/hierarchy1"/>
    <dgm:cxn modelId="{A8AA8D1B-ECFA-49B2-9364-49E74EAEB3E4}" type="presParOf" srcId="{9E000DAF-1EB1-2646-B31C-AF55B161D391}" destId="{3F208161-0F80-A54C-ADEB-EBFFE09EC92D}" srcOrd="1" destOrd="0" presId="urn:microsoft.com/office/officeart/2005/8/layout/hierarchy1"/>
    <dgm:cxn modelId="{F478D64C-099C-4CC1-B896-514ED11455CC}" type="presParOf" srcId="{3F208161-0F80-A54C-ADEB-EBFFE09EC92D}" destId="{7D142F25-52C5-E549-86C7-56FF60F03A0E}" srcOrd="0" destOrd="0" presId="urn:microsoft.com/office/officeart/2005/8/layout/hierarchy1"/>
    <dgm:cxn modelId="{5A2878D2-3D92-4DE2-93AC-45F167A96964}" type="presParOf" srcId="{3F208161-0F80-A54C-ADEB-EBFFE09EC92D}" destId="{5482A5C4-18DC-9C44-827A-63A02309FD15}" srcOrd="1" destOrd="0" presId="urn:microsoft.com/office/officeart/2005/8/layout/hierarchy1"/>
    <dgm:cxn modelId="{3BFA0FDD-F308-46F9-B619-5D69C69A3C61}" type="presParOf" srcId="{5482A5C4-18DC-9C44-827A-63A02309FD15}" destId="{82BCFC4D-A2C6-174E-ADFF-2CF532CBD5A4}" srcOrd="0" destOrd="0" presId="urn:microsoft.com/office/officeart/2005/8/layout/hierarchy1"/>
    <dgm:cxn modelId="{F8CBE146-1BF6-464D-A3E9-D0F803E28D9F}" type="presParOf" srcId="{82BCFC4D-A2C6-174E-ADFF-2CF532CBD5A4}" destId="{50ED1965-FDE0-8545-8DD8-1B08E26DAB17}" srcOrd="0" destOrd="0" presId="urn:microsoft.com/office/officeart/2005/8/layout/hierarchy1"/>
    <dgm:cxn modelId="{BC2B3E7D-9964-47ED-A9F5-ED5BD65A622A}" type="presParOf" srcId="{82BCFC4D-A2C6-174E-ADFF-2CF532CBD5A4}" destId="{A6E52EE2-A5FD-DF4D-98F2-CD7C7D89EE25}" srcOrd="1" destOrd="0" presId="urn:microsoft.com/office/officeart/2005/8/layout/hierarchy1"/>
    <dgm:cxn modelId="{1B33C865-D236-472C-9B09-2B77ACF9AB4B}" type="presParOf" srcId="{5482A5C4-18DC-9C44-827A-63A02309FD15}" destId="{F0EFD697-4AE7-9741-B87B-469ED8085E5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142F25-52C5-E549-86C7-56FF60F03A0E}">
      <dsp:nvSpPr>
        <dsp:cNvPr id="0" name=""/>
        <dsp:cNvSpPr/>
      </dsp:nvSpPr>
      <dsp:spPr>
        <a:xfrm>
          <a:off x="7538433" y="5017973"/>
          <a:ext cx="91440" cy="353406"/>
        </a:xfrm>
        <a:custGeom>
          <a:avLst/>
          <a:gdLst/>
          <a:ahLst/>
          <a:cxnLst/>
          <a:rect l="0" t="0" r="0" b="0"/>
          <a:pathLst>
            <a:path>
              <a:moveTo>
                <a:pt x="45720" y="0"/>
              </a:moveTo>
              <a:lnTo>
                <a:pt x="45720" y="353406"/>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47753E-98CF-7849-8E76-D8ED72FE888F}">
      <dsp:nvSpPr>
        <dsp:cNvPr id="0" name=""/>
        <dsp:cNvSpPr/>
      </dsp:nvSpPr>
      <dsp:spPr>
        <a:xfrm>
          <a:off x="7538433" y="3341891"/>
          <a:ext cx="91440" cy="353406"/>
        </a:xfrm>
        <a:custGeom>
          <a:avLst/>
          <a:gdLst/>
          <a:ahLst/>
          <a:cxnLst/>
          <a:rect l="0" t="0" r="0" b="0"/>
          <a:pathLst>
            <a:path>
              <a:moveTo>
                <a:pt x="45720" y="0"/>
              </a:moveTo>
              <a:lnTo>
                <a:pt x="45720" y="353406"/>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C4F7B35-6968-8A46-ADBF-D7CC189FE91E}">
      <dsp:nvSpPr>
        <dsp:cNvPr id="0" name=""/>
        <dsp:cNvSpPr/>
      </dsp:nvSpPr>
      <dsp:spPr>
        <a:xfrm>
          <a:off x="5562558" y="2745076"/>
          <a:ext cx="2021594" cy="353406"/>
        </a:xfrm>
        <a:custGeom>
          <a:avLst/>
          <a:gdLst/>
          <a:ahLst/>
          <a:cxnLst/>
          <a:rect l="0" t="0" r="0" b="0"/>
          <a:pathLst>
            <a:path>
              <a:moveTo>
                <a:pt x="0" y="0"/>
              </a:moveTo>
              <a:lnTo>
                <a:pt x="0" y="240836"/>
              </a:lnTo>
              <a:lnTo>
                <a:pt x="2021594" y="240836"/>
              </a:lnTo>
              <a:lnTo>
                <a:pt x="2021594" y="353406"/>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86424EE-0CC6-C74C-A381-5C0F4E240DBF}">
      <dsp:nvSpPr>
        <dsp:cNvPr id="0" name=""/>
        <dsp:cNvSpPr/>
      </dsp:nvSpPr>
      <dsp:spPr>
        <a:xfrm>
          <a:off x="3495244" y="5457349"/>
          <a:ext cx="91440" cy="353406"/>
        </a:xfrm>
        <a:custGeom>
          <a:avLst/>
          <a:gdLst/>
          <a:ahLst/>
          <a:cxnLst/>
          <a:rect l="0" t="0" r="0" b="0"/>
          <a:pathLst>
            <a:path>
              <a:moveTo>
                <a:pt x="45720" y="0"/>
              </a:moveTo>
              <a:lnTo>
                <a:pt x="45720" y="353406"/>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86C83BC-C9C7-5D41-A0BB-66B3BC2B5D62}">
      <dsp:nvSpPr>
        <dsp:cNvPr id="0" name=""/>
        <dsp:cNvSpPr/>
      </dsp:nvSpPr>
      <dsp:spPr>
        <a:xfrm>
          <a:off x="3485182" y="3427819"/>
          <a:ext cx="91440" cy="333282"/>
        </a:xfrm>
        <a:custGeom>
          <a:avLst/>
          <a:gdLst/>
          <a:ahLst/>
          <a:cxnLst/>
          <a:rect l="0" t="0" r="0" b="0"/>
          <a:pathLst>
            <a:path>
              <a:moveTo>
                <a:pt x="45720" y="0"/>
              </a:moveTo>
              <a:lnTo>
                <a:pt x="45720" y="220712"/>
              </a:lnTo>
              <a:lnTo>
                <a:pt x="55781" y="220712"/>
              </a:lnTo>
              <a:lnTo>
                <a:pt x="55781" y="33328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CB7962B-6DC0-C847-A2B0-65A38899D799}">
      <dsp:nvSpPr>
        <dsp:cNvPr id="0" name=""/>
        <dsp:cNvSpPr/>
      </dsp:nvSpPr>
      <dsp:spPr>
        <a:xfrm>
          <a:off x="3530902" y="2745076"/>
          <a:ext cx="2031656" cy="373530"/>
        </a:xfrm>
        <a:custGeom>
          <a:avLst/>
          <a:gdLst/>
          <a:ahLst/>
          <a:cxnLst/>
          <a:rect l="0" t="0" r="0" b="0"/>
          <a:pathLst>
            <a:path>
              <a:moveTo>
                <a:pt x="2031656" y="0"/>
              </a:moveTo>
              <a:lnTo>
                <a:pt x="2031656" y="260960"/>
              </a:lnTo>
              <a:lnTo>
                <a:pt x="0" y="260960"/>
              </a:lnTo>
              <a:lnTo>
                <a:pt x="0" y="37353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49E107D-28CC-B94D-AF72-AC773975B8ED}">
      <dsp:nvSpPr>
        <dsp:cNvPr id="0" name=""/>
        <dsp:cNvSpPr/>
      </dsp:nvSpPr>
      <dsp:spPr>
        <a:xfrm>
          <a:off x="5516838" y="1158920"/>
          <a:ext cx="91440" cy="353406"/>
        </a:xfrm>
        <a:custGeom>
          <a:avLst/>
          <a:gdLst/>
          <a:ahLst/>
          <a:cxnLst/>
          <a:rect l="0" t="0" r="0" b="0"/>
          <a:pathLst>
            <a:path>
              <a:moveTo>
                <a:pt x="45720" y="0"/>
              </a:moveTo>
              <a:lnTo>
                <a:pt x="45720" y="353406"/>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10EC9CE-F74F-CE41-A800-E636174E6B52}">
      <dsp:nvSpPr>
        <dsp:cNvPr id="0" name=""/>
        <dsp:cNvSpPr/>
      </dsp:nvSpPr>
      <dsp:spPr>
        <a:xfrm>
          <a:off x="2950456" y="75"/>
          <a:ext cx="5224205" cy="115884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2C72C2E-8397-924C-A0ED-4A066F074665}">
      <dsp:nvSpPr>
        <dsp:cNvPr id="0" name=""/>
        <dsp:cNvSpPr/>
      </dsp:nvSpPr>
      <dsp:spPr>
        <a:xfrm>
          <a:off x="3085473" y="128341"/>
          <a:ext cx="5224205" cy="115884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t>High Risk Diagnosis</a:t>
          </a:r>
          <a:endParaRPr lang="en-US" sz="1800" kern="1200" dirty="0"/>
        </a:p>
        <a:p>
          <a:pPr lvl="0" algn="ctr" defTabSz="800100">
            <a:lnSpc>
              <a:spcPct val="90000"/>
            </a:lnSpc>
            <a:spcBef>
              <a:spcPct val="0"/>
            </a:spcBef>
            <a:spcAft>
              <a:spcPct val="35000"/>
            </a:spcAft>
          </a:pPr>
          <a:r>
            <a:rPr lang="en-US" sz="1300" kern="1200" dirty="0"/>
            <a:t>Extensive or multifocal </a:t>
          </a:r>
          <a:r>
            <a:rPr lang="en-US" sz="1300" kern="1200" dirty="0" smtClean="0"/>
            <a:t>venous malformations (VM)</a:t>
          </a:r>
          <a:endParaRPr lang="en-US" sz="1300" kern="1200" dirty="0"/>
        </a:p>
        <a:p>
          <a:pPr lvl="0" algn="ctr" defTabSz="800100">
            <a:lnSpc>
              <a:spcPct val="90000"/>
            </a:lnSpc>
            <a:spcBef>
              <a:spcPct val="0"/>
            </a:spcBef>
            <a:spcAft>
              <a:spcPct val="35000"/>
            </a:spcAft>
          </a:pPr>
          <a:r>
            <a:rPr lang="en-US" sz="1300" kern="1200" dirty="0"/>
            <a:t>Combined slow-flow lesions with VM (LVM, CLVM)</a:t>
          </a:r>
        </a:p>
        <a:p>
          <a:pPr lvl="0" algn="ctr" defTabSz="800100">
            <a:lnSpc>
              <a:spcPct val="90000"/>
            </a:lnSpc>
            <a:spcBef>
              <a:spcPct val="0"/>
            </a:spcBef>
            <a:spcAft>
              <a:spcPct val="35000"/>
            </a:spcAft>
          </a:pPr>
          <a:r>
            <a:rPr lang="en-US" sz="1300" kern="1200" dirty="0"/>
            <a:t>CLOVES</a:t>
          </a:r>
        </a:p>
      </dsp:txBody>
      <dsp:txXfrm>
        <a:off x="3119414" y="162282"/>
        <a:ext cx="5156323" cy="1090962"/>
      </dsp:txXfrm>
    </dsp:sp>
    <dsp:sp modelId="{4CDA48FD-2A91-0B41-946D-A6C492197A60}">
      <dsp:nvSpPr>
        <dsp:cNvPr id="0" name=""/>
        <dsp:cNvSpPr/>
      </dsp:nvSpPr>
      <dsp:spPr>
        <a:xfrm>
          <a:off x="4461400" y="1512326"/>
          <a:ext cx="2202316" cy="123275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6BD2A45-E83D-DE4A-A0E0-DFA597F38765}">
      <dsp:nvSpPr>
        <dsp:cNvPr id="0" name=""/>
        <dsp:cNvSpPr/>
      </dsp:nvSpPr>
      <dsp:spPr>
        <a:xfrm>
          <a:off x="4596417" y="1640592"/>
          <a:ext cx="2202316" cy="123275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u="sng" kern="1200" dirty="0"/>
            <a:t>Obtain </a:t>
          </a:r>
          <a:r>
            <a:rPr lang="en-US" sz="1200" u="sng" kern="1200" dirty="0" smtClean="0"/>
            <a:t>laboratory investigation:</a:t>
          </a:r>
        </a:p>
        <a:p>
          <a:pPr lvl="0" algn="ctr" defTabSz="533400">
            <a:lnSpc>
              <a:spcPct val="80000"/>
            </a:lnSpc>
            <a:spcBef>
              <a:spcPct val="0"/>
            </a:spcBef>
            <a:spcAft>
              <a:spcPct val="35000"/>
            </a:spcAft>
          </a:pPr>
          <a:r>
            <a:rPr lang="en-US" sz="1100" kern="1200" dirty="0" smtClean="0"/>
            <a:t>- D-dimer</a:t>
          </a:r>
        </a:p>
        <a:p>
          <a:pPr lvl="0" algn="ctr" defTabSz="533400">
            <a:lnSpc>
              <a:spcPct val="80000"/>
            </a:lnSpc>
            <a:spcBef>
              <a:spcPct val="0"/>
            </a:spcBef>
            <a:spcAft>
              <a:spcPct val="35000"/>
            </a:spcAft>
          </a:pPr>
          <a:r>
            <a:rPr lang="en-US" sz="1000" kern="1200" dirty="0" smtClean="0"/>
            <a:t>- </a:t>
          </a:r>
          <a:r>
            <a:rPr lang="en-US" sz="1100" kern="1200" dirty="0" smtClean="0"/>
            <a:t>PT / aPTT</a:t>
          </a:r>
        </a:p>
        <a:p>
          <a:pPr lvl="0" algn="ctr" defTabSz="533400">
            <a:lnSpc>
              <a:spcPct val="80000"/>
            </a:lnSpc>
            <a:spcBef>
              <a:spcPct val="0"/>
            </a:spcBef>
            <a:spcAft>
              <a:spcPct val="35000"/>
            </a:spcAft>
          </a:pPr>
          <a:r>
            <a:rPr lang="en-US" sz="1000" kern="1200" dirty="0" smtClean="0"/>
            <a:t>- </a:t>
          </a:r>
          <a:r>
            <a:rPr lang="en-US" sz="1100" kern="1200" dirty="0" smtClean="0"/>
            <a:t>Fibrinogen</a:t>
          </a:r>
        </a:p>
        <a:p>
          <a:pPr lvl="0" algn="ctr" defTabSz="533400">
            <a:lnSpc>
              <a:spcPct val="80000"/>
            </a:lnSpc>
            <a:spcBef>
              <a:spcPct val="0"/>
            </a:spcBef>
            <a:spcAft>
              <a:spcPct val="35000"/>
            </a:spcAft>
          </a:pPr>
          <a:r>
            <a:rPr lang="en-US" sz="1000" kern="1200" dirty="0" smtClean="0"/>
            <a:t>- </a:t>
          </a:r>
          <a:r>
            <a:rPr lang="en-US" sz="1100" kern="1200" dirty="0"/>
            <a:t>CBC with smear</a:t>
          </a:r>
        </a:p>
      </dsp:txBody>
      <dsp:txXfrm>
        <a:off x="4632523" y="1676698"/>
        <a:ext cx="2130104" cy="1160538"/>
      </dsp:txXfrm>
    </dsp:sp>
    <dsp:sp modelId="{27CCF37A-585C-8A4D-A290-176FC0BB3A2B}">
      <dsp:nvSpPr>
        <dsp:cNvPr id="0" name=""/>
        <dsp:cNvSpPr/>
      </dsp:nvSpPr>
      <dsp:spPr>
        <a:xfrm>
          <a:off x="2923326" y="3118607"/>
          <a:ext cx="1215151" cy="309211"/>
        </a:xfrm>
        <a:prstGeom prst="roundRect">
          <a:avLst>
            <a:gd name="adj" fmla="val 10000"/>
          </a:avLst>
        </a:prstGeom>
        <a:solidFill>
          <a:schemeClr val="accent3">
            <a:lumMod val="40000"/>
            <a:lumOff val="60000"/>
          </a:schemeClr>
        </a:solidFill>
        <a:ln w="12700" cap="flat" cmpd="sng" algn="ctr">
          <a:noFill/>
          <a:prstDash val="solid"/>
          <a:miter lim="800000"/>
        </a:ln>
        <a:effectLst/>
      </dsp:spPr>
      <dsp:style>
        <a:lnRef idx="2">
          <a:schemeClr val="accent3"/>
        </a:lnRef>
        <a:fillRef idx="1">
          <a:schemeClr val="lt1"/>
        </a:fillRef>
        <a:effectRef idx="0">
          <a:schemeClr val="accent3"/>
        </a:effectRef>
        <a:fontRef idx="minor">
          <a:schemeClr val="dk1"/>
        </a:fontRef>
      </dsp:style>
    </dsp:sp>
    <dsp:sp modelId="{C26E290C-692A-8740-883A-C394676C6CD8}">
      <dsp:nvSpPr>
        <dsp:cNvPr id="0" name=""/>
        <dsp:cNvSpPr/>
      </dsp:nvSpPr>
      <dsp:spPr>
        <a:xfrm>
          <a:off x="3058343" y="3246873"/>
          <a:ext cx="1215151" cy="309211"/>
        </a:xfrm>
        <a:prstGeom prst="roundRect">
          <a:avLst>
            <a:gd name="adj" fmla="val 10000"/>
          </a:avLst>
        </a:prstGeom>
        <a:solidFill>
          <a:schemeClr val="bg1">
            <a:alpha val="91000"/>
          </a:schemeClr>
        </a:solidFill>
        <a:ln w="12700"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t>Low </a:t>
          </a:r>
          <a:r>
            <a:rPr lang="en-US" sz="1200" b="1" kern="1200" dirty="0" smtClean="0"/>
            <a:t>Risk</a:t>
          </a:r>
        </a:p>
      </dsp:txBody>
      <dsp:txXfrm>
        <a:off x="3067399" y="3255929"/>
        <a:ext cx="1197039" cy="291099"/>
      </dsp:txXfrm>
    </dsp:sp>
    <dsp:sp modelId="{97FAB896-5645-5D4A-894F-956070061BBA}">
      <dsp:nvSpPr>
        <dsp:cNvPr id="0" name=""/>
        <dsp:cNvSpPr/>
      </dsp:nvSpPr>
      <dsp:spPr>
        <a:xfrm>
          <a:off x="1510718" y="3761102"/>
          <a:ext cx="4060490" cy="1696247"/>
        </a:xfrm>
        <a:prstGeom prst="roundRect">
          <a:avLst>
            <a:gd name="adj" fmla="val 10000"/>
          </a:avLst>
        </a:prstGeom>
        <a:solidFill>
          <a:schemeClr val="accent3">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sp>
    <dsp:sp modelId="{E0854990-1329-F04C-A7C0-5E1CE316EDE5}">
      <dsp:nvSpPr>
        <dsp:cNvPr id="0" name=""/>
        <dsp:cNvSpPr/>
      </dsp:nvSpPr>
      <dsp:spPr>
        <a:xfrm>
          <a:off x="1645735" y="3889368"/>
          <a:ext cx="4060490" cy="1696247"/>
        </a:xfrm>
        <a:prstGeom prst="roundRect">
          <a:avLst>
            <a:gd name="adj" fmla="val 10000"/>
          </a:avLst>
        </a:prstGeom>
        <a:solidFill>
          <a:schemeClr val="lt1"/>
        </a:solidFill>
        <a:ln w="12700"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50000"/>
            </a:lnSpc>
            <a:spcBef>
              <a:spcPct val="0"/>
            </a:spcBef>
            <a:spcAft>
              <a:spcPct val="35000"/>
            </a:spcAft>
          </a:pPr>
          <a:r>
            <a:rPr lang="en-US" sz="1000" kern="1200" dirty="0"/>
            <a:t>- </a:t>
          </a:r>
          <a:r>
            <a:rPr lang="en-US" sz="1100" kern="1200" dirty="0" smtClean="0"/>
            <a:t>Normal PT / aPTT </a:t>
          </a:r>
          <a:r>
            <a:rPr lang="en-US" sz="1100" b="1" kern="1200" dirty="0" smtClean="0"/>
            <a:t>&amp;</a:t>
          </a:r>
        </a:p>
        <a:p>
          <a:pPr lvl="0" algn="ctr" defTabSz="444500">
            <a:lnSpc>
              <a:spcPct val="50000"/>
            </a:lnSpc>
            <a:spcBef>
              <a:spcPct val="0"/>
            </a:spcBef>
            <a:spcAft>
              <a:spcPct val="35000"/>
            </a:spcAft>
          </a:pPr>
          <a:r>
            <a:rPr lang="en-US" sz="1100" kern="1200" dirty="0" smtClean="0"/>
            <a:t/>
          </a:r>
          <a:br>
            <a:rPr lang="en-US" sz="1100" kern="1200" dirty="0" smtClean="0"/>
          </a:br>
          <a:r>
            <a:rPr lang="en-US" sz="1100" kern="1200" dirty="0" smtClean="0"/>
            <a:t>- Normal fibrinogen</a:t>
          </a:r>
          <a:r>
            <a:rPr lang="en-US" sz="1100" b="1" kern="1200" dirty="0" smtClean="0"/>
            <a:t> &amp;</a:t>
          </a:r>
        </a:p>
        <a:p>
          <a:pPr lvl="0" algn="ctr" defTabSz="444500">
            <a:lnSpc>
              <a:spcPct val="50000"/>
            </a:lnSpc>
            <a:spcBef>
              <a:spcPct val="0"/>
            </a:spcBef>
            <a:spcAft>
              <a:spcPct val="35000"/>
            </a:spcAft>
          </a:pPr>
          <a:endParaRPr lang="en-US" sz="200" kern="1200" dirty="0" smtClean="0"/>
        </a:p>
        <a:p>
          <a:pPr lvl="0" algn="ctr" defTabSz="444500">
            <a:lnSpc>
              <a:spcPct val="90000"/>
            </a:lnSpc>
            <a:spcBef>
              <a:spcPct val="0"/>
            </a:spcBef>
            <a:spcAft>
              <a:spcPct val="35000"/>
            </a:spcAft>
          </a:pPr>
          <a:r>
            <a:rPr lang="en-US" sz="1100" kern="1200" dirty="0" smtClean="0"/>
            <a:t>- No venous ectasia </a:t>
          </a:r>
          <a:r>
            <a:rPr lang="en-US" sz="1100" b="1" kern="1200" dirty="0" smtClean="0"/>
            <a:t>&amp;</a:t>
          </a:r>
        </a:p>
        <a:p>
          <a:pPr lvl="0" algn="ctr" defTabSz="444500">
            <a:lnSpc>
              <a:spcPct val="90000"/>
            </a:lnSpc>
            <a:spcBef>
              <a:spcPct val="0"/>
            </a:spcBef>
            <a:spcAft>
              <a:spcPct val="35000"/>
            </a:spcAft>
          </a:pPr>
          <a:r>
            <a:rPr lang="en-US" sz="1000" kern="1200" dirty="0" smtClean="0"/>
            <a:t>- </a:t>
          </a:r>
          <a:r>
            <a:rPr lang="en-US" sz="1100" kern="1200" dirty="0" smtClean="0"/>
            <a:t>Normal platelet count </a:t>
          </a:r>
          <a:r>
            <a:rPr lang="en-US" sz="1100" b="1" kern="1200" dirty="0" smtClean="0"/>
            <a:t>&amp;</a:t>
          </a:r>
        </a:p>
        <a:p>
          <a:pPr lvl="0" algn="ctr" defTabSz="444500">
            <a:lnSpc>
              <a:spcPct val="90000"/>
            </a:lnSpc>
            <a:spcBef>
              <a:spcPct val="0"/>
            </a:spcBef>
            <a:spcAft>
              <a:spcPct val="35000"/>
            </a:spcAft>
          </a:pPr>
          <a:r>
            <a:rPr lang="en-US" sz="1100" kern="1200" dirty="0" smtClean="0"/>
            <a:t>- D-dimer normal or &lt;5x ULN </a:t>
          </a:r>
          <a:r>
            <a:rPr lang="en-US" sz="1100" b="1" kern="1200" dirty="0" smtClean="0"/>
            <a:t>&amp; </a:t>
          </a:r>
        </a:p>
        <a:p>
          <a:pPr lvl="0" algn="ctr" defTabSz="444500">
            <a:lnSpc>
              <a:spcPct val="90000"/>
            </a:lnSpc>
            <a:spcBef>
              <a:spcPct val="0"/>
            </a:spcBef>
            <a:spcAft>
              <a:spcPct val="35000"/>
            </a:spcAft>
          </a:pPr>
          <a:r>
            <a:rPr lang="en-US" sz="1100" kern="1200" dirty="0" smtClean="0"/>
            <a:t>- Negative personal medical history of thrombosis </a:t>
          </a:r>
          <a:r>
            <a:rPr lang="en-US" sz="1100" b="1" kern="1200" dirty="0" smtClean="0"/>
            <a:t>&amp;</a:t>
          </a:r>
        </a:p>
        <a:p>
          <a:pPr lvl="0" algn="ctr" defTabSz="444500">
            <a:lnSpc>
              <a:spcPct val="90000"/>
            </a:lnSpc>
            <a:spcBef>
              <a:spcPct val="0"/>
            </a:spcBef>
            <a:spcAft>
              <a:spcPct val="35000"/>
            </a:spcAft>
          </a:pPr>
          <a:r>
            <a:rPr lang="en-US" sz="1100" kern="1200" dirty="0" smtClean="0"/>
            <a:t>- No family history of thrombosis in 1st degree family members</a:t>
          </a:r>
          <a:r>
            <a:rPr lang="en-US" sz="1000" kern="1200" dirty="0" smtClean="0"/>
            <a:t/>
          </a:r>
          <a:br>
            <a:rPr lang="en-US" sz="1000" kern="1200" dirty="0" smtClean="0"/>
          </a:br>
          <a:endParaRPr lang="en-US" sz="1000" kern="1200" dirty="0"/>
        </a:p>
      </dsp:txBody>
      <dsp:txXfrm>
        <a:off x="1695416" y="3939049"/>
        <a:ext cx="3961128" cy="1596885"/>
      </dsp:txXfrm>
    </dsp:sp>
    <dsp:sp modelId="{D3135CC8-448F-E743-B4F7-43E34A2B0F19}">
      <dsp:nvSpPr>
        <dsp:cNvPr id="0" name=""/>
        <dsp:cNvSpPr/>
      </dsp:nvSpPr>
      <dsp:spPr>
        <a:xfrm>
          <a:off x="2069366" y="5810756"/>
          <a:ext cx="2943195" cy="792933"/>
        </a:xfrm>
        <a:prstGeom prst="roundRect">
          <a:avLst>
            <a:gd name="adj" fmla="val 10000"/>
          </a:avLst>
        </a:prstGeom>
        <a:solidFill>
          <a:schemeClr val="accent3">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sp>
    <dsp:sp modelId="{015D1472-09CD-5B42-B33D-65F604C8FADA}">
      <dsp:nvSpPr>
        <dsp:cNvPr id="0" name=""/>
        <dsp:cNvSpPr/>
      </dsp:nvSpPr>
      <dsp:spPr>
        <a:xfrm>
          <a:off x="2204383" y="5939022"/>
          <a:ext cx="2943195" cy="792933"/>
        </a:xfrm>
        <a:prstGeom prst="roundRect">
          <a:avLst>
            <a:gd name="adj" fmla="val 10000"/>
          </a:avLst>
        </a:prstGeom>
        <a:solidFill>
          <a:schemeClr val="lt1"/>
        </a:solidFill>
        <a:ln w="12700"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  </a:t>
          </a:r>
          <a:r>
            <a:rPr lang="en-US" sz="1100" kern="1200" dirty="0" smtClean="0"/>
            <a:t>LMWH likely not indicated </a:t>
          </a:r>
        </a:p>
        <a:p>
          <a:pPr lvl="0" algn="ctr" defTabSz="444500">
            <a:lnSpc>
              <a:spcPct val="90000"/>
            </a:lnSpc>
            <a:spcBef>
              <a:spcPct val="0"/>
            </a:spcBef>
            <a:spcAft>
              <a:spcPct val="35000"/>
            </a:spcAft>
          </a:pPr>
          <a:r>
            <a:rPr lang="en-US" sz="1000" kern="1200" dirty="0" smtClean="0"/>
            <a:t>- </a:t>
          </a:r>
          <a:r>
            <a:rPr lang="en-US" sz="1100" kern="1200" dirty="0" smtClean="0"/>
            <a:t>Encourage </a:t>
          </a:r>
          <a:r>
            <a:rPr lang="en-US" sz="1100" kern="1200" dirty="0"/>
            <a:t>early ambulation</a:t>
          </a:r>
        </a:p>
        <a:p>
          <a:pPr lvl="0" algn="ctr" defTabSz="444500">
            <a:lnSpc>
              <a:spcPct val="90000"/>
            </a:lnSpc>
            <a:spcBef>
              <a:spcPct val="0"/>
            </a:spcBef>
            <a:spcAft>
              <a:spcPct val="35000"/>
            </a:spcAft>
          </a:pPr>
          <a:r>
            <a:rPr lang="en-US" sz="1000" kern="1200" dirty="0" smtClean="0"/>
            <a:t>- </a:t>
          </a:r>
          <a:r>
            <a:rPr lang="en-US" sz="1100" kern="1200" dirty="0" smtClean="0"/>
            <a:t>Institutional standard care with mechanical thromboprophylaxis</a:t>
          </a:r>
          <a:endParaRPr lang="en-US" sz="1100" kern="1200" dirty="0"/>
        </a:p>
      </dsp:txBody>
      <dsp:txXfrm>
        <a:off x="2227607" y="5962246"/>
        <a:ext cx="2896747" cy="746485"/>
      </dsp:txXfrm>
    </dsp:sp>
    <dsp:sp modelId="{AFF3BE99-D675-B944-9109-91A730363B56}">
      <dsp:nvSpPr>
        <dsp:cNvPr id="0" name=""/>
        <dsp:cNvSpPr/>
      </dsp:nvSpPr>
      <dsp:spPr>
        <a:xfrm>
          <a:off x="6976577" y="3098483"/>
          <a:ext cx="1215151" cy="243407"/>
        </a:xfrm>
        <a:prstGeom prst="roundRect">
          <a:avLst>
            <a:gd name="adj" fmla="val 10000"/>
          </a:avLst>
        </a:prstGeom>
        <a:solidFill>
          <a:schemeClr val="accent2">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sp>
    <dsp:sp modelId="{B5DECE71-2EDD-E04D-8783-8ACBC51F5B6E}">
      <dsp:nvSpPr>
        <dsp:cNvPr id="0" name=""/>
        <dsp:cNvSpPr/>
      </dsp:nvSpPr>
      <dsp:spPr>
        <a:xfrm>
          <a:off x="7111594" y="3226749"/>
          <a:ext cx="1215151" cy="243407"/>
        </a:xfrm>
        <a:prstGeom prst="roundRect">
          <a:avLst>
            <a:gd name="adj" fmla="val 10000"/>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t>High </a:t>
          </a:r>
          <a:r>
            <a:rPr lang="en-US" sz="1200" b="1" kern="1200" dirty="0" smtClean="0"/>
            <a:t>Risk</a:t>
          </a:r>
        </a:p>
      </dsp:txBody>
      <dsp:txXfrm>
        <a:off x="7118723" y="3233878"/>
        <a:ext cx="1200893" cy="229149"/>
      </dsp:txXfrm>
    </dsp:sp>
    <dsp:sp modelId="{C7BA0972-D04D-9D4C-9F37-A8B39E05C6C5}">
      <dsp:nvSpPr>
        <dsp:cNvPr id="0" name=""/>
        <dsp:cNvSpPr/>
      </dsp:nvSpPr>
      <dsp:spPr>
        <a:xfrm>
          <a:off x="5841243" y="3695298"/>
          <a:ext cx="3485821" cy="1322674"/>
        </a:xfrm>
        <a:prstGeom prst="roundRect">
          <a:avLst>
            <a:gd name="adj" fmla="val 10000"/>
          </a:avLst>
        </a:prstGeom>
        <a:solidFill>
          <a:srgbClr val="E6B9B8"/>
        </a:solidFill>
        <a:ln>
          <a:noFill/>
        </a:ln>
        <a:effectLst/>
      </dsp:spPr>
      <dsp:style>
        <a:lnRef idx="0">
          <a:scrgbClr r="0" g="0" b="0"/>
        </a:lnRef>
        <a:fillRef idx="3">
          <a:scrgbClr r="0" g="0" b="0"/>
        </a:fillRef>
        <a:effectRef idx="2">
          <a:scrgbClr r="0" g="0" b="0"/>
        </a:effectRef>
        <a:fontRef idx="minor">
          <a:schemeClr val="lt1"/>
        </a:fontRef>
      </dsp:style>
    </dsp:sp>
    <dsp:sp modelId="{1BF763C4-52BC-2D4D-9B23-707538B9F4D7}">
      <dsp:nvSpPr>
        <dsp:cNvPr id="0" name=""/>
        <dsp:cNvSpPr/>
      </dsp:nvSpPr>
      <dsp:spPr>
        <a:xfrm>
          <a:off x="5976260" y="3823564"/>
          <a:ext cx="3485821" cy="1322674"/>
        </a:xfrm>
        <a:prstGeom prst="roundRect">
          <a:avLst>
            <a:gd name="adj" fmla="val 10000"/>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smtClean="0"/>
            <a:t>- </a:t>
          </a:r>
          <a:r>
            <a:rPr lang="en-US" sz="1100" kern="1200" dirty="0"/>
            <a:t>Low </a:t>
          </a:r>
          <a:r>
            <a:rPr lang="en-US" sz="1100" kern="1200" dirty="0" smtClean="0"/>
            <a:t>fibrinogen </a:t>
          </a:r>
          <a:r>
            <a:rPr lang="en-US" sz="1100" b="1" kern="1200" dirty="0" smtClean="0"/>
            <a:t>OR</a:t>
          </a:r>
          <a:endParaRPr lang="en-US" sz="1100" b="1" kern="1200" dirty="0"/>
        </a:p>
        <a:p>
          <a:pPr lvl="0" algn="ctr" defTabSz="444500">
            <a:lnSpc>
              <a:spcPct val="90000"/>
            </a:lnSpc>
            <a:spcBef>
              <a:spcPct val="0"/>
            </a:spcBef>
            <a:spcAft>
              <a:spcPct val="35000"/>
            </a:spcAft>
          </a:pPr>
          <a:r>
            <a:rPr lang="en-US" sz="1000" kern="1200" dirty="0" smtClean="0"/>
            <a:t>- </a:t>
          </a:r>
          <a:r>
            <a:rPr lang="en-US" sz="1100" kern="1200" dirty="0" smtClean="0"/>
            <a:t>Venous ectasia </a:t>
          </a:r>
          <a:r>
            <a:rPr lang="en-US" sz="1100" b="1" kern="1200" dirty="0" smtClean="0"/>
            <a:t>OR</a:t>
          </a:r>
          <a:endParaRPr lang="en-US" sz="1100" kern="1200" dirty="0"/>
        </a:p>
        <a:p>
          <a:pPr lvl="0" algn="ctr" defTabSz="444500">
            <a:lnSpc>
              <a:spcPct val="90000"/>
            </a:lnSpc>
            <a:spcBef>
              <a:spcPct val="0"/>
            </a:spcBef>
            <a:spcAft>
              <a:spcPct val="35000"/>
            </a:spcAft>
          </a:pPr>
          <a:r>
            <a:rPr lang="en-US" sz="1000" kern="1200" dirty="0"/>
            <a:t>- </a:t>
          </a:r>
          <a:r>
            <a:rPr lang="en-US" sz="1100" kern="1200" dirty="0"/>
            <a:t>D-dimer</a:t>
          </a:r>
          <a:r>
            <a:rPr lang="en-US" sz="1100" i="0" kern="1200" dirty="0"/>
            <a:t> &gt;</a:t>
          </a:r>
          <a:r>
            <a:rPr lang="en-US" sz="1100" kern="1200" dirty="0"/>
            <a:t>5x </a:t>
          </a:r>
          <a:r>
            <a:rPr lang="en-US" sz="1100" kern="1200" dirty="0" smtClean="0"/>
            <a:t>normal </a:t>
          </a:r>
          <a:r>
            <a:rPr lang="en-US" sz="1100" b="1" kern="1200" dirty="0" smtClean="0"/>
            <a:t>OR</a:t>
          </a:r>
          <a:endParaRPr lang="en-US" sz="1100" kern="1200" dirty="0"/>
        </a:p>
        <a:p>
          <a:pPr lvl="0" algn="ctr" defTabSz="444500">
            <a:lnSpc>
              <a:spcPct val="90000"/>
            </a:lnSpc>
            <a:spcBef>
              <a:spcPct val="0"/>
            </a:spcBef>
            <a:spcAft>
              <a:spcPct val="35000"/>
            </a:spcAft>
          </a:pPr>
          <a:r>
            <a:rPr lang="en-US" sz="1100" kern="1200" dirty="0" smtClean="0"/>
            <a:t>- </a:t>
          </a:r>
          <a:r>
            <a:rPr lang="en-US" sz="1100" kern="1200" dirty="0"/>
            <a:t>Thrombocytopenia (without other explanation</a:t>
          </a:r>
          <a:r>
            <a:rPr lang="en-US" sz="1000" kern="1200" dirty="0" smtClean="0"/>
            <a:t>) </a:t>
          </a:r>
          <a:r>
            <a:rPr lang="en-US" sz="1000" b="1" kern="1200" dirty="0" smtClean="0"/>
            <a:t>OR</a:t>
          </a:r>
          <a:endParaRPr lang="en-US" sz="1000" kern="1200" dirty="0"/>
        </a:p>
        <a:p>
          <a:pPr lvl="0" algn="ctr" defTabSz="444500">
            <a:lnSpc>
              <a:spcPct val="90000"/>
            </a:lnSpc>
            <a:spcBef>
              <a:spcPct val="0"/>
            </a:spcBef>
            <a:spcAft>
              <a:spcPct val="35000"/>
            </a:spcAft>
          </a:pPr>
          <a:r>
            <a:rPr lang="en-US" sz="1000" kern="1200" dirty="0"/>
            <a:t>- </a:t>
          </a:r>
          <a:r>
            <a:rPr lang="en-US" sz="1100" kern="1200" dirty="0"/>
            <a:t>Positive personal or family history of thrombosis</a:t>
          </a:r>
        </a:p>
      </dsp:txBody>
      <dsp:txXfrm>
        <a:off x="6015000" y="3862304"/>
        <a:ext cx="3408341" cy="1245194"/>
      </dsp:txXfrm>
    </dsp:sp>
    <dsp:sp modelId="{50ED1965-FDE0-8545-8DD8-1B08E26DAB17}">
      <dsp:nvSpPr>
        <dsp:cNvPr id="0" name=""/>
        <dsp:cNvSpPr/>
      </dsp:nvSpPr>
      <dsp:spPr>
        <a:xfrm>
          <a:off x="5881604" y="5371379"/>
          <a:ext cx="3405098" cy="1358277"/>
        </a:xfrm>
        <a:prstGeom prst="roundRect">
          <a:avLst>
            <a:gd name="adj" fmla="val 10000"/>
          </a:avLst>
        </a:prstGeom>
        <a:solidFill>
          <a:schemeClr val="accent2">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sp>
    <dsp:sp modelId="{A6E52EE2-A5FD-DF4D-98F2-CD7C7D89EE25}">
      <dsp:nvSpPr>
        <dsp:cNvPr id="0" name=""/>
        <dsp:cNvSpPr/>
      </dsp:nvSpPr>
      <dsp:spPr>
        <a:xfrm>
          <a:off x="6016621" y="5499645"/>
          <a:ext cx="3405098" cy="1358277"/>
        </a:xfrm>
        <a:prstGeom prst="roundRect">
          <a:avLst>
            <a:gd name="adj" fmla="val 10000"/>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en-US" sz="1000" kern="1200" dirty="0"/>
            <a:t>- </a:t>
          </a:r>
          <a:r>
            <a:rPr lang="en-US" sz="1100" kern="1200" dirty="0"/>
            <a:t>Two weeks prior to procedure</a:t>
          </a:r>
          <a:r>
            <a:rPr lang="en-US" sz="1100" kern="1200" dirty="0" smtClean="0"/>
            <a:t>, start LMWH 0.5mg /</a:t>
          </a:r>
          <a:r>
            <a:rPr lang="en-US" sz="1100" kern="1200" dirty="0"/>
            <a:t>kg </a:t>
          </a:r>
          <a:r>
            <a:rPr lang="en-US" sz="1100" kern="1200" dirty="0" smtClean="0"/>
            <a:t>SC </a:t>
          </a:r>
          <a:r>
            <a:rPr lang="en-US" sz="1100" kern="1200" dirty="0"/>
            <a:t>BID for 1 week, recheck labs.</a:t>
          </a:r>
          <a:br>
            <a:rPr lang="en-US" sz="1100" kern="1200" dirty="0"/>
          </a:br>
          <a:endParaRPr lang="en-US" sz="200" kern="1200" dirty="0" smtClean="0"/>
        </a:p>
        <a:p>
          <a:pPr lvl="0" algn="l" defTabSz="444500">
            <a:lnSpc>
              <a:spcPct val="90000"/>
            </a:lnSpc>
            <a:spcBef>
              <a:spcPct val="0"/>
            </a:spcBef>
            <a:spcAft>
              <a:spcPct val="35000"/>
            </a:spcAft>
          </a:pPr>
          <a:r>
            <a:rPr lang="en-US" sz="1100" kern="1200" dirty="0" smtClean="0"/>
            <a:t>- </a:t>
          </a:r>
          <a:r>
            <a:rPr lang="en-US" sz="1100" kern="1200" dirty="0"/>
            <a:t>If abnormality still present, increase to </a:t>
          </a:r>
          <a:r>
            <a:rPr lang="en-US" sz="1100" kern="1200" dirty="0" smtClean="0"/>
            <a:t>1 mg</a:t>
          </a:r>
          <a:r>
            <a:rPr lang="en-US" sz="1100" kern="1200" dirty="0"/>
            <a:t>/kg </a:t>
          </a:r>
          <a:r>
            <a:rPr lang="en-US" sz="1100" kern="1200" dirty="0" smtClean="0"/>
            <a:t>SC </a:t>
          </a:r>
          <a:r>
            <a:rPr lang="en-US" sz="1100" kern="1200" dirty="0"/>
            <a:t>BID, recheck labs in pre-op.</a:t>
          </a:r>
          <a:br>
            <a:rPr lang="en-US" sz="1100" kern="1200" dirty="0"/>
          </a:br>
          <a:endParaRPr lang="en-US" sz="200" kern="1200" dirty="0" smtClean="0"/>
        </a:p>
        <a:p>
          <a:pPr lvl="0" algn="l" defTabSz="444500">
            <a:lnSpc>
              <a:spcPct val="90000"/>
            </a:lnSpc>
            <a:spcBef>
              <a:spcPct val="0"/>
            </a:spcBef>
            <a:spcAft>
              <a:spcPct val="35000"/>
            </a:spcAft>
          </a:pPr>
          <a:r>
            <a:rPr lang="en-US" sz="1100" kern="1200" dirty="0" smtClean="0"/>
            <a:t>- </a:t>
          </a:r>
          <a:r>
            <a:rPr lang="en-US" sz="1100" kern="1200" dirty="0"/>
            <a:t>Post-procedure, continue pre-procedure dose for 2 weeks or baseline ambulation, whichever is longer</a:t>
          </a:r>
        </a:p>
      </dsp:txBody>
      <dsp:txXfrm>
        <a:off x="6056404" y="5539428"/>
        <a:ext cx="3325532" cy="127871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32A710-7583-463E-818C-6DCC86AD3F78}" type="datetimeFigureOut">
              <a:rPr lang="en-US" smtClean="0"/>
              <a:t>12/18/2018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D3E841-7B88-4017-98DC-A3D1586D32DB}" type="slidenum">
              <a:rPr lang="en-US" smtClean="0"/>
              <a:t>‹#›</a:t>
            </a:fld>
            <a:endParaRPr lang="en-US" dirty="0"/>
          </a:p>
        </p:txBody>
      </p:sp>
    </p:spTree>
    <p:extLst>
      <p:ext uri="{BB962C8B-B14F-4D97-AF65-F5344CB8AC3E}">
        <p14:creationId xmlns:p14="http://schemas.microsoft.com/office/powerpoint/2010/main" val="1860541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9A4AD0A-47E1-4A89-9B79-C3C663FD1827}" type="slidenum">
              <a:rPr lang="en-US" altLang="en-US" smtClean="0">
                <a:latin typeface="Times New Roman" pitchFamily="18" charset="0"/>
                <a:cs typeface="Arial" charset="0"/>
              </a:rPr>
              <a:pPr eaLnBrk="1" hangingPunct="1">
                <a:spcBef>
                  <a:spcPct val="0"/>
                </a:spcBef>
              </a:pPr>
              <a:t>5</a:t>
            </a:fld>
            <a:endParaRPr lang="en-US" altLang="en-US" dirty="0" smtClean="0">
              <a:latin typeface="Times New Roman" pitchFamily="18" charset="0"/>
              <a:cs typeface="Arial" charset="0"/>
            </a:endParaRPr>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latin typeface="Arial" charset="0"/>
            </a:endParaRPr>
          </a:p>
        </p:txBody>
      </p:sp>
    </p:spTree>
    <p:extLst>
      <p:ext uri="{BB962C8B-B14F-4D97-AF65-F5344CB8AC3E}">
        <p14:creationId xmlns:p14="http://schemas.microsoft.com/office/powerpoint/2010/main" val="1271460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B9035AA4-290F-4308-8A4B-7042DA9CE6D6}" type="slidenum">
              <a:rPr lang="en-US" altLang="en-US" smtClean="0">
                <a:latin typeface="Times New Roman" pitchFamily="18" charset="0"/>
                <a:cs typeface="Arial" charset="0"/>
              </a:rPr>
              <a:pPr eaLnBrk="1" hangingPunct="1">
                <a:spcBef>
                  <a:spcPct val="0"/>
                </a:spcBef>
              </a:pPr>
              <a:t>21</a:t>
            </a:fld>
            <a:endParaRPr lang="en-US" altLang="en-US" smtClean="0">
              <a:latin typeface="Times New Roman" pitchFamily="18" charset="0"/>
              <a:cs typeface="Arial" charset="0"/>
            </a:endParaRPr>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810777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F4F523C3-7FC4-4F27-9720-E28F610A35EC}" type="slidenum">
              <a:rPr lang="en-US" altLang="en-US" smtClean="0">
                <a:latin typeface="Times New Roman" pitchFamily="18" charset="0"/>
                <a:cs typeface="Arial" charset="0"/>
              </a:rPr>
              <a:pPr eaLnBrk="1" hangingPunct="1">
                <a:spcBef>
                  <a:spcPct val="0"/>
                </a:spcBef>
              </a:pPr>
              <a:t>22</a:t>
            </a:fld>
            <a:endParaRPr lang="en-US" altLang="en-US" smtClean="0">
              <a:latin typeface="Times New Roman" pitchFamily="18" charset="0"/>
              <a:cs typeface="Arial" charset="0"/>
            </a:endParaRPr>
          </a:p>
        </p:txBody>
      </p:sp>
      <p:sp>
        <p:nvSpPr>
          <p:cNvPr id="1054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193783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71379B4E-4CFE-4F81-8D79-03F5AA245CB2}" type="slidenum">
              <a:rPr lang="en-US" altLang="en-US" smtClean="0">
                <a:latin typeface="Times New Roman" pitchFamily="18" charset="0"/>
                <a:cs typeface="Arial" charset="0"/>
              </a:rPr>
              <a:pPr eaLnBrk="1" hangingPunct="1">
                <a:spcBef>
                  <a:spcPct val="0"/>
                </a:spcBef>
              </a:pPr>
              <a:t>24</a:t>
            </a:fld>
            <a:endParaRPr lang="en-US" altLang="en-US" dirty="0" smtClean="0">
              <a:latin typeface="Times New Roman" pitchFamily="18" charset="0"/>
              <a:cs typeface="Arial" charset="0"/>
            </a:endParaRP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Tree>
    <p:extLst>
      <p:ext uri="{BB962C8B-B14F-4D97-AF65-F5344CB8AC3E}">
        <p14:creationId xmlns:p14="http://schemas.microsoft.com/office/powerpoint/2010/main" val="1934475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00964AD3-58C7-4AB8-AE99-844B5225E4CC}" type="slidenum">
              <a:rPr lang="en-US" altLang="en-US" smtClean="0">
                <a:latin typeface="Times New Roman" pitchFamily="18" charset="0"/>
                <a:cs typeface="Arial" charset="0"/>
              </a:rPr>
              <a:pPr eaLnBrk="1" hangingPunct="1">
                <a:spcBef>
                  <a:spcPct val="0"/>
                </a:spcBef>
              </a:pPr>
              <a:t>28</a:t>
            </a:fld>
            <a:endParaRPr lang="en-US" altLang="en-US" dirty="0" smtClean="0">
              <a:latin typeface="Times New Roman" pitchFamily="18" charset="0"/>
              <a:cs typeface="Arial" charset="0"/>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Tree>
    <p:extLst>
      <p:ext uri="{BB962C8B-B14F-4D97-AF65-F5344CB8AC3E}">
        <p14:creationId xmlns:p14="http://schemas.microsoft.com/office/powerpoint/2010/main" val="2566496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07D704B5-583D-4141-BFD2-CB84FFB2AE6D}" type="slidenum">
              <a:rPr lang="en-US" altLang="en-US" smtClean="0">
                <a:latin typeface="Times New Roman" pitchFamily="18" charset="0"/>
                <a:cs typeface="Arial" charset="0"/>
              </a:rPr>
              <a:pPr eaLnBrk="1" hangingPunct="1">
                <a:spcBef>
                  <a:spcPct val="0"/>
                </a:spcBef>
              </a:pPr>
              <a:t>38</a:t>
            </a:fld>
            <a:endParaRPr lang="en-US" altLang="en-US" dirty="0" smtClean="0">
              <a:latin typeface="Times New Roman" pitchFamily="18" charset="0"/>
              <a:cs typeface="Arial" charset="0"/>
            </a:endParaRPr>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Tree>
    <p:extLst>
      <p:ext uri="{BB962C8B-B14F-4D97-AF65-F5344CB8AC3E}">
        <p14:creationId xmlns:p14="http://schemas.microsoft.com/office/powerpoint/2010/main" val="1061616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fld id="{B5EC3084-DF5D-4FB7-95EB-058659F65917}" type="slidenum">
              <a:rPr lang="en-US" altLang="en-US" sz="1200" smtClean="0">
                <a:latin typeface="Times New Roman" pitchFamily="18" charset="0"/>
              </a:rPr>
              <a:pPr eaLnBrk="1" hangingPunct="1">
                <a:defRPr/>
              </a:pPr>
              <a:t>39</a:t>
            </a:fld>
            <a:endParaRPr lang="en-US" altLang="en-US" sz="1200" dirty="0" smtClean="0">
              <a:latin typeface="Times New Roman" pitchFamily="18" charset="0"/>
            </a:endParaRPr>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fontAlgn="auto">
              <a:spcBef>
                <a:spcPts val="0"/>
              </a:spcBef>
              <a:spcAft>
                <a:spcPts val="0"/>
              </a:spcAft>
              <a:defRPr/>
            </a:pPr>
            <a:endParaRPr lang="en-US" dirty="0">
              <a:latin typeface="Times New Roman" charset="0"/>
              <a:ea typeface="+mn-ea"/>
              <a:cs typeface="ＭＳ Ｐゴシック" charset="0"/>
            </a:endParaRPr>
          </a:p>
        </p:txBody>
      </p:sp>
    </p:spTree>
    <p:extLst>
      <p:ext uri="{BB962C8B-B14F-4D97-AF65-F5344CB8AC3E}">
        <p14:creationId xmlns:p14="http://schemas.microsoft.com/office/powerpoint/2010/main" val="3848047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 Low power demonstrates a  lesion composed of tightly packed spindle cells with slit-like vascular channels within and surrounding the lesion. The nodules are surrounded by fibrotic stroma. 2</a:t>
            </a:r>
            <a:r>
              <a:rPr lang="en-US" altLang="en-US" baseline="30000" dirty="0" smtClean="0"/>
              <a:t>nd</a:t>
            </a:r>
            <a:r>
              <a:rPr lang="en-US" altLang="en-US" dirty="0" smtClean="0"/>
              <a:t> picture, the nodules coalesce and involve multiple planes.3</a:t>
            </a:r>
            <a:r>
              <a:rPr lang="en-US" altLang="en-US" baseline="30000" dirty="0" smtClean="0"/>
              <a:t>rd</a:t>
            </a:r>
            <a:r>
              <a:rPr lang="en-US" altLang="en-US" dirty="0" smtClean="0"/>
              <a:t> picture High power of the spindle cells intermixed with extravasated RBCs, hemosidderin, and insert shows platelet microthrombi. 4</a:t>
            </a:r>
            <a:r>
              <a:rPr lang="en-US" altLang="en-US" baseline="30000" dirty="0" smtClean="0"/>
              <a:t>th</a:t>
            </a:r>
            <a:r>
              <a:rPr lang="en-US" altLang="en-US" dirty="0" smtClean="0"/>
              <a:t> picture. Another pattern of KHE is the vascular type composed of small back to back dilated lymphatic channels engorged with RBCs. From our institutes experience this pattern of KHE is often seen in newborns with KHE and tend to have a relatively high MIB-1 index when compared to the spindled solid areas. 5</a:t>
            </a:r>
            <a:r>
              <a:rPr lang="en-US" altLang="en-US" baseline="30000" dirty="0" smtClean="0"/>
              <a:t>th</a:t>
            </a:r>
            <a:r>
              <a:rPr lang="en-US" altLang="en-US" dirty="0" smtClean="0"/>
              <a:t> picture. KHE can have foci of epithelioid areas, 6</a:t>
            </a:r>
            <a:r>
              <a:rPr lang="en-US" altLang="en-US" baseline="30000" dirty="0" smtClean="0"/>
              <a:t>th</a:t>
            </a:r>
            <a:r>
              <a:rPr lang="en-US" altLang="en-US" dirty="0" smtClean="0"/>
              <a:t> PROX-1 positivity is found is scattered spindle cells, epithelioid cells, and vascular channels.</a:t>
            </a:r>
          </a:p>
          <a:p>
            <a:pPr eaLnBrk="1" hangingPunct="1">
              <a:spcBef>
                <a:spcPct val="0"/>
              </a:spcBef>
            </a:pPr>
            <a:endParaRPr lang="en-US" altLang="en-US" dirty="0" smtClean="0"/>
          </a:p>
          <a:p>
            <a:pPr eaLnBrk="1" hangingPunct="1">
              <a:spcBef>
                <a:spcPct val="0"/>
              </a:spcBef>
            </a:pPr>
            <a:r>
              <a:rPr lang="en-US" altLang="en-US" dirty="0" smtClean="0"/>
              <a:t>Differences: coalescing nodules, platelet microthrombi, spindle cells around lymphatic channels and endothelial lining cells have lympthatic phenotype (+ for prox-1 (PG is not), D240)</a:t>
            </a:r>
          </a:p>
          <a:p>
            <a:pPr eaLnBrk="1" hangingPunct="1">
              <a:spcBef>
                <a:spcPct val="0"/>
              </a:spcBef>
            </a:pPr>
            <a:endParaRPr lang="en-US" altLang="en-US" dirty="0" smtClean="0"/>
          </a:p>
          <a:p>
            <a:pPr eaLnBrk="1" hangingPunct="1">
              <a:spcBef>
                <a:spcPct val="0"/>
              </a:spcBef>
            </a:pPr>
            <a:r>
              <a:rPr lang="en-US" altLang="en-US" dirty="0" smtClean="0"/>
              <a:t>PROX-1 (prospero homeobox 1) assigns endothelial cells to a lymphatic fate. It is more sensitive than D240( a monoclonal ab to Mr 40000 0-linked sialoglycoprotein)</a:t>
            </a:r>
          </a:p>
        </p:txBody>
      </p:sp>
    </p:spTree>
    <p:extLst>
      <p:ext uri="{BB962C8B-B14F-4D97-AF65-F5344CB8AC3E}">
        <p14:creationId xmlns:p14="http://schemas.microsoft.com/office/powerpoint/2010/main" val="1574713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999A2FE4-54D3-44C3-99B1-AA7BA32A411C}" type="slidenum">
              <a:rPr lang="en-US" altLang="en-US" smtClean="0">
                <a:latin typeface="Times New Roman" pitchFamily="18" charset="0"/>
                <a:cs typeface="Arial" charset="0"/>
              </a:rPr>
              <a:pPr eaLnBrk="1" hangingPunct="1">
                <a:spcBef>
                  <a:spcPct val="0"/>
                </a:spcBef>
              </a:pPr>
              <a:t>50</a:t>
            </a:fld>
            <a:endParaRPr lang="en-US" altLang="en-US" smtClean="0">
              <a:latin typeface="Times New Roman" pitchFamily="18" charset="0"/>
              <a:cs typeface="Arial" charset="0"/>
            </a:endParaRPr>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87255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C5BD8BB8-6D8E-44F5-A261-7131EFD37EBD}" type="slidenum">
              <a:rPr lang="en-US" altLang="en-US" smtClean="0">
                <a:latin typeface="Times New Roman" pitchFamily="18" charset="0"/>
                <a:cs typeface="Arial" charset="0"/>
              </a:rPr>
              <a:pPr eaLnBrk="1" hangingPunct="1">
                <a:spcBef>
                  <a:spcPct val="0"/>
                </a:spcBef>
              </a:pPr>
              <a:t>52</a:t>
            </a:fld>
            <a:endParaRPr lang="en-US" altLang="en-US" smtClean="0">
              <a:latin typeface="Times New Roman" pitchFamily="18" charset="0"/>
              <a:cs typeface="Arial" charset="0"/>
            </a:endParaRPr>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022311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4C76A25B-16E9-4AAC-AFAD-19DDB855669A}" type="slidenum">
              <a:rPr lang="en-US" altLang="en-US" smtClean="0"/>
              <a:pPr eaLnBrk="1" hangingPunct="1">
                <a:spcBef>
                  <a:spcPct val="0"/>
                </a:spcBef>
              </a:pPr>
              <a:t>58</a:t>
            </a:fld>
            <a:endParaRPr lang="en-US" altLang="en-US" dirty="0" smtClean="0"/>
          </a:p>
        </p:txBody>
      </p:sp>
    </p:spTree>
    <p:extLst>
      <p:ext uri="{BB962C8B-B14F-4D97-AF65-F5344CB8AC3E}">
        <p14:creationId xmlns:p14="http://schemas.microsoft.com/office/powerpoint/2010/main" val="226238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Just last month in Melbourne, Australia, a new classification was adopted.</a:t>
            </a:r>
          </a:p>
          <a:p>
            <a:pPr eaLnBrk="1" hangingPunct="1">
              <a:spcBef>
                <a:spcPct val="0"/>
              </a:spcBef>
            </a:pPr>
            <a:r>
              <a:rPr lang="en-US" altLang="en-US" dirty="0" smtClean="0"/>
              <a:t>This has now been expanded to include many newer diagnoses, anatomical variants, and named syndromes.</a:t>
            </a:r>
          </a:p>
          <a:p>
            <a:pPr eaLnBrk="1" hangingPunct="1">
              <a:spcBef>
                <a:spcPct val="0"/>
              </a:spcBef>
            </a:pPr>
            <a:r>
              <a:rPr lang="en-US" altLang="en-US" dirty="0" smtClean="0"/>
              <a:t>As well as known/accepted genetic causes.</a:t>
            </a:r>
          </a:p>
          <a:p>
            <a:pPr eaLnBrk="1" hangingPunct="1">
              <a:spcBef>
                <a:spcPct val="0"/>
              </a:spcBef>
            </a:pPr>
            <a:endParaRPr lang="en-US" altLang="en-US" dirty="0" smtClean="0"/>
          </a:p>
          <a:p>
            <a:pPr eaLnBrk="1" hangingPunct="1">
              <a:spcBef>
                <a:spcPct val="0"/>
              </a:spcBef>
            </a:pPr>
            <a:r>
              <a:rPr lang="en-US" altLang="en-US" dirty="0" smtClean="0"/>
              <a:t>But note that the main differential remains between tumors (things that grow) and malformations (present since birth, grow with child).</a:t>
            </a: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750007C-6B78-4C2F-A39C-7B8039A7C835}" type="slidenum">
              <a:rPr lang="en-US" altLang="en-US" smtClean="0">
                <a:latin typeface="Arial" charset="0"/>
                <a:cs typeface="Arial" charset="0"/>
              </a:rPr>
              <a:pPr eaLnBrk="1" hangingPunct="1">
                <a:spcBef>
                  <a:spcPct val="0"/>
                </a:spcBef>
              </a:pPr>
              <a:t>6</a:t>
            </a:fld>
            <a:endParaRPr lang="en-US" altLang="en-US" dirty="0" smtClean="0">
              <a:latin typeface="Arial" charset="0"/>
              <a:cs typeface="Arial" charset="0"/>
            </a:endParaRPr>
          </a:p>
        </p:txBody>
      </p:sp>
    </p:spTree>
    <p:extLst>
      <p:ext uri="{BB962C8B-B14F-4D97-AF65-F5344CB8AC3E}">
        <p14:creationId xmlns:p14="http://schemas.microsoft.com/office/powerpoint/2010/main" val="221500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A8AF50AC-AB1C-4C93-AC78-CEB1A27E7A76}" type="slidenum">
              <a:rPr lang="en-US" altLang="en-US" smtClean="0">
                <a:latin typeface="Times New Roman" pitchFamily="18" charset="0"/>
                <a:cs typeface="Arial" charset="0"/>
              </a:rPr>
              <a:pPr eaLnBrk="1" hangingPunct="1">
                <a:spcBef>
                  <a:spcPct val="0"/>
                </a:spcBef>
              </a:pPr>
              <a:t>67</a:t>
            </a:fld>
            <a:endParaRPr lang="en-US" altLang="en-US" dirty="0" smtClean="0">
              <a:latin typeface="Times New Roman" pitchFamily="18" charset="0"/>
              <a:cs typeface="Arial" charset="0"/>
            </a:endParaRPr>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Mostly in retrospective case reports, NO prospective randomized trials  </a:t>
            </a:r>
          </a:p>
          <a:p>
            <a:pPr lvl="1" eaLnBrk="1" hangingPunct="1"/>
            <a:r>
              <a:rPr lang="en-US" altLang="en-US" dirty="0" smtClean="0"/>
              <a:t>There is NO standard of Care:  Surgery management also plays a large role.</a:t>
            </a:r>
          </a:p>
          <a:p>
            <a:pPr lvl="1" eaLnBrk="1" hangingPunct="1"/>
            <a:r>
              <a:rPr lang="en-US" altLang="en-US" dirty="0" smtClean="0"/>
              <a:t>Steroids</a:t>
            </a:r>
          </a:p>
          <a:p>
            <a:pPr lvl="1" eaLnBrk="1" hangingPunct="1"/>
            <a:r>
              <a:rPr lang="en-US" altLang="en-US" dirty="0" smtClean="0"/>
              <a:t>Interferon</a:t>
            </a:r>
          </a:p>
          <a:p>
            <a:pPr lvl="1" eaLnBrk="1" hangingPunct="1"/>
            <a:r>
              <a:rPr lang="en-US" altLang="en-US" dirty="0" smtClean="0"/>
              <a:t>Vincristine</a:t>
            </a:r>
          </a:p>
          <a:p>
            <a:pPr lvl="1" eaLnBrk="1" hangingPunct="1"/>
            <a:r>
              <a:rPr lang="en-US" altLang="en-US" dirty="0" smtClean="0"/>
              <a:t>Cytoxan</a:t>
            </a:r>
          </a:p>
          <a:p>
            <a:pPr lvl="1" eaLnBrk="1" hangingPunct="1"/>
            <a:r>
              <a:rPr lang="en-US" altLang="en-US" dirty="0" smtClean="0"/>
              <a:t>VAC</a:t>
            </a:r>
          </a:p>
          <a:p>
            <a:pPr lvl="1" eaLnBrk="1" hangingPunct="1"/>
            <a:r>
              <a:rPr lang="en-US" altLang="en-US" dirty="0" smtClean="0"/>
              <a:t>VACM</a:t>
            </a:r>
          </a:p>
          <a:p>
            <a:pPr lvl="1" eaLnBrk="1" hangingPunct="1"/>
            <a:r>
              <a:rPr lang="en-US" altLang="en-US" dirty="0" smtClean="0"/>
              <a:t>Cytoxan/VCR  + interferon</a:t>
            </a:r>
          </a:p>
          <a:p>
            <a:pPr lvl="1" eaLnBrk="1" hangingPunct="1"/>
            <a:r>
              <a:rPr lang="en-US" altLang="en-US" dirty="0" smtClean="0"/>
              <a:t>Anti-platelet agents + chemo  --mostly KHE</a:t>
            </a:r>
          </a:p>
          <a:p>
            <a:pPr lvl="1" eaLnBrk="1" hangingPunct="1"/>
            <a:r>
              <a:rPr lang="en-US" altLang="en-US" dirty="0" smtClean="0"/>
              <a:t>Anti-fibrinolytic agents + chemo  --mostly KHE</a:t>
            </a:r>
          </a:p>
          <a:p>
            <a:pPr lvl="1" eaLnBrk="1" hangingPunct="1"/>
            <a:r>
              <a:rPr lang="en-US" altLang="en-US" dirty="0" smtClean="0"/>
              <a:t>Sclerotherapy with OK-432, ethanol, sodium tetradecyl sulfate or doxycycline</a:t>
            </a:r>
          </a:p>
          <a:p>
            <a:pPr lvl="1" eaLnBrk="1" hangingPunct="1"/>
            <a:r>
              <a:rPr lang="en-US" altLang="en-US" dirty="0" smtClean="0"/>
              <a:t>Anti-angiogenic agents?</a:t>
            </a:r>
          </a:p>
        </p:txBody>
      </p:sp>
    </p:spTree>
    <p:extLst>
      <p:ext uri="{BB962C8B-B14F-4D97-AF65-F5344CB8AC3E}">
        <p14:creationId xmlns:p14="http://schemas.microsoft.com/office/powerpoint/2010/main" val="2054354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1645CA52-1AAC-43B9-85B5-87510EE6D523}" type="slidenum">
              <a:rPr lang="en-US" altLang="en-US" smtClean="0">
                <a:latin typeface="Times New Roman" pitchFamily="18" charset="0"/>
                <a:cs typeface="Arial" charset="0"/>
              </a:rPr>
              <a:pPr eaLnBrk="1" hangingPunct="1">
                <a:spcBef>
                  <a:spcPct val="0"/>
                </a:spcBef>
              </a:pPr>
              <a:t>9</a:t>
            </a:fld>
            <a:endParaRPr lang="en-US" altLang="en-US" smtClean="0">
              <a:latin typeface="Times New Roman" pitchFamily="18" charset="0"/>
              <a:cs typeface="Arial" charset="0"/>
            </a:endParaRPr>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The main types of hemangiomas include superficial lesions, deeper hemangiomas that have a bluish hue and often have superficial telangiectatic vessels and a combination of both types</a:t>
            </a:r>
          </a:p>
        </p:txBody>
      </p:sp>
    </p:spTree>
    <p:extLst>
      <p:ext uri="{BB962C8B-B14F-4D97-AF65-F5344CB8AC3E}">
        <p14:creationId xmlns:p14="http://schemas.microsoft.com/office/powerpoint/2010/main" val="1805548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08BDF257-D1FF-4B73-8BDA-A311C31D0E8F}" type="slidenum">
              <a:rPr lang="en-US" altLang="en-US" smtClean="0">
                <a:latin typeface="Times New Roman" pitchFamily="18" charset="0"/>
                <a:cs typeface="Arial" charset="0"/>
              </a:rPr>
              <a:pPr eaLnBrk="1" hangingPunct="1">
                <a:spcBef>
                  <a:spcPct val="0"/>
                </a:spcBef>
              </a:pPr>
              <a:t>10</a:t>
            </a:fld>
            <a:endParaRPr lang="en-US" altLang="en-US" smtClean="0">
              <a:latin typeface="Times New Roman" pitchFamily="18" charset="0"/>
              <a:cs typeface="Arial" charset="0"/>
            </a:endParaRPr>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31085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E083ED2D-084D-4CF1-8CBB-2E0636EC1392}" type="slidenum">
              <a:rPr lang="en-US" altLang="en-US" smtClean="0">
                <a:latin typeface="Times New Roman" pitchFamily="18" charset="0"/>
                <a:cs typeface="Arial" charset="0"/>
              </a:rPr>
              <a:pPr eaLnBrk="1" hangingPunct="1">
                <a:spcBef>
                  <a:spcPct val="0"/>
                </a:spcBef>
              </a:pPr>
              <a:t>11</a:t>
            </a:fld>
            <a:endParaRPr lang="en-US" altLang="en-US" dirty="0" smtClean="0">
              <a:latin typeface="Times New Roman" pitchFamily="18" charset="0"/>
              <a:cs typeface="Arial" charset="0"/>
            </a:endParaRPr>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Tree>
    <p:extLst>
      <p:ext uri="{BB962C8B-B14F-4D97-AF65-F5344CB8AC3E}">
        <p14:creationId xmlns:p14="http://schemas.microsoft.com/office/powerpoint/2010/main" val="3362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3 histological growth phases: proliferating till about 2 year or so, involuting, involuted phases similar to skin lesions</a:t>
            </a:r>
          </a:p>
          <a:p>
            <a:pPr eaLnBrk="1" hangingPunct="1">
              <a:spcBef>
                <a:spcPct val="0"/>
              </a:spcBef>
            </a:pPr>
            <a:r>
              <a:rPr lang="en-US" altLang="en-US" dirty="0" smtClean="0"/>
              <a:t>Capillaries lined by plump endothelial cells – rare mitosis; do not typically see hemorrhage or necrosis.</a:t>
            </a:r>
          </a:p>
          <a:p>
            <a:pPr eaLnBrk="1" hangingPunct="1">
              <a:spcBef>
                <a:spcPct val="0"/>
              </a:spcBef>
            </a:pPr>
            <a:r>
              <a:rPr lang="en-US" altLang="en-US" dirty="0" smtClean="0"/>
              <a:t>GLUT-1 - glucose transporter member 1 (SLC2A1) is a protein that in humans is encoded by the SLC2A1 gene.[1] GLUT1 facilitates the transport of glucose across the plasma membranes of mammals.[2] Positive in RBCs, endothelial cells in the blood brain barrier (meninges)</a:t>
            </a:r>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Low power demonstrates a vascular lesion composed of back to back capillaries arranged in lobules with minimal intervening stroma within the superficial and deep dermis. Higher magnification demonstrated thin capillary basement membrane, and plump endothelial cells, Glut-1, is positive. The histological findings are consistent with Infantile hemangioma, superficial and deep, proliferating type.</a:t>
            </a:r>
          </a:p>
          <a:p>
            <a:pPr eaLnBrk="1" hangingPunct="1">
              <a:spcBef>
                <a:spcPct val="0"/>
              </a:spcBef>
            </a:pPr>
            <a:endParaRPr lang="en-US" altLang="en-US" dirty="0" smtClean="0"/>
          </a:p>
          <a:p>
            <a:pPr eaLnBrk="1" hangingPunct="1">
              <a:spcBef>
                <a:spcPct val="0"/>
              </a:spcBef>
            </a:pPr>
            <a:r>
              <a:rPr lang="en-US" altLang="en-US" dirty="0" smtClean="0"/>
              <a:t>Differences: arise in dermis but extend to subcutis while deep-seated PGs are only in subcutis; as it involutes, basement membrane thickens. IHC aside from glut-1 shows Lewis Y, merosin, and CD15 positivity (PG is not)</a:t>
            </a:r>
          </a:p>
          <a:p>
            <a:pPr eaLnBrk="1" hangingPunct="1">
              <a:spcBef>
                <a:spcPct val="0"/>
              </a:spcBef>
            </a:pPr>
            <a:endParaRPr lang="en-US" altLang="en-US" dirty="0" smtClean="0"/>
          </a:p>
          <a:p>
            <a:pPr eaLnBrk="1" hangingPunct="1">
              <a:spcBef>
                <a:spcPct val="0"/>
              </a:spcBef>
            </a:pPr>
            <a:r>
              <a:rPr lang="en-US" altLang="en-US" dirty="0" smtClean="0"/>
              <a:t>Glut-1 (an erythrocyte glucose transporter protein normally highly expressed at blood-tissue barriers, )</a:t>
            </a:r>
          </a:p>
        </p:txBody>
      </p:sp>
    </p:spTree>
    <p:extLst>
      <p:ext uri="{BB962C8B-B14F-4D97-AF65-F5344CB8AC3E}">
        <p14:creationId xmlns:p14="http://schemas.microsoft.com/office/powerpoint/2010/main" val="3030652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69B5FC09-FF7F-42C0-93FF-C31D1A663C98}" type="slidenum">
              <a:rPr lang="en-US" altLang="en-US" smtClean="0">
                <a:latin typeface="Times New Roman" pitchFamily="18" charset="0"/>
                <a:cs typeface="Arial" charset="0"/>
              </a:rPr>
              <a:pPr eaLnBrk="1" hangingPunct="1">
                <a:spcBef>
                  <a:spcPct val="0"/>
                </a:spcBef>
              </a:pPr>
              <a:t>15</a:t>
            </a:fld>
            <a:endParaRPr lang="en-US" altLang="en-US" smtClean="0">
              <a:latin typeface="Times New Roman" pitchFamily="18" charset="0"/>
              <a:cs typeface="Arial" charset="0"/>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094636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BCC6A88E-71C5-46AE-84C5-C0620660F51E}" type="slidenum">
              <a:rPr lang="en-US" altLang="en-US" smtClean="0">
                <a:latin typeface="Times New Roman" pitchFamily="18" charset="0"/>
                <a:cs typeface="Arial" charset="0"/>
              </a:rPr>
              <a:pPr eaLnBrk="1" hangingPunct="1">
                <a:spcBef>
                  <a:spcPct val="0"/>
                </a:spcBef>
              </a:pPr>
              <a:t>16</a:t>
            </a:fld>
            <a:endParaRPr lang="en-US" altLang="en-US" dirty="0" smtClean="0">
              <a:latin typeface="Times New Roman" pitchFamily="18" charset="0"/>
              <a:cs typeface="Arial" charset="0"/>
            </a:endParaRPr>
          </a:p>
        </p:txBody>
      </p:sp>
      <p:sp>
        <p:nvSpPr>
          <p:cNvPr id="1024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Can lead to GI bleeds or hear failure in cases of extensive liver hemangiomatosis</a:t>
            </a:r>
          </a:p>
        </p:txBody>
      </p:sp>
    </p:spTree>
    <p:extLst>
      <p:ext uri="{BB962C8B-B14F-4D97-AF65-F5344CB8AC3E}">
        <p14:creationId xmlns:p14="http://schemas.microsoft.com/office/powerpoint/2010/main" val="1865954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659D4084-05E7-42D5-86B2-25E11152823A}" type="slidenum">
              <a:rPr lang="en-US" altLang="en-US" smtClean="0">
                <a:latin typeface="Times New Roman" pitchFamily="18" charset="0"/>
                <a:cs typeface="Arial" charset="0"/>
              </a:rPr>
              <a:pPr eaLnBrk="1" hangingPunct="1">
                <a:spcBef>
                  <a:spcPct val="0"/>
                </a:spcBef>
              </a:pPr>
              <a:t>20</a:t>
            </a:fld>
            <a:endParaRPr lang="en-US" altLang="en-US" dirty="0" smtClean="0">
              <a:latin typeface="Times New Roman" pitchFamily="18" charset="0"/>
              <a:cs typeface="Arial" charset="0"/>
            </a:endParaRPr>
          </a:p>
        </p:txBody>
      </p:sp>
      <p:sp>
        <p:nvSpPr>
          <p:cNvPr id="1034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Tree>
    <p:extLst>
      <p:ext uri="{BB962C8B-B14F-4D97-AF65-F5344CB8AC3E}">
        <p14:creationId xmlns:p14="http://schemas.microsoft.com/office/powerpoint/2010/main" val="7022034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89691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2E7260-98A2-4B3E-BC0D-F34B56742F26}"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BDA224-759A-4BB5-9A94-C09FF052618D}" type="slidenum">
              <a:rPr lang="en-US" smtClean="0"/>
              <a:t>‹#›</a:t>
            </a:fld>
            <a:endParaRPr lang="en-US" dirty="0"/>
          </a:p>
        </p:txBody>
      </p:sp>
    </p:spTree>
    <p:extLst>
      <p:ext uri="{BB962C8B-B14F-4D97-AF65-F5344CB8AC3E}">
        <p14:creationId xmlns:p14="http://schemas.microsoft.com/office/powerpoint/2010/main" val="3041499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2E7260-98A2-4B3E-BC0D-F34B56742F26}"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BDA224-759A-4BB5-9A94-C09FF052618D}" type="slidenum">
              <a:rPr lang="en-US" smtClean="0"/>
              <a:t>‹#›</a:t>
            </a:fld>
            <a:endParaRPr lang="en-US" dirty="0"/>
          </a:p>
        </p:txBody>
      </p:sp>
    </p:spTree>
    <p:extLst>
      <p:ext uri="{BB962C8B-B14F-4D97-AF65-F5344CB8AC3E}">
        <p14:creationId xmlns:p14="http://schemas.microsoft.com/office/powerpoint/2010/main" val="249108663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0226C77-65E7-4EDF-924E-CC9FEBACE93B}" type="datetimeFigureOut">
              <a:rPr lang="en-US" altLang="en-US"/>
              <a:pPr>
                <a:defRPr/>
              </a:pPr>
              <a:t>12/18/2018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5136FB9-FEF8-42C3-897E-BD17A50E6627}" type="slidenum">
              <a:rPr lang="en-US" altLang="en-US"/>
              <a:pPr>
                <a:defRPr/>
              </a:pPr>
              <a:t>‹#›</a:t>
            </a:fld>
            <a:endParaRPr lang="en-US" altLang="en-US" dirty="0"/>
          </a:p>
        </p:txBody>
      </p:sp>
    </p:spTree>
    <p:extLst>
      <p:ext uri="{BB962C8B-B14F-4D97-AF65-F5344CB8AC3E}">
        <p14:creationId xmlns:p14="http://schemas.microsoft.com/office/powerpoint/2010/main" val="885627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p:txBody>
          <a:bodyPr/>
          <a:lstStyle>
            <a:lvl1pPr>
              <a:defRPr>
                <a:latin typeface="Calibri" pitchFamily="34" charset="0"/>
                <a:ea typeface="MS PGothic" pitchFamily="34" charset="-128"/>
                <a:cs typeface="Arial" pitchFamily="34" charset="0"/>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a:lvl1pPr>
          </a:lstStyle>
          <a:p>
            <a:pPr>
              <a:defRPr/>
            </a:pPr>
            <a:fld id="{3C2E53CC-6D5D-412E-B672-6B888C6756D0}" type="slidenum">
              <a:rPr lang="en-US" altLang="en-US"/>
              <a:pPr>
                <a:defRPr/>
              </a:pPr>
              <a:t>‹#›</a:t>
            </a:fld>
            <a:endParaRPr lang="en-US" altLang="en-US" dirty="0"/>
          </a:p>
        </p:txBody>
      </p:sp>
    </p:spTree>
    <p:extLst>
      <p:ext uri="{BB962C8B-B14F-4D97-AF65-F5344CB8AC3E}">
        <p14:creationId xmlns:p14="http://schemas.microsoft.com/office/powerpoint/2010/main" val="344340501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44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144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Calibri" pitchFamily="34" charset="0"/>
                <a:ea typeface="MS PGothic" pitchFamily="34" charset="-128"/>
                <a:cs typeface="Arial"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a:lvl1pPr>
          </a:lstStyle>
          <a:p>
            <a:pPr>
              <a:defRPr/>
            </a:pPr>
            <a:fld id="{B3D72898-662F-462C-85BC-C5C91797360A}" type="slidenum">
              <a:rPr lang="en-US" altLang="en-US"/>
              <a:pPr>
                <a:defRPr/>
              </a:pPr>
              <a:t>‹#›</a:t>
            </a:fld>
            <a:endParaRPr lang="en-US" altLang="en-US" dirty="0"/>
          </a:p>
        </p:txBody>
      </p:sp>
    </p:spTree>
    <p:extLst>
      <p:ext uri="{BB962C8B-B14F-4D97-AF65-F5344CB8AC3E}">
        <p14:creationId xmlns:p14="http://schemas.microsoft.com/office/powerpoint/2010/main" val="1292210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7600" y="1600201"/>
            <a:ext cx="5384800" cy="4530725"/>
          </a:xfrm>
        </p:spPr>
        <p:txBody>
          <a:bodyPr/>
          <a:lstStyle/>
          <a:p>
            <a:pPr lvl="0"/>
            <a:endParaRPr lang="en-US" noProof="0" dirty="0" smtClean="0"/>
          </a:p>
        </p:txBody>
      </p:sp>
      <p:sp>
        <p:nvSpPr>
          <p:cNvPr id="5" name="Rectangle 44"/>
          <p:cNvSpPr>
            <a:spLocks noGrp="1" noChangeArrowheads="1"/>
          </p:cNvSpPr>
          <p:nvPr>
            <p:ph type="dt" sz="half" idx="10"/>
          </p:nvPr>
        </p:nvSpPr>
        <p:spPr/>
        <p:txBody>
          <a:bodyPr/>
          <a:lstStyle>
            <a:lvl1pPr>
              <a:defRPr>
                <a:latin typeface="Calibri" pitchFamily="34" charset="0"/>
                <a:ea typeface="MS PGothic" pitchFamily="34" charset="-128"/>
                <a:cs typeface="Arial" pitchFamily="34" charset="0"/>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a:lvl1pPr>
          </a:lstStyle>
          <a:p>
            <a:pPr>
              <a:defRPr/>
            </a:pPr>
            <a:fld id="{D81C07B0-2D76-4D4B-859C-9E537BD0106D}" type="slidenum">
              <a:rPr lang="en-US" altLang="en-US"/>
              <a:pPr>
                <a:defRPr/>
              </a:pPr>
              <a:t>‹#›</a:t>
            </a:fld>
            <a:endParaRPr lang="en-US" altLang="en-US" dirty="0"/>
          </a:p>
        </p:txBody>
      </p:sp>
    </p:spTree>
    <p:extLst>
      <p:ext uri="{BB962C8B-B14F-4D97-AF65-F5344CB8AC3E}">
        <p14:creationId xmlns:p14="http://schemas.microsoft.com/office/powerpoint/2010/main" val="103934005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5" name="Content Placeholder 2"/>
          <p:cNvSpPr>
            <a:spLocks noGrp="1"/>
          </p:cNvSpPr>
          <p:nvPr>
            <p:ph idx="12"/>
          </p:nvPr>
        </p:nvSpPr>
        <p:spPr>
          <a:xfrm>
            <a:off x="609600" y="1582631"/>
            <a:ext cx="109728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4" name="Slide Number Placeholder 5"/>
          <p:cNvSpPr>
            <a:spLocks noGrp="1"/>
          </p:cNvSpPr>
          <p:nvPr>
            <p:ph type="sldNum" sz="quarter" idx="13"/>
          </p:nvPr>
        </p:nvSpPr>
        <p:spPr/>
        <p:txBody>
          <a:bodyPr/>
          <a:lstStyle>
            <a:lvl1pPr>
              <a:defRPr/>
            </a:lvl1pPr>
          </a:lstStyle>
          <a:p>
            <a:pPr>
              <a:defRPr/>
            </a:pPr>
            <a:fld id="{68C47815-DAFF-4379-B56E-B9FA3F738B94}" type="slidenum">
              <a:rPr lang="en-US" altLang="en-US"/>
              <a:pPr>
                <a:defRPr/>
              </a:pPr>
              <a:t>‹#›</a:t>
            </a:fld>
            <a:endParaRPr lang="en-US" altLang="en-US" dirty="0"/>
          </a:p>
        </p:txBody>
      </p:sp>
    </p:spTree>
    <p:extLst>
      <p:ext uri="{BB962C8B-B14F-4D97-AF65-F5344CB8AC3E}">
        <p14:creationId xmlns:p14="http://schemas.microsoft.com/office/powerpoint/2010/main" val="555847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5" name="Content Placeholder 2"/>
          <p:cNvSpPr>
            <a:spLocks noGrp="1"/>
          </p:cNvSpPr>
          <p:nvPr>
            <p:ph idx="12"/>
          </p:nvPr>
        </p:nvSpPr>
        <p:spPr>
          <a:xfrm>
            <a:off x="609600" y="1582631"/>
            <a:ext cx="109728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4" name="Slide Number Placeholder 5"/>
          <p:cNvSpPr>
            <a:spLocks noGrp="1"/>
          </p:cNvSpPr>
          <p:nvPr>
            <p:ph type="sldNum" sz="quarter" idx="13"/>
          </p:nvPr>
        </p:nvSpPr>
        <p:spPr/>
        <p:txBody>
          <a:bodyPr/>
          <a:lstStyle>
            <a:lvl1pPr>
              <a:defRPr/>
            </a:lvl1pPr>
          </a:lstStyle>
          <a:p>
            <a:pPr>
              <a:defRPr/>
            </a:pPr>
            <a:fld id="{68C47815-DAFF-4379-B56E-B9FA3F738B94}" type="slidenum">
              <a:rPr lang="en-US" altLang="en-US"/>
              <a:pPr>
                <a:defRPr/>
              </a:pPr>
              <a:t>‹#›</a:t>
            </a:fld>
            <a:endParaRPr lang="en-US" altLang="en-US" dirty="0"/>
          </a:p>
        </p:txBody>
      </p:sp>
    </p:spTree>
    <p:extLst>
      <p:ext uri="{BB962C8B-B14F-4D97-AF65-F5344CB8AC3E}">
        <p14:creationId xmlns:p14="http://schemas.microsoft.com/office/powerpoint/2010/main" val="555847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5" name="Content Placeholder 2"/>
          <p:cNvSpPr>
            <a:spLocks noGrp="1"/>
          </p:cNvSpPr>
          <p:nvPr>
            <p:ph idx="12"/>
          </p:nvPr>
        </p:nvSpPr>
        <p:spPr>
          <a:xfrm>
            <a:off x="609600" y="1582631"/>
            <a:ext cx="109728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4" name="Slide Number Placeholder 5"/>
          <p:cNvSpPr>
            <a:spLocks noGrp="1"/>
          </p:cNvSpPr>
          <p:nvPr>
            <p:ph type="sldNum" sz="quarter" idx="13"/>
          </p:nvPr>
        </p:nvSpPr>
        <p:spPr/>
        <p:txBody>
          <a:bodyPr/>
          <a:lstStyle>
            <a:lvl1pPr>
              <a:defRPr/>
            </a:lvl1pPr>
          </a:lstStyle>
          <a:p>
            <a:pPr>
              <a:defRPr/>
            </a:pPr>
            <a:fld id="{68C47815-DAFF-4379-B56E-B9FA3F738B94}" type="slidenum">
              <a:rPr lang="en-US" altLang="en-US"/>
              <a:pPr>
                <a:defRPr/>
              </a:pPr>
              <a:t>‹#›</a:t>
            </a:fld>
            <a:endParaRPr lang="en-US" altLang="en-US" dirty="0"/>
          </a:p>
        </p:txBody>
      </p:sp>
    </p:spTree>
    <p:extLst>
      <p:ext uri="{BB962C8B-B14F-4D97-AF65-F5344CB8AC3E}">
        <p14:creationId xmlns:p14="http://schemas.microsoft.com/office/powerpoint/2010/main" val="555847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5" name="Content Placeholder 2"/>
          <p:cNvSpPr>
            <a:spLocks noGrp="1"/>
          </p:cNvSpPr>
          <p:nvPr>
            <p:ph idx="12"/>
          </p:nvPr>
        </p:nvSpPr>
        <p:spPr>
          <a:xfrm>
            <a:off x="609600" y="1582631"/>
            <a:ext cx="109728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4" name="Slide Number Placeholder 5"/>
          <p:cNvSpPr>
            <a:spLocks noGrp="1"/>
          </p:cNvSpPr>
          <p:nvPr>
            <p:ph type="sldNum" sz="quarter" idx="13"/>
          </p:nvPr>
        </p:nvSpPr>
        <p:spPr/>
        <p:txBody>
          <a:bodyPr/>
          <a:lstStyle>
            <a:lvl1pPr>
              <a:defRPr/>
            </a:lvl1pPr>
          </a:lstStyle>
          <a:p>
            <a:pPr>
              <a:defRPr/>
            </a:pPr>
            <a:fld id="{68C47815-DAFF-4379-B56E-B9FA3F738B94}" type="slidenum">
              <a:rPr lang="en-US" altLang="en-US"/>
              <a:pPr>
                <a:defRPr/>
              </a:pPr>
              <a:t>‹#›</a:t>
            </a:fld>
            <a:endParaRPr lang="en-US" altLang="en-US" dirty="0"/>
          </a:p>
        </p:txBody>
      </p:sp>
    </p:spTree>
    <p:extLst>
      <p:ext uri="{BB962C8B-B14F-4D97-AF65-F5344CB8AC3E}">
        <p14:creationId xmlns:p14="http://schemas.microsoft.com/office/powerpoint/2010/main" val="555847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2E7260-98A2-4B3E-BC0D-F34B56742F26}"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BDA224-759A-4BB5-9A94-C09FF052618D}" type="slidenum">
              <a:rPr lang="en-US" smtClean="0"/>
              <a:t>‹#›</a:t>
            </a:fld>
            <a:endParaRPr lang="en-US" dirty="0"/>
          </a:p>
        </p:txBody>
      </p:sp>
    </p:spTree>
    <p:extLst>
      <p:ext uri="{BB962C8B-B14F-4D97-AF65-F5344CB8AC3E}">
        <p14:creationId xmlns:p14="http://schemas.microsoft.com/office/powerpoint/2010/main" val="169931126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5" name="Content Placeholder 2"/>
          <p:cNvSpPr>
            <a:spLocks noGrp="1"/>
          </p:cNvSpPr>
          <p:nvPr>
            <p:ph idx="12"/>
          </p:nvPr>
        </p:nvSpPr>
        <p:spPr>
          <a:xfrm>
            <a:off x="609600" y="1582631"/>
            <a:ext cx="109728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4" name="Slide Number Placeholder 5"/>
          <p:cNvSpPr>
            <a:spLocks noGrp="1"/>
          </p:cNvSpPr>
          <p:nvPr>
            <p:ph type="sldNum" sz="quarter" idx="13"/>
          </p:nvPr>
        </p:nvSpPr>
        <p:spPr/>
        <p:txBody>
          <a:bodyPr/>
          <a:lstStyle>
            <a:lvl1pPr>
              <a:defRPr/>
            </a:lvl1pPr>
          </a:lstStyle>
          <a:p>
            <a:pPr>
              <a:defRPr/>
            </a:pPr>
            <a:fld id="{68C47815-DAFF-4379-B56E-B9FA3F738B94}" type="slidenum">
              <a:rPr lang="en-US" altLang="en-US"/>
              <a:pPr>
                <a:defRPr/>
              </a:pPr>
              <a:t>‹#›</a:t>
            </a:fld>
            <a:endParaRPr lang="en-US" altLang="en-US" dirty="0"/>
          </a:p>
        </p:txBody>
      </p:sp>
    </p:spTree>
    <p:extLst>
      <p:ext uri="{BB962C8B-B14F-4D97-AF65-F5344CB8AC3E}">
        <p14:creationId xmlns:p14="http://schemas.microsoft.com/office/powerpoint/2010/main" val="555847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5" name="Content Placeholder 2"/>
          <p:cNvSpPr>
            <a:spLocks noGrp="1"/>
          </p:cNvSpPr>
          <p:nvPr>
            <p:ph idx="12"/>
          </p:nvPr>
        </p:nvSpPr>
        <p:spPr>
          <a:xfrm>
            <a:off x="609600" y="1582631"/>
            <a:ext cx="109728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4" name="Slide Number Placeholder 5"/>
          <p:cNvSpPr>
            <a:spLocks noGrp="1"/>
          </p:cNvSpPr>
          <p:nvPr>
            <p:ph type="sldNum" sz="quarter" idx="13"/>
          </p:nvPr>
        </p:nvSpPr>
        <p:spPr/>
        <p:txBody>
          <a:bodyPr/>
          <a:lstStyle>
            <a:lvl1pPr>
              <a:defRPr/>
            </a:lvl1pPr>
          </a:lstStyle>
          <a:p>
            <a:pPr>
              <a:defRPr/>
            </a:pPr>
            <a:fld id="{68C47815-DAFF-4379-B56E-B9FA3F738B94}" type="slidenum">
              <a:rPr lang="en-US" altLang="en-US"/>
              <a:pPr>
                <a:defRPr/>
              </a:pPr>
              <a:t>‹#›</a:t>
            </a:fld>
            <a:endParaRPr lang="en-US" altLang="en-US" dirty="0"/>
          </a:p>
        </p:txBody>
      </p:sp>
    </p:spTree>
    <p:extLst>
      <p:ext uri="{BB962C8B-B14F-4D97-AF65-F5344CB8AC3E}">
        <p14:creationId xmlns:p14="http://schemas.microsoft.com/office/powerpoint/2010/main" val="555847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5" name="Content Placeholder 2"/>
          <p:cNvSpPr>
            <a:spLocks noGrp="1"/>
          </p:cNvSpPr>
          <p:nvPr>
            <p:ph idx="12"/>
          </p:nvPr>
        </p:nvSpPr>
        <p:spPr>
          <a:xfrm>
            <a:off x="609600" y="1582631"/>
            <a:ext cx="109728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4" name="Slide Number Placeholder 5"/>
          <p:cNvSpPr>
            <a:spLocks noGrp="1"/>
          </p:cNvSpPr>
          <p:nvPr>
            <p:ph type="sldNum" sz="quarter" idx="13"/>
          </p:nvPr>
        </p:nvSpPr>
        <p:spPr/>
        <p:txBody>
          <a:bodyPr/>
          <a:lstStyle>
            <a:lvl1pPr>
              <a:defRPr/>
            </a:lvl1pPr>
          </a:lstStyle>
          <a:p>
            <a:pPr>
              <a:defRPr/>
            </a:pPr>
            <a:fld id="{68C47815-DAFF-4379-B56E-B9FA3F738B94}" type="slidenum">
              <a:rPr lang="en-US" altLang="en-US"/>
              <a:pPr>
                <a:defRPr/>
              </a:pPr>
              <a:t>‹#›</a:t>
            </a:fld>
            <a:endParaRPr lang="en-US" altLang="en-US" dirty="0"/>
          </a:p>
        </p:txBody>
      </p:sp>
    </p:spTree>
    <p:extLst>
      <p:ext uri="{BB962C8B-B14F-4D97-AF65-F5344CB8AC3E}">
        <p14:creationId xmlns:p14="http://schemas.microsoft.com/office/powerpoint/2010/main" val="555847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5" name="Content Placeholder 2"/>
          <p:cNvSpPr>
            <a:spLocks noGrp="1"/>
          </p:cNvSpPr>
          <p:nvPr>
            <p:ph idx="12"/>
          </p:nvPr>
        </p:nvSpPr>
        <p:spPr>
          <a:xfrm>
            <a:off x="609600" y="1582631"/>
            <a:ext cx="109728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4" name="Slide Number Placeholder 5"/>
          <p:cNvSpPr>
            <a:spLocks noGrp="1"/>
          </p:cNvSpPr>
          <p:nvPr>
            <p:ph type="sldNum" sz="quarter" idx="13"/>
          </p:nvPr>
        </p:nvSpPr>
        <p:spPr/>
        <p:txBody>
          <a:bodyPr/>
          <a:lstStyle>
            <a:lvl1pPr>
              <a:defRPr/>
            </a:lvl1pPr>
          </a:lstStyle>
          <a:p>
            <a:pPr>
              <a:defRPr/>
            </a:pPr>
            <a:fld id="{68C47815-DAFF-4379-B56E-B9FA3F738B94}" type="slidenum">
              <a:rPr lang="en-US" altLang="en-US"/>
              <a:pPr>
                <a:defRPr/>
              </a:pPr>
              <a:t>‹#›</a:t>
            </a:fld>
            <a:endParaRPr lang="en-US" altLang="en-US" dirty="0"/>
          </a:p>
        </p:txBody>
      </p:sp>
    </p:spTree>
    <p:extLst>
      <p:ext uri="{BB962C8B-B14F-4D97-AF65-F5344CB8AC3E}">
        <p14:creationId xmlns:p14="http://schemas.microsoft.com/office/powerpoint/2010/main" val="555847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5" name="Content Placeholder 2"/>
          <p:cNvSpPr>
            <a:spLocks noGrp="1"/>
          </p:cNvSpPr>
          <p:nvPr>
            <p:ph idx="12"/>
          </p:nvPr>
        </p:nvSpPr>
        <p:spPr>
          <a:xfrm>
            <a:off x="609600" y="1582631"/>
            <a:ext cx="109728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4" name="Slide Number Placeholder 5"/>
          <p:cNvSpPr>
            <a:spLocks noGrp="1"/>
          </p:cNvSpPr>
          <p:nvPr>
            <p:ph type="sldNum" sz="quarter" idx="13"/>
          </p:nvPr>
        </p:nvSpPr>
        <p:spPr/>
        <p:txBody>
          <a:bodyPr/>
          <a:lstStyle>
            <a:lvl1pPr>
              <a:defRPr/>
            </a:lvl1pPr>
          </a:lstStyle>
          <a:p>
            <a:pPr>
              <a:defRPr/>
            </a:pPr>
            <a:fld id="{68C47815-DAFF-4379-B56E-B9FA3F738B94}" type="slidenum">
              <a:rPr lang="en-US" altLang="en-US"/>
              <a:pPr>
                <a:defRPr/>
              </a:pPr>
              <a:t>‹#›</a:t>
            </a:fld>
            <a:endParaRPr lang="en-US" altLang="en-US" dirty="0"/>
          </a:p>
        </p:txBody>
      </p:sp>
    </p:spTree>
    <p:extLst>
      <p:ext uri="{BB962C8B-B14F-4D97-AF65-F5344CB8AC3E}">
        <p14:creationId xmlns:p14="http://schemas.microsoft.com/office/powerpoint/2010/main" val="555847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2E7260-98A2-4B3E-BC0D-F34B56742F26}"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BDA224-759A-4BB5-9A94-C09FF052618D}" type="slidenum">
              <a:rPr lang="en-US" smtClean="0"/>
              <a:t>‹#›</a:t>
            </a:fld>
            <a:endParaRPr lang="en-US" dirty="0"/>
          </a:p>
        </p:txBody>
      </p:sp>
    </p:spTree>
    <p:extLst>
      <p:ext uri="{BB962C8B-B14F-4D97-AF65-F5344CB8AC3E}">
        <p14:creationId xmlns:p14="http://schemas.microsoft.com/office/powerpoint/2010/main" val="384078705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2E7260-98A2-4B3E-BC0D-F34B56742F26}"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BDA224-759A-4BB5-9A94-C09FF052618D}" type="slidenum">
              <a:rPr lang="en-US" smtClean="0"/>
              <a:t>‹#›</a:t>
            </a:fld>
            <a:endParaRPr lang="en-US" dirty="0"/>
          </a:p>
        </p:txBody>
      </p:sp>
    </p:spTree>
    <p:extLst>
      <p:ext uri="{BB962C8B-B14F-4D97-AF65-F5344CB8AC3E}">
        <p14:creationId xmlns:p14="http://schemas.microsoft.com/office/powerpoint/2010/main" val="12875367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2E7260-98A2-4B3E-BC0D-F34B56742F26}" type="datetimeFigureOut">
              <a:rPr lang="en-US" smtClean="0"/>
              <a:t>12/18/2018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6BDA224-759A-4BB5-9A94-C09FF052618D}" type="slidenum">
              <a:rPr lang="en-US" smtClean="0"/>
              <a:t>‹#›</a:t>
            </a:fld>
            <a:endParaRPr lang="en-US" dirty="0"/>
          </a:p>
        </p:txBody>
      </p:sp>
    </p:spTree>
    <p:extLst>
      <p:ext uri="{BB962C8B-B14F-4D97-AF65-F5344CB8AC3E}">
        <p14:creationId xmlns:p14="http://schemas.microsoft.com/office/powerpoint/2010/main" val="160730234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2E7260-98A2-4B3E-BC0D-F34B56742F26}" type="datetimeFigureOut">
              <a:rPr lang="en-US" smtClean="0"/>
              <a:t>12/18/2018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6BDA224-759A-4BB5-9A94-C09FF052618D}" type="slidenum">
              <a:rPr lang="en-US" smtClean="0"/>
              <a:t>‹#›</a:t>
            </a:fld>
            <a:endParaRPr lang="en-US" dirty="0"/>
          </a:p>
        </p:txBody>
      </p:sp>
    </p:spTree>
    <p:extLst>
      <p:ext uri="{BB962C8B-B14F-4D97-AF65-F5344CB8AC3E}">
        <p14:creationId xmlns:p14="http://schemas.microsoft.com/office/powerpoint/2010/main" val="335820805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2E7260-98A2-4B3E-BC0D-F34B56742F26}" type="datetimeFigureOut">
              <a:rPr lang="en-US" smtClean="0"/>
              <a:t>12/18/2018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6BDA224-759A-4BB5-9A94-C09FF052618D}" type="slidenum">
              <a:rPr lang="en-US" smtClean="0"/>
              <a:t>‹#›</a:t>
            </a:fld>
            <a:endParaRPr lang="en-US" dirty="0"/>
          </a:p>
        </p:txBody>
      </p:sp>
    </p:spTree>
    <p:extLst>
      <p:ext uri="{BB962C8B-B14F-4D97-AF65-F5344CB8AC3E}">
        <p14:creationId xmlns:p14="http://schemas.microsoft.com/office/powerpoint/2010/main" val="427170428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2E7260-98A2-4B3E-BC0D-F34B56742F26}"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BDA224-759A-4BB5-9A94-C09FF052618D}" type="slidenum">
              <a:rPr lang="en-US" smtClean="0"/>
              <a:t>‹#›</a:t>
            </a:fld>
            <a:endParaRPr lang="en-US" dirty="0"/>
          </a:p>
        </p:txBody>
      </p:sp>
    </p:spTree>
    <p:extLst>
      <p:ext uri="{BB962C8B-B14F-4D97-AF65-F5344CB8AC3E}">
        <p14:creationId xmlns:p14="http://schemas.microsoft.com/office/powerpoint/2010/main" val="330690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2E7260-98A2-4B3E-BC0D-F34B56742F26}"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BDA224-759A-4BB5-9A94-C09FF052618D}" type="slidenum">
              <a:rPr lang="en-US" smtClean="0"/>
              <a:t>‹#›</a:t>
            </a:fld>
            <a:endParaRPr lang="en-US" dirty="0"/>
          </a:p>
        </p:txBody>
      </p:sp>
    </p:spTree>
    <p:extLst>
      <p:ext uri="{BB962C8B-B14F-4D97-AF65-F5344CB8AC3E}">
        <p14:creationId xmlns:p14="http://schemas.microsoft.com/office/powerpoint/2010/main" val="2259623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6"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E7260-98A2-4B3E-BC0D-F34B56742F26}" type="datetimeFigureOut">
              <a:rPr lang="en-US" smtClean="0"/>
              <a:t>12/18/2018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BDA224-759A-4BB5-9A94-C09FF052618D}" type="slidenum">
              <a:rPr lang="en-US" smtClean="0"/>
              <a:t>‹#›</a:t>
            </a:fld>
            <a:endParaRPr lang="en-US" dirty="0"/>
          </a:p>
        </p:txBody>
      </p:sp>
    </p:spTree>
    <p:extLst>
      <p:ext uri="{BB962C8B-B14F-4D97-AF65-F5344CB8AC3E}">
        <p14:creationId xmlns:p14="http://schemas.microsoft.com/office/powerpoint/2010/main" val="79461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6" r:id="rId16"/>
    <p:sldLayoutId id="2147483667" r:id="rId17"/>
    <p:sldLayoutId id="2147483668" r:id="rId18"/>
    <p:sldLayoutId id="2147483669" r:id="rId19"/>
    <p:sldLayoutId id="2147483671" r:id="rId20"/>
    <p:sldLayoutId id="2147483672" r:id="rId21"/>
    <p:sldLayoutId id="2147483674" r:id="rId22"/>
    <p:sldLayoutId id="2147483675" r:id="rId23"/>
    <p:sldLayoutId id="2147483678" r:id="rId2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creativecommons.org/licenses/by/4.0/" TargetMode="External"/><Relationship Id="rId4" Type="http://schemas.openxmlformats.org/officeDocument/2006/relationships/hyperlink" Target="http://www.issva.org/classification"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5783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body" sz="half" idx="1"/>
          </p:nvPr>
        </p:nvSpPr>
        <p:spPr>
          <a:xfrm>
            <a:off x="203200" y="1066800"/>
            <a:ext cx="5384800" cy="5469924"/>
          </a:xfrm>
        </p:spPr>
        <p:txBody>
          <a:bodyPr>
            <a:normAutofit fontScale="92500" lnSpcReduction="10000"/>
          </a:bodyPr>
          <a:lstStyle/>
          <a:p>
            <a:pPr eaLnBrk="1" hangingPunct="1">
              <a:lnSpc>
                <a:spcPct val="80000"/>
              </a:lnSpc>
              <a:buFont typeface="Wingdings" pitchFamily="2" charset="2"/>
              <a:buNone/>
              <a:defRPr/>
            </a:pPr>
            <a:endParaRPr lang="en-US" altLang="en-US" sz="2400" dirty="0" smtClean="0">
              <a:cs typeface="ＭＳ Ｐゴシック" charset="0"/>
            </a:endParaRPr>
          </a:p>
          <a:p>
            <a:pPr eaLnBrk="1" hangingPunct="1">
              <a:lnSpc>
                <a:spcPct val="80000"/>
              </a:lnSpc>
              <a:buFont typeface="Arial" pitchFamily="34" charset="0"/>
              <a:buChar char="•"/>
              <a:defRPr/>
            </a:pPr>
            <a:r>
              <a:rPr lang="en-US" altLang="en-US" sz="2400" dirty="0" smtClean="0">
                <a:cs typeface="ＭＳ Ｐゴシック" charset="0"/>
              </a:rPr>
              <a:t>Most common tumor of childhood: estimated prevalence 4-5% in Caucasian infants. </a:t>
            </a:r>
          </a:p>
          <a:p>
            <a:pPr lvl="1" eaLnBrk="1" hangingPunct="1">
              <a:lnSpc>
                <a:spcPct val="80000"/>
              </a:lnSpc>
              <a:buFont typeface="Arial" pitchFamily="34" charset="0"/>
              <a:buChar char="–"/>
              <a:defRPr/>
            </a:pPr>
            <a:r>
              <a:rPr lang="en-US" altLang="en-US" sz="2000" dirty="0" smtClean="0">
                <a:cs typeface="+mn-cs"/>
              </a:rPr>
              <a:t>Limited epidemiologic data</a:t>
            </a:r>
          </a:p>
          <a:p>
            <a:pPr eaLnBrk="1" hangingPunct="1">
              <a:lnSpc>
                <a:spcPct val="80000"/>
              </a:lnSpc>
              <a:buFont typeface="Arial" pitchFamily="34" charset="0"/>
              <a:buChar char="•"/>
              <a:defRPr/>
            </a:pPr>
            <a:r>
              <a:rPr lang="en-US" altLang="en-US" sz="2400" dirty="0" smtClean="0">
                <a:cs typeface="ＭＳ Ｐゴシック" charset="0"/>
              </a:rPr>
              <a:t>60% are in the H&amp;N</a:t>
            </a:r>
          </a:p>
          <a:p>
            <a:pPr eaLnBrk="1" hangingPunct="1">
              <a:lnSpc>
                <a:spcPct val="80000"/>
              </a:lnSpc>
              <a:buFont typeface="Arial" pitchFamily="34" charset="0"/>
              <a:buChar char="•"/>
              <a:defRPr/>
            </a:pPr>
            <a:r>
              <a:rPr lang="en-US" altLang="en-US" sz="2400" dirty="0" smtClean="0">
                <a:cs typeface="ＭＳ Ｐゴシック" charset="0"/>
              </a:rPr>
              <a:t>F&gt;M</a:t>
            </a:r>
          </a:p>
          <a:p>
            <a:pPr eaLnBrk="1" hangingPunct="1">
              <a:lnSpc>
                <a:spcPct val="80000"/>
              </a:lnSpc>
              <a:buFont typeface="Arial" pitchFamily="34" charset="0"/>
              <a:buChar char="•"/>
              <a:defRPr/>
            </a:pPr>
            <a:r>
              <a:rPr lang="en-US" altLang="en-US" sz="2400" dirty="0" smtClean="0">
                <a:cs typeface="ＭＳ Ｐゴシック" charset="0"/>
              </a:rPr>
              <a:t>Highly variable appearance</a:t>
            </a:r>
          </a:p>
          <a:p>
            <a:pPr eaLnBrk="1" hangingPunct="1">
              <a:lnSpc>
                <a:spcPct val="80000"/>
              </a:lnSpc>
              <a:buFont typeface="Arial" pitchFamily="34" charset="0"/>
              <a:buChar char="•"/>
              <a:defRPr/>
            </a:pPr>
            <a:r>
              <a:rPr lang="en-US" altLang="en-US" sz="2400" dirty="0" smtClean="0">
                <a:cs typeface="ＭＳ Ｐゴシック" charset="0"/>
              </a:rPr>
              <a:t>Estimated that 12% or 10,000 infants/year require systemic therapy</a:t>
            </a:r>
          </a:p>
          <a:p>
            <a:pPr eaLnBrk="1" hangingPunct="1">
              <a:lnSpc>
                <a:spcPct val="80000"/>
              </a:lnSpc>
              <a:buFont typeface="Arial" pitchFamily="34" charset="0"/>
              <a:buChar char="•"/>
              <a:defRPr/>
            </a:pPr>
            <a:r>
              <a:rPr lang="en-US" altLang="en-US" sz="2400" dirty="0" smtClean="0">
                <a:cs typeface="ＭＳ Ｐゴシック" charset="0"/>
              </a:rPr>
              <a:t>Proliferate for 5 months</a:t>
            </a:r>
          </a:p>
          <a:p>
            <a:pPr eaLnBrk="1" hangingPunct="1">
              <a:lnSpc>
                <a:spcPct val="80000"/>
              </a:lnSpc>
              <a:buFont typeface="Arial" pitchFamily="34" charset="0"/>
              <a:buChar char="•"/>
              <a:defRPr/>
            </a:pPr>
            <a:r>
              <a:rPr lang="en-US" altLang="en-US" sz="2400" dirty="0" smtClean="0">
                <a:cs typeface="ＭＳ Ｐゴシック" charset="0"/>
              </a:rPr>
              <a:t>Involution by 3.5 years</a:t>
            </a:r>
          </a:p>
          <a:p>
            <a:pPr eaLnBrk="1" hangingPunct="1">
              <a:lnSpc>
                <a:spcPct val="80000"/>
              </a:lnSpc>
              <a:buFont typeface="Arial" pitchFamily="34" charset="0"/>
              <a:buChar char="•"/>
              <a:defRPr/>
            </a:pPr>
            <a:endParaRPr lang="en-US" altLang="en-US" sz="2400" dirty="0" smtClean="0">
              <a:cs typeface="ＭＳ Ｐゴシック" charset="0"/>
            </a:endParaRPr>
          </a:p>
          <a:p>
            <a:pPr eaLnBrk="1" hangingPunct="1">
              <a:lnSpc>
                <a:spcPct val="80000"/>
              </a:lnSpc>
              <a:buFont typeface="Arial" pitchFamily="34" charset="0"/>
              <a:buChar char="•"/>
              <a:defRPr/>
            </a:pPr>
            <a:endParaRPr lang="en-US" altLang="en-US" sz="2400" dirty="0" smtClean="0">
              <a:cs typeface="ＭＳ Ｐゴシック" charset="0"/>
            </a:endParaRPr>
          </a:p>
          <a:p>
            <a:pPr eaLnBrk="1" hangingPunct="1">
              <a:lnSpc>
                <a:spcPct val="80000"/>
              </a:lnSpc>
              <a:buFont typeface="Arial" pitchFamily="34" charset="0"/>
              <a:buChar char="•"/>
              <a:defRPr/>
            </a:pPr>
            <a:r>
              <a:rPr lang="en-US" altLang="en-US" sz="1800" b="1" dirty="0" smtClean="0">
                <a:cs typeface="ＭＳ Ｐゴシック" charset="0"/>
              </a:rPr>
              <a:t>Hemangioma Investigator Group</a:t>
            </a:r>
          </a:p>
          <a:p>
            <a:pPr marL="0" indent="0" eaLnBrk="1" hangingPunct="1">
              <a:lnSpc>
                <a:spcPct val="80000"/>
              </a:lnSpc>
              <a:buFont typeface="Arial" pitchFamily="34" charset="0"/>
              <a:buNone/>
              <a:defRPr/>
            </a:pPr>
            <a:r>
              <a:rPr lang="en-US" altLang="en-US" sz="1800" b="1" dirty="0" smtClean="0">
                <a:cs typeface="ＭＳ Ｐゴシック" charset="0"/>
              </a:rPr>
              <a:t>( HIG) http://hemangiomaeducation.org</a:t>
            </a:r>
          </a:p>
        </p:txBody>
      </p:sp>
      <p:pic>
        <p:nvPicPr>
          <p:cNvPr id="21507" name="Picture 3" descr="Hemang Types"/>
          <p:cNvPicPr>
            <a:picLocks noGrp="1" noChangeAspect="1" noChangeArrowheads="1"/>
          </p:cNvPicPr>
          <p:nvPr>
            <p:ph sz="half" idx="2"/>
          </p:nvPr>
        </p:nvPicPr>
        <p:blipFill>
          <a:blip r:embed="rId3" cstate="email">
            <a:lum bright="18000"/>
            <a:extLst>
              <a:ext uri="{28A0092B-C50C-407E-A947-70E740481C1C}">
                <a14:useLocalDpi xmlns:a14="http://schemas.microsoft.com/office/drawing/2010/main" val="0"/>
              </a:ext>
            </a:extLst>
          </a:blip>
          <a:srcRect/>
          <a:stretch>
            <a:fillRect/>
          </a:stretch>
        </p:blipFill>
        <p:spPr>
          <a:xfrm>
            <a:off x="5588000" y="228600"/>
            <a:ext cx="6072717" cy="6324600"/>
          </a:xfrm>
          <a:noFill/>
          <a:ln w="38100">
            <a:solidFill>
              <a:schemeClr val="tx1"/>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8" name="Rectangle 4"/>
          <p:cNvSpPr>
            <a:spLocks noGrp="1" noChangeArrowheads="1"/>
          </p:cNvSpPr>
          <p:nvPr>
            <p:ph type="title"/>
          </p:nvPr>
        </p:nvSpPr>
        <p:spPr>
          <a:xfrm>
            <a:off x="-203200" y="549275"/>
            <a:ext cx="5892800" cy="808038"/>
          </a:xfrm>
        </p:spPr>
        <p:txBody>
          <a:bodyPr>
            <a:normAutofit fontScale="90000"/>
          </a:bodyPr>
          <a:lstStyle/>
          <a:p>
            <a:pPr algn="ctr" eaLnBrk="1" hangingPunct="1"/>
            <a:r>
              <a:rPr lang="en-US" altLang="en-US" sz="4000" dirty="0" smtClean="0"/>
              <a:t>Hemangioma</a:t>
            </a:r>
            <a:br>
              <a:rPr lang="en-US" altLang="en-US" sz="4000" dirty="0" smtClean="0"/>
            </a:br>
            <a:r>
              <a:rPr lang="en-US" altLang="en-US" sz="4000" dirty="0" smtClean="0"/>
              <a:t>Epidemiology</a:t>
            </a:r>
            <a:endParaRPr lang="en-US" altLang="en-US" sz="4000" dirty="0" smtClean="0">
              <a:solidFill>
                <a:srgbClr val="FFFF00"/>
              </a:solidFill>
            </a:endParaRPr>
          </a:p>
        </p:txBody>
      </p:sp>
      <p:sp>
        <p:nvSpPr>
          <p:cNvPr id="2" name="Rectangle 1"/>
          <p:cNvSpPr/>
          <p:nvPr/>
        </p:nvSpPr>
        <p:spPr>
          <a:xfrm>
            <a:off x="10371666" y="1520614"/>
            <a:ext cx="524933" cy="2235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262533" y="1608667"/>
            <a:ext cx="533400" cy="13546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172200" y="1357313"/>
            <a:ext cx="1041400" cy="8270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900333" y="3598333"/>
            <a:ext cx="787400" cy="330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extLst>
      <p:ext uri="{BB962C8B-B14F-4D97-AF65-F5344CB8AC3E}">
        <p14:creationId xmlns:p14="http://schemas.microsoft.com/office/powerpoint/2010/main" val="959374524"/>
      </p:ext>
    </p:extLst>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Picture 009"/>
          <p:cNvPicPr>
            <a:picLocks noGrp="1" noChangeAspect="1" noChangeArrowheads="1"/>
          </p:cNvPicPr>
          <p:nvPr>
            <p:ph idx="1"/>
          </p:nvPr>
        </p:nvPicPr>
        <p:blipFill>
          <a:blip r:embed="rId3" cstate="email">
            <a:lum contrast="42000"/>
            <a:extLst>
              <a:ext uri="{28A0092B-C50C-407E-A947-70E740481C1C}">
                <a14:useLocalDpi xmlns:a14="http://schemas.microsoft.com/office/drawing/2010/main"/>
              </a:ext>
            </a:extLst>
          </a:blip>
          <a:srcRect/>
          <a:stretch>
            <a:fillRect/>
          </a:stretch>
        </p:blipFill>
        <p:spPr>
          <a:xfrm>
            <a:off x="406400" y="304800"/>
            <a:ext cx="11480800" cy="6386513"/>
          </a:xfrm>
          <a:noFill/>
          <a:ln w="38100">
            <a:solidFill>
              <a:schemeClr val="accent1"/>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smtClean="0"/>
              <a:t>Infantile Hemangioma (IH)</a:t>
            </a:r>
          </a:p>
        </p:txBody>
      </p:sp>
      <p:sp>
        <p:nvSpPr>
          <p:cNvPr id="9" name="Content Placeholder 8"/>
          <p:cNvSpPr>
            <a:spLocks noGrp="1"/>
          </p:cNvSpPr>
          <p:nvPr>
            <p:ph sz="half" idx="2"/>
          </p:nvPr>
        </p:nvSpPr>
        <p:spPr>
          <a:xfrm>
            <a:off x="6400800" y="1600201"/>
            <a:ext cx="5384800" cy="4525963"/>
          </a:xfrm>
        </p:spPr>
        <p:txBody>
          <a:bodyPr>
            <a:normAutofit/>
          </a:bodyPr>
          <a:lstStyle/>
          <a:p>
            <a:pPr>
              <a:defRPr/>
            </a:pPr>
            <a:r>
              <a:rPr lang="en-US" dirty="0" smtClean="0">
                <a:cs typeface="ＭＳ Ｐゴシック" charset="0"/>
              </a:rPr>
              <a:t>Well defined mass </a:t>
            </a:r>
          </a:p>
          <a:p>
            <a:pPr>
              <a:defRPr/>
            </a:pPr>
            <a:endParaRPr lang="en-US" dirty="0">
              <a:cs typeface="ＭＳ Ｐゴシック" charset="0"/>
            </a:endParaRPr>
          </a:p>
          <a:p>
            <a:pPr>
              <a:defRPr/>
            </a:pPr>
            <a:r>
              <a:rPr lang="en-US" dirty="0" smtClean="0">
                <a:cs typeface="ＭＳ Ｐゴシック" charset="0"/>
              </a:rPr>
              <a:t>High flow vessel during proliferative phase with low resistive arterial flow</a:t>
            </a:r>
          </a:p>
          <a:p>
            <a:pPr>
              <a:defRPr/>
            </a:pPr>
            <a:endParaRPr lang="en-US" dirty="0" smtClean="0">
              <a:cs typeface="ＭＳ Ｐゴシック" charset="0"/>
            </a:endParaRPr>
          </a:p>
          <a:p>
            <a:pPr>
              <a:defRPr/>
            </a:pPr>
            <a:r>
              <a:rPr lang="en-US" dirty="0" smtClean="0">
                <a:cs typeface="ＭＳ Ｐゴシック" charset="0"/>
              </a:rPr>
              <a:t>Decreased size with fatty replacement during involuting phase</a:t>
            </a:r>
          </a:p>
        </p:txBody>
      </p:sp>
      <p:pic>
        <p:nvPicPr>
          <p:cNvPr id="2355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6400" y="1219200"/>
            <a:ext cx="5850467"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8000" y="3581401"/>
            <a:ext cx="5562600" cy="3148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9707547" y="6550025"/>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dirty="0" smtClean="0"/>
              <a:t>Infantile Hemangioma</a:t>
            </a:r>
          </a:p>
        </p:txBody>
      </p:sp>
      <p:sp>
        <p:nvSpPr>
          <p:cNvPr id="25603" name="Text Placeholder 1"/>
          <p:cNvSpPr>
            <a:spLocks noGrp="1"/>
          </p:cNvSpPr>
          <p:nvPr>
            <p:ph type="body" idx="1"/>
          </p:nvPr>
        </p:nvSpPr>
        <p:spPr>
          <a:xfrm>
            <a:off x="839788" y="1483451"/>
            <a:ext cx="5157787" cy="823912"/>
          </a:xfrm>
        </p:spPr>
        <p:txBody>
          <a:bodyPr/>
          <a:lstStyle/>
          <a:p>
            <a:pPr algn="ctr" eaLnBrk="1" hangingPunct="1"/>
            <a:r>
              <a:rPr lang="en-US" altLang="en-US" dirty="0" smtClean="0"/>
              <a:t>H&amp;E</a:t>
            </a:r>
          </a:p>
        </p:txBody>
      </p:sp>
      <p:sp>
        <p:nvSpPr>
          <p:cNvPr id="25604" name="Text Placeholder 2"/>
          <p:cNvSpPr>
            <a:spLocks noGrp="1"/>
          </p:cNvSpPr>
          <p:nvPr>
            <p:ph type="body" sz="quarter" idx="3"/>
          </p:nvPr>
        </p:nvSpPr>
        <p:spPr>
          <a:xfrm>
            <a:off x="6193368" y="1535113"/>
            <a:ext cx="5185833" cy="639762"/>
          </a:xfrm>
        </p:spPr>
        <p:txBody>
          <a:bodyPr/>
          <a:lstStyle/>
          <a:p>
            <a:pPr algn="ctr" eaLnBrk="1" hangingPunct="1"/>
            <a:r>
              <a:rPr lang="en-US" altLang="en-US" dirty="0" smtClean="0"/>
              <a:t>GLUT-1: Positive</a:t>
            </a:r>
          </a:p>
        </p:txBody>
      </p:sp>
      <p:sp>
        <p:nvSpPr>
          <p:cNvPr id="25605" name="TextBox 2"/>
          <p:cNvSpPr txBox="1">
            <a:spLocks noChangeArrowheads="1"/>
          </p:cNvSpPr>
          <p:nvPr/>
        </p:nvSpPr>
        <p:spPr bwMode="auto">
          <a:xfrm>
            <a:off x="8229600" y="3200401"/>
            <a:ext cx="2641600" cy="276225"/>
          </a:xfrm>
          <a:prstGeom prst="rect">
            <a:avLst/>
          </a:prstGeom>
          <a:solidFill>
            <a:schemeClr val="accent1"/>
          </a:solidFill>
          <a:ln w="9525">
            <a:solidFill>
              <a:schemeClr val="tx1"/>
            </a:solidFill>
            <a:miter lim="800000"/>
            <a:headEnd/>
            <a:tailEnd/>
          </a:ln>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a:spcBef>
                <a:spcPct val="0"/>
              </a:spcBef>
              <a:buFontTx/>
              <a:buNone/>
            </a:pPr>
            <a:r>
              <a:rPr lang="en-US" altLang="en-US" sz="1200" b="1" dirty="0">
                <a:solidFill>
                  <a:srgbClr val="000000"/>
                </a:solidFill>
                <a:latin typeface="Arial" charset="0"/>
                <a:cs typeface="Arial" charset="0"/>
              </a:rPr>
              <a:t>Glut-1</a:t>
            </a:r>
          </a:p>
        </p:txBody>
      </p:sp>
      <p:pic>
        <p:nvPicPr>
          <p:cNvPr id="25606" name="Picture 4"/>
          <p:cNvPicPr>
            <a:picLocks noGrp="1" noChangeAspect="1" noChangeArrowheads="1"/>
          </p:cNvPicPr>
          <p:nvPr>
            <p:ph sz="quarter" idx="4"/>
          </p:nvPr>
        </p:nvPicPr>
        <p:blipFill>
          <a:blip r:embed="rId3" cstate="email">
            <a:extLst>
              <a:ext uri="{28A0092B-C50C-407E-A947-70E740481C1C}">
                <a14:useLocalDpi xmlns:a14="http://schemas.microsoft.com/office/drawing/2010/main"/>
              </a:ext>
            </a:extLst>
          </a:blip>
          <a:srcRect/>
          <a:stretch>
            <a:fillRect/>
          </a:stretch>
        </p:blipFill>
        <p:spPr>
          <a:xfrm>
            <a:off x="6379634" y="2270125"/>
            <a:ext cx="5016500" cy="3760788"/>
          </a:xfrm>
        </p:spPr>
      </p:pic>
      <p:pic>
        <p:nvPicPr>
          <p:cNvPr id="25607" name="Picture 5"/>
          <p:cNvPicPr>
            <a:picLocks noGrp="1" noChangeAspect="1" noChangeArrowheads="1"/>
          </p:cNvPicPr>
          <p:nvPr>
            <p:ph sz="half" idx="2"/>
          </p:nvPr>
        </p:nvPicPr>
        <p:blipFill>
          <a:blip r:embed="rId4" cstate="email">
            <a:extLst>
              <a:ext uri="{28A0092B-C50C-407E-A947-70E740481C1C}">
                <a14:useLocalDpi xmlns:a14="http://schemas.microsoft.com/office/drawing/2010/main"/>
              </a:ext>
            </a:extLst>
          </a:blip>
          <a:srcRect/>
          <a:stretch>
            <a:fillRect/>
          </a:stretch>
        </p:blipFill>
        <p:spPr>
          <a:xfrm>
            <a:off x="914400" y="2286000"/>
            <a:ext cx="4876800" cy="3733800"/>
          </a:xfrm>
        </p:spPr>
      </p:pic>
      <p:sp>
        <p:nvSpPr>
          <p:cNvPr id="8" name="Rectangle 7"/>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p:txBody>
          <a:bodyPr/>
          <a:lstStyle/>
          <a:p>
            <a:pPr algn="ctr" eaLnBrk="1" hangingPunct="1"/>
            <a:r>
              <a:rPr lang="en-US" altLang="en-US" b="1" dirty="0" smtClean="0"/>
              <a:t>Associated Syndromes</a:t>
            </a:r>
          </a:p>
        </p:txBody>
      </p:sp>
      <p:sp>
        <p:nvSpPr>
          <p:cNvPr id="1235971" name="Rectangle 3"/>
          <p:cNvSpPr>
            <a:spLocks noGrp="1" noChangeArrowheads="1"/>
          </p:cNvSpPr>
          <p:nvPr>
            <p:ph type="subTitle" idx="1"/>
          </p:nvPr>
        </p:nvSpPr>
        <p:spPr/>
        <p:txBody>
          <a:bodyPr/>
          <a:lstStyle/>
          <a:p>
            <a:pPr eaLnBrk="1" hangingPunct="1">
              <a:buFont typeface="Arial" pitchFamily="34" charset="0"/>
              <a:buNone/>
              <a:defRPr/>
            </a:pPr>
            <a:endParaRPr lang="en-US" dirty="0" smtClean="0">
              <a:cs typeface="ＭＳ Ｐゴシック" charset="0"/>
            </a:endParaRPr>
          </a:p>
        </p:txBody>
      </p:sp>
      <p:sp>
        <p:nvSpPr>
          <p:cNvPr id="4" name="Rectangle 3"/>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bearded hema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1600" y="0"/>
            <a:ext cx="67585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715000" y="2429933"/>
            <a:ext cx="1422400" cy="7027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extLst>
      <p:ext uri="{BB962C8B-B14F-4D97-AF65-F5344CB8AC3E}">
        <p14:creationId xmlns:p14="http://schemas.microsoft.com/office/powerpoint/2010/main" val="1721424541"/>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09600" y="358776"/>
            <a:ext cx="10972800" cy="981075"/>
          </a:xfrm>
        </p:spPr>
        <p:txBody>
          <a:bodyPr/>
          <a:lstStyle/>
          <a:p>
            <a:pPr algn="ctr" eaLnBrk="1" hangingPunct="1"/>
            <a:r>
              <a:rPr lang="en-US" altLang="en-US" b="1" dirty="0" smtClean="0"/>
              <a:t>Multiple Cutaneous Hemangiomas</a:t>
            </a:r>
          </a:p>
        </p:txBody>
      </p:sp>
      <p:sp>
        <p:nvSpPr>
          <p:cNvPr id="32771" name="Rectangle 3"/>
          <p:cNvSpPr>
            <a:spLocks noGrp="1" noChangeArrowheads="1"/>
          </p:cNvSpPr>
          <p:nvPr>
            <p:ph type="body" idx="1"/>
          </p:nvPr>
        </p:nvSpPr>
        <p:spPr>
          <a:xfrm>
            <a:off x="5126568" y="1905000"/>
            <a:ext cx="7065433" cy="4454622"/>
          </a:xfrm>
        </p:spPr>
        <p:txBody>
          <a:bodyPr/>
          <a:lstStyle/>
          <a:p>
            <a:pPr>
              <a:lnSpc>
                <a:spcPct val="80000"/>
              </a:lnSpc>
            </a:pPr>
            <a:r>
              <a:rPr lang="en-US" altLang="en-US" sz="2800" dirty="0" smtClean="0"/>
              <a:t>Associated with internal hemangiomas</a:t>
            </a:r>
          </a:p>
          <a:p>
            <a:pPr marL="0" indent="0">
              <a:lnSpc>
                <a:spcPct val="80000"/>
              </a:lnSpc>
              <a:buNone/>
            </a:pPr>
            <a:endParaRPr lang="en-US" altLang="en-US" sz="2800" dirty="0" smtClean="0"/>
          </a:p>
          <a:p>
            <a:pPr eaLnBrk="1" hangingPunct="1">
              <a:lnSpc>
                <a:spcPct val="80000"/>
              </a:lnSpc>
            </a:pPr>
            <a:r>
              <a:rPr lang="en-US" altLang="en-US" sz="2800" dirty="0" smtClean="0"/>
              <a:t>Most commonly in the </a:t>
            </a:r>
            <a:r>
              <a:rPr lang="en-US" altLang="en-US" sz="2800" b="1" dirty="0" smtClean="0"/>
              <a:t>liver</a:t>
            </a:r>
          </a:p>
          <a:p>
            <a:pPr marL="0" indent="0" eaLnBrk="1" hangingPunct="1">
              <a:lnSpc>
                <a:spcPct val="80000"/>
              </a:lnSpc>
              <a:buNone/>
            </a:pPr>
            <a:endParaRPr lang="en-US" altLang="en-US" sz="2800" dirty="0" smtClean="0"/>
          </a:p>
          <a:p>
            <a:pPr eaLnBrk="1" hangingPunct="1">
              <a:lnSpc>
                <a:spcPct val="80000"/>
              </a:lnSpc>
            </a:pPr>
            <a:r>
              <a:rPr lang="en-US" altLang="en-US" sz="2800" dirty="0" smtClean="0"/>
              <a:t>Other areas include: CNS, eye, pancreas, GI tract, lung, spleen, and the airway</a:t>
            </a:r>
          </a:p>
          <a:p>
            <a:pPr marL="0" indent="0" eaLnBrk="1" hangingPunct="1">
              <a:lnSpc>
                <a:spcPct val="80000"/>
              </a:lnSpc>
              <a:buNone/>
            </a:pPr>
            <a:r>
              <a:rPr lang="en-US" altLang="en-US" sz="2800" dirty="0" smtClean="0"/>
              <a:t> </a:t>
            </a:r>
          </a:p>
          <a:p>
            <a:pPr eaLnBrk="1" hangingPunct="1">
              <a:lnSpc>
                <a:spcPct val="80000"/>
              </a:lnSpc>
            </a:pPr>
            <a:r>
              <a:rPr lang="en-US" altLang="en-US" dirty="0" smtClean="0"/>
              <a:t>Always obtain an US of the liver if &gt; 5 cutaneous hemangiomas</a:t>
            </a:r>
            <a:endParaRPr lang="en-US" altLang="en-US" sz="2800" dirty="0" smtClean="0"/>
          </a:p>
          <a:p>
            <a:pPr eaLnBrk="1" hangingPunct="1">
              <a:lnSpc>
                <a:spcPct val="80000"/>
              </a:lnSpc>
              <a:buFont typeface="Wingdings" pitchFamily="2" charset="2"/>
              <a:buNone/>
            </a:pPr>
            <a:r>
              <a:rPr lang="en-US" altLang="en-US" sz="2800" i="1" dirty="0" smtClean="0"/>
              <a:t>    </a:t>
            </a:r>
          </a:p>
        </p:txBody>
      </p:sp>
      <p:pic>
        <p:nvPicPr>
          <p:cNvPr id="32772" name="Picture 4" descr="multiple hemangiom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1905000"/>
            <a:ext cx="4876800" cy="335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09600" y="533400"/>
            <a:ext cx="10972800" cy="1143000"/>
          </a:xfrm>
        </p:spPr>
        <p:txBody>
          <a:bodyPr>
            <a:normAutofit fontScale="90000"/>
          </a:bodyPr>
          <a:lstStyle/>
          <a:p>
            <a:r>
              <a:rPr lang="en-US" altLang="en-US" sz="4000" b="1" dirty="0" smtClean="0"/>
              <a:t>Liver Lesions: Three Patterns</a:t>
            </a:r>
            <a:br>
              <a:rPr lang="en-US" altLang="en-US" sz="4000" b="1" dirty="0" smtClean="0"/>
            </a:br>
            <a:r>
              <a:rPr lang="en-US" altLang="en-US" sz="4000" b="1" dirty="0" smtClean="0"/>
              <a:t>No longer using the terminology hemangioendothelioma</a:t>
            </a:r>
          </a:p>
        </p:txBody>
      </p:sp>
      <p:sp>
        <p:nvSpPr>
          <p:cNvPr id="33795" name="Content Placeholder 2"/>
          <p:cNvSpPr>
            <a:spLocks noGrp="1"/>
          </p:cNvSpPr>
          <p:nvPr>
            <p:ph idx="1"/>
          </p:nvPr>
        </p:nvSpPr>
        <p:spPr>
          <a:xfrm>
            <a:off x="1016000" y="2179638"/>
            <a:ext cx="10972800" cy="4525962"/>
          </a:xfrm>
        </p:spPr>
        <p:txBody>
          <a:bodyPr/>
          <a:lstStyle/>
          <a:p>
            <a:r>
              <a:rPr lang="en-US" altLang="en-US" sz="4000" b="1" dirty="0" smtClean="0"/>
              <a:t>Focal </a:t>
            </a:r>
          </a:p>
          <a:p>
            <a:pPr lvl="1"/>
            <a:r>
              <a:rPr lang="en-US" altLang="en-US" sz="3600" dirty="0" smtClean="0"/>
              <a:t>Usually congenital hemangioma</a:t>
            </a:r>
          </a:p>
          <a:p>
            <a:r>
              <a:rPr lang="en-US" altLang="en-US" sz="4000" b="1" dirty="0" smtClean="0"/>
              <a:t>Multifocal</a:t>
            </a:r>
          </a:p>
          <a:p>
            <a:pPr lvl="1"/>
            <a:r>
              <a:rPr lang="en-US" altLang="en-US" sz="3600" dirty="0" smtClean="0"/>
              <a:t>Infantile hemangioma</a:t>
            </a:r>
          </a:p>
          <a:p>
            <a:r>
              <a:rPr lang="en-US" altLang="en-US" sz="4000" b="1" dirty="0" smtClean="0"/>
              <a:t>Diffuse</a:t>
            </a:r>
          </a:p>
          <a:p>
            <a:pPr lvl="1"/>
            <a:r>
              <a:rPr lang="en-US" altLang="en-US" sz="3600" dirty="0" smtClean="0"/>
              <a:t>Infantile hemangioma</a:t>
            </a:r>
          </a:p>
        </p:txBody>
      </p:sp>
      <p:sp>
        <p:nvSpPr>
          <p:cNvPr id="4" name="Rectangle 3"/>
          <p:cNvSpPr>
            <a:spLocks noChangeArrowheads="1"/>
          </p:cNvSpPr>
          <p:nvPr/>
        </p:nvSpPr>
        <p:spPr bwMode="auto">
          <a:xfrm>
            <a:off x="-15875" y="6552256"/>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en-US" sz="4000" b="1" dirty="0" smtClean="0"/>
              <a:t>Patient with enlarging abdominal mass</a:t>
            </a:r>
          </a:p>
        </p:txBody>
      </p:sp>
      <p:pic>
        <p:nvPicPr>
          <p:cNvPr id="34819" name="Picture 3" descr="Bishop_Lilly_2005-03-22_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36800" y="1981200"/>
            <a:ext cx="7315200" cy="391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en-US" sz="4000" dirty="0" smtClean="0"/>
              <a:t>Diffuse Liver Hemangioma</a:t>
            </a:r>
          </a:p>
        </p:txBody>
      </p:sp>
      <p:pic>
        <p:nvPicPr>
          <p:cNvPr id="35843" name="Picture 3" descr="1"/>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914400" y="2133600"/>
            <a:ext cx="5080000" cy="3810000"/>
          </a:xfrm>
        </p:spPr>
      </p:pic>
      <p:pic>
        <p:nvPicPr>
          <p:cNvPr id="35844" name="Picture 4" descr="1"/>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197600" y="2133600"/>
            <a:ext cx="5080000" cy="3810000"/>
          </a:xfrm>
        </p:spPr>
      </p:pic>
      <p:sp>
        <p:nvSpPr>
          <p:cNvPr id="5" name="Rectangle 4"/>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talk will follow the topical structure suggested by the ABP:</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194" y="1806272"/>
            <a:ext cx="11575964" cy="4239981"/>
          </a:xfrm>
          <a:prstGeom prst="rect">
            <a:avLst/>
          </a:prstGeom>
        </p:spPr>
      </p:pic>
      <p:sp>
        <p:nvSpPr>
          <p:cNvPr id="5" name="Rectangle 4"/>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extLst>
      <p:ext uri="{BB962C8B-B14F-4D97-AF65-F5344CB8AC3E}">
        <p14:creationId xmlns:p14="http://schemas.microsoft.com/office/powerpoint/2010/main" val="22537782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tLang="en-US" b="1" dirty="0" smtClean="0"/>
              <a:t>Hypothyroidism</a:t>
            </a:r>
          </a:p>
        </p:txBody>
      </p:sp>
      <p:sp>
        <p:nvSpPr>
          <p:cNvPr id="36867" name="Rectangle 3"/>
          <p:cNvSpPr>
            <a:spLocks noGrp="1" noChangeArrowheads="1"/>
          </p:cNvSpPr>
          <p:nvPr>
            <p:ph type="body" idx="1"/>
          </p:nvPr>
        </p:nvSpPr>
        <p:spPr>
          <a:xfrm>
            <a:off x="609600" y="1570038"/>
            <a:ext cx="10972800" cy="4525962"/>
          </a:xfrm>
        </p:spPr>
        <p:txBody>
          <a:bodyPr/>
          <a:lstStyle/>
          <a:p>
            <a:pPr eaLnBrk="1" hangingPunct="1"/>
            <a:r>
              <a:rPr lang="en-US" altLang="en-US" dirty="0" smtClean="0"/>
              <a:t>Diffuse liver hemangiomas are associated with hypothyroidism</a:t>
            </a:r>
          </a:p>
          <a:p>
            <a:pPr marL="0" indent="0" eaLnBrk="1" hangingPunct="1">
              <a:buNone/>
            </a:pPr>
            <a:endParaRPr lang="en-US" altLang="en-US" dirty="0" smtClean="0"/>
          </a:p>
          <a:p>
            <a:pPr eaLnBrk="1" hangingPunct="1"/>
            <a:r>
              <a:rPr lang="en-US" altLang="en-US" dirty="0" smtClean="0"/>
              <a:t>Functionally active T</a:t>
            </a:r>
            <a:r>
              <a:rPr lang="en-US" altLang="en-US" baseline="-25000" dirty="0" smtClean="0"/>
              <a:t>4</a:t>
            </a:r>
            <a:r>
              <a:rPr lang="en-US" altLang="en-US" dirty="0" smtClean="0"/>
              <a:t>/T</a:t>
            </a:r>
            <a:r>
              <a:rPr lang="en-US" altLang="en-US" baseline="-25000" dirty="0" smtClean="0"/>
              <a:t>3</a:t>
            </a:r>
            <a:r>
              <a:rPr lang="en-US" altLang="en-US" dirty="0" smtClean="0"/>
              <a:t> are degraded by type 3 deiodinase enzyme (D3)</a:t>
            </a:r>
          </a:p>
          <a:p>
            <a:pPr marL="0" indent="0" eaLnBrk="1" hangingPunct="1">
              <a:buNone/>
            </a:pPr>
            <a:endParaRPr lang="en-US" altLang="en-US" dirty="0" smtClean="0"/>
          </a:p>
          <a:p>
            <a:pPr eaLnBrk="1" hangingPunct="1"/>
            <a:r>
              <a:rPr lang="en-US" altLang="en-US" dirty="0" smtClean="0"/>
              <a:t>Increased levels of D3 leading to accelerated degradation of T</a:t>
            </a:r>
            <a:r>
              <a:rPr lang="en-US" altLang="en-US" baseline="-25000" dirty="0" smtClean="0"/>
              <a:t>4</a:t>
            </a:r>
            <a:r>
              <a:rPr lang="en-US" altLang="en-US" dirty="0" smtClean="0"/>
              <a:t>/T</a:t>
            </a:r>
            <a:r>
              <a:rPr lang="en-US" altLang="en-US" baseline="-25000" dirty="0" smtClean="0"/>
              <a:t>3</a:t>
            </a:r>
            <a:endParaRPr lang="en-US" altLang="en-US" dirty="0" smtClean="0"/>
          </a:p>
          <a:p>
            <a:pPr eaLnBrk="1" hangingPunct="1"/>
            <a:r>
              <a:rPr lang="en-US" altLang="en-US" i="1" dirty="0" smtClean="0"/>
              <a:t>Huang SA et al N Engl J Med 2000 Jul 20;343(3):185-9</a:t>
            </a:r>
          </a:p>
        </p:txBody>
      </p:sp>
      <p:sp>
        <p:nvSpPr>
          <p:cNvPr id="4" name="Rectangle 3"/>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2192000" y="6781800"/>
            <a:ext cx="101600" cy="76200"/>
          </a:xfrm>
          <a:prstGeom prst="rect">
            <a:avLst/>
          </a:prstGeom>
          <a:solidFill>
            <a:srgbClr val="082AB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charset="0"/>
              <a:ea typeface="MS PGothic" charset="0"/>
              <a:cs typeface="Arial" charset="0"/>
            </a:endParaRPr>
          </a:p>
        </p:txBody>
      </p:sp>
      <p:pic>
        <p:nvPicPr>
          <p:cNvPr id="39939" name="Picture 3" descr="phaces"/>
          <p:cNvPicPr>
            <a:picLocks noChangeAspect="1" noChangeArrowheads="1"/>
          </p:cNvPicPr>
          <p:nvPr/>
        </p:nvPicPr>
        <p:blipFill>
          <a:blip r:embed="rId3"/>
          <a:srcRect/>
          <a:stretch>
            <a:fillRect/>
          </a:stretch>
        </p:blipFill>
        <p:spPr bwMode="auto">
          <a:xfrm>
            <a:off x="1524000" y="609600"/>
            <a:ext cx="3556000" cy="26352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107763" dir="2700000" algn="ctr" rotWithShape="0">
                    <a:srgbClr val="000000">
                      <a:alpha val="50000"/>
                    </a:srgbClr>
                  </a:outerShdw>
                </a:effectLst>
              </a14:hiddenEffects>
            </a:ext>
          </a:extLst>
        </p:spPr>
      </p:pic>
      <p:sp>
        <p:nvSpPr>
          <p:cNvPr id="38916" name="Rectangle 4"/>
          <p:cNvSpPr>
            <a:spLocks noGrp="1" noChangeArrowheads="1"/>
          </p:cNvSpPr>
          <p:nvPr>
            <p:ph type="title"/>
          </p:nvPr>
        </p:nvSpPr>
        <p:spPr>
          <a:xfrm>
            <a:off x="5328539" y="609600"/>
            <a:ext cx="8128000" cy="1143000"/>
          </a:xfrm>
        </p:spPr>
        <p:txBody>
          <a:bodyPr/>
          <a:lstStyle/>
          <a:p>
            <a:pPr eaLnBrk="1" hangingPunct="1"/>
            <a:r>
              <a:rPr lang="en-US" altLang="en-US" dirty="0" smtClean="0"/>
              <a:t>    PHACE Syndrome</a:t>
            </a:r>
          </a:p>
        </p:txBody>
      </p:sp>
      <p:sp>
        <p:nvSpPr>
          <p:cNvPr id="38917" name="Rectangle 5"/>
          <p:cNvSpPr>
            <a:spLocks noGrp="1" noChangeArrowheads="1"/>
          </p:cNvSpPr>
          <p:nvPr>
            <p:ph type="body" idx="1"/>
          </p:nvPr>
        </p:nvSpPr>
        <p:spPr>
          <a:xfrm>
            <a:off x="5346701" y="1600200"/>
            <a:ext cx="6845300" cy="4953000"/>
          </a:xfrm>
        </p:spPr>
        <p:txBody>
          <a:bodyPr/>
          <a:lstStyle/>
          <a:p>
            <a:pPr eaLnBrk="1" hangingPunct="1">
              <a:lnSpc>
                <a:spcPct val="80000"/>
              </a:lnSpc>
            </a:pPr>
            <a:r>
              <a:rPr lang="en-US" altLang="en-US" sz="2400" smtClean="0"/>
              <a:t>Posterior fossa malformations</a:t>
            </a:r>
          </a:p>
          <a:p>
            <a:pPr eaLnBrk="1" hangingPunct="1">
              <a:lnSpc>
                <a:spcPct val="80000"/>
              </a:lnSpc>
            </a:pPr>
            <a:r>
              <a:rPr lang="en-US" altLang="en-US" sz="2400" smtClean="0"/>
              <a:t>Hemangiomas</a:t>
            </a:r>
          </a:p>
          <a:p>
            <a:pPr eaLnBrk="1" hangingPunct="1">
              <a:lnSpc>
                <a:spcPct val="80000"/>
              </a:lnSpc>
            </a:pPr>
            <a:r>
              <a:rPr lang="en-US" altLang="en-US" sz="2400" smtClean="0"/>
              <a:t>Arterial anomalies</a:t>
            </a:r>
          </a:p>
          <a:p>
            <a:pPr eaLnBrk="1" hangingPunct="1">
              <a:lnSpc>
                <a:spcPct val="80000"/>
              </a:lnSpc>
            </a:pPr>
            <a:r>
              <a:rPr lang="en-US" altLang="en-US" sz="2400" smtClean="0"/>
              <a:t>Cardiac anomalies</a:t>
            </a:r>
          </a:p>
          <a:p>
            <a:pPr eaLnBrk="1" hangingPunct="1">
              <a:lnSpc>
                <a:spcPct val="80000"/>
              </a:lnSpc>
            </a:pPr>
            <a:r>
              <a:rPr lang="en-US" altLang="en-US" sz="2400" smtClean="0"/>
              <a:t>Eye anomalies</a:t>
            </a:r>
          </a:p>
          <a:p>
            <a:pPr eaLnBrk="1" hangingPunct="1">
              <a:lnSpc>
                <a:spcPct val="80000"/>
              </a:lnSpc>
            </a:pPr>
            <a:r>
              <a:rPr lang="en-US" altLang="en-US" sz="2400" smtClean="0"/>
              <a:t>Sternal cleft or supraumbilical raphe syndrome</a:t>
            </a:r>
          </a:p>
          <a:p>
            <a:pPr eaLnBrk="1" hangingPunct="1">
              <a:lnSpc>
                <a:spcPct val="80000"/>
              </a:lnSpc>
              <a:buFont typeface="Wingdings" pitchFamily="2" charset="2"/>
              <a:buNone/>
            </a:pPr>
            <a:endParaRPr lang="en-US" altLang="en-US" sz="2000" smtClean="0"/>
          </a:p>
          <a:p>
            <a:pPr eaLnBrk="1" hangingPunct="1">
              <a:lnSpc>
                <a:spcPct val="80000"/>
              </a:lnSpc>
            </a:pPr>
            <a:r>
              <a:rPr lang="en-US" altLang="en-US" sz="2000" smtClean="0"/>
              <a:t>20% of infants with large cervicofacial hemangiomas will have one of associated anomalies of PHACE</a:t>
            </a:r>
          </a:p>
          <a:p>
            <a:pPr eaLnBrk="1" hangingPunct="1">
              <a:lnSpc>
                <a:spcPct val="80000"/>
              </a:lnSpc>
              <a:buFont typeface="Wingdings" pitchFamily="2" charset="2"/>
              <a:buNone/>
            </a:pPr>
            <a:r>
              <a:rPr lang="en-US" altLang="en-US" sz="2400" smtClean="0"/>
              <a:t>    </a:t>
            </a:r>
            <a:r>
              <a:rPr lang="en-US" altLang="en-US" sz="2000" i="1" smtClean="0"/>
              <a:t>Pacual-Castroviejo et al Neuroradiology 16, 1978</a:t>
            </a:r>
          </a:p>
          <a:p>
            <a:pPr eaLnBrk="1" hangingPunct="1">
              <a:lnSpc>
                <a:spcPct val="80000"/>
              </a:lnSpc>
              <a:buFont typeface="Wingdings" pitchFamily="2" charset="2"/>
              <a:buNone/>
            </a:pPr>
            <a:r>
              <a:rPr lang="en-US" altLang="en-US" sz="2000" i="1" smtClean="0"/>
              <a:t>	Frieden et al Arch Dermatol 132:307 311,1996</a:t>
            </a:r>
          </a:p>
          <a:p>
            <a:pPr eaLnBrk="1" hangingPunct="1">
              <a:lnSpc>
                <a:spcPct val="80000"/>
              </a:lnSpc>
              <a:buFont typeface="Wingdings" pitchFamily="2" charset="2"/>
              <a:buNone/>
            </a:pPr>
            <a:endParaRPr lang="en-US" altLang="en-US" sz="2000" i="1" smtClean="0"/>
          </a:p>
        </p:txBody>
      </p:sp>
      <p:pic>
        <p:nvPicPr>
          <p:cNvPr id="39942" name="Picture 6" descr="Picture 037"/>
          <p:cNvPicPr>
            <a:picLocks noChangeAspect="1" noChangeArrowheads="1"/>
          </p:cNvPicPr>
          <p:nvPr/>
        </p:nvPicPr>
        <p:blipFill>
          <a:blip r:embed="rId4"/>
          <a:srcRect l="51988" b="58380"/>
          <a:stretch>
            <a:fillRect/>
          </a:stretch>
        </p:blipFill>
        <p:spPr bwMode="auto">
          <a:xfrm>
            <a:off x="1524001" y="3352800"/>
            <a:ext cx="3520017" cy="3048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Rectangle 1"/>
          <p:cNvSpPr/>
          <p:nvPr/>
        </p:nvSpPr>
        <p:spPr>
          <a:xfrm>
            <a:off x="2142309" y="1524000"/>
            <a:ext cx="1149531" cy="46155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866606" y="1752600"/>
            <a:ext cx="600891" cy="2416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extLst>
      <p:ext uri="{BB962C8B-B14F-4D97-AF65-F5344CB8AC3E}">
        <p14:creationId xmlns:p14="http://schemas.microsoft.com/office/powerpoint/2010/main" val="31843840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28135" y="491588"/>
            <a:ext cx="10515600" cy="1325563"/>
          </a:xfrm>
        </p:spPr>
        <p:txBody>
          <a:bodyPr/>
          <a:lstStyle/>
          <a:p>
            <a:pPr eaLnBrk="1" hangingPunct="1"/>
            <a:r>
              <a:rPr lang="en-US" altLang="en-US" smtClean="0"/>
              <a:t>PHACE</a:t>
            </a:r>
          </a:p>
        </p:txBody>
      </p:sp>
      <p:pic>
        <p:nvPicPr>
          <p:cNvPr id="39939" name="Picture 3" descr="imag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971801"/>
            <a:ext cx="4470400" cy="2836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9940" name="Picture 4" descr="image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08000" y="2971800"/>
            <a:ext cx="4470400" cy="304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65" name="Picture 5" descr="DSC_2024"/>
          <p:cNvPicPr>
            <a:picLocks noChangeAspect="1" noChangeArrowheads="1"/>
          </p:cNvPicPr>
          <p:nvPr/>
        </p:nvPicPr>
        <p:blipFill>
          <a:blip r:embed="rId5"/>
          <a:srcRect/>
          <a:stretch>
            <a:fillRect/>
          </a:stretch>
        </p:blipFill>
        <p:spPr bwMode="auto">
          <a:xfrm>
            <a:off x="3556000" y="152401"/>
            <a:ext cx="4165600" cy="3000375"/>
          </a:xfrm>
          <a:prstGeom prst="rect">
            <a:avLst/>
          </a:prstGeom>
          <a:noFill/>
          <a:ln w="9525">
            <a:solidFill>
              <a:schemeClr val="tx1"/>
            </a:solidFill>
            <a:miter lim="800000"/>
            <a:headEnd/>
            <a:tailEnd/>
          </a:ln>
          <a:effectLst>
            <a:outerShdw blurRad="63500" dist="107763"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pic>
      <p:sp>
        <p:nvSpPr>
          <p:cNvPr id="40967" name="Text Box 7"/>
          <p:cNvSpPr txBox="1">
            <a:spLocks noChangeArrowheads="1"/>
          </p:cNvSpPr>
          <p:nvPr/>
        </p:nvSpPr>
        <p:spPr bwMode="auto">
          <a:xfrm>
            <a:off x="8208433" y="881063"/>
            <a:ext cx="228780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defRPr/>
            </a:pPr>
            <a:r>
              <a:rPr lang="en-US" sz="3600" smtClean="0">
                <a:latin typeface="Arial" charset="0"/>
                <a:cs typeface="Arial" charset="0"/>
              </a:rPr>
              <a:t>Syndrome</a:t>
            </a:r>
          </a:p>
        </p:txBody>
      </p:sp>
      <p:sp>
        <p:nvSpPr>
          <p:cNvPr id="2" name="Rectangle 1"/>
          <p:cNvSpPr/>
          <p:nvPr/>
        </p:nvSpPr>
        <p:spPr>
          <a:xfrm>
            <a:off x="4614333" y="1058333"/>
            <a:ext cx="872067" cy="46906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239933" y="1219200"/>
            <a:ext cx="8128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14957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dirty="0" smtClean="0"/>
              <a:t>Pelvis/Lumbar Syndrome</a:t>
            </a:r>
          </a:p>
        </p:txBody>
      </p:sp>
      <p:sp>
        <p:nvSpPr>
          <p:cNvPr id="40963" name="Content Placeholder 3"/>
          <p:cNvSpPr>
            <a:spLocks noGrp="1"/>
          </p:cNvSpPr>
          <p:nvPr>
            <p:ph sz="half" idx="2"/>
          </p:nvPr>
        </p:nvSpPr>
        <p:spPr>
          <a:xfrm>
            <a:off x="6400800" y="1600201"/>
            <a:ext cx="5384800" cy="4525963"/>
          </a:xfrm>
        </p:spPr>
        <p:txBody>
          <a:bodyPr/>
          <a:lstStyle/>
          <a:p>
            <a:r>
              <a:rPr lang="en-US" altLang="en-US" dirty="0" smtClean="0"/>
              <a:t>Segmental hemangioma </a:t>
            </a:r>
          </a:p>
          <a:p>
            <a:r>
              <a:rPr lang="en-US" altLang="en-US" dirty="0" smtClean="0"/>
              <a:t>Abnormal arterial vessels</a:t>
            </a:r>
          </a:p>
          <a:p>
            <a:pPr eaLnBrk="1" hangingPunct="1">
              <a:lnSpc>
                <a:spcPct val="90000"/>
              </a:lnSpc>
            </a:pPr>
            <a:r>
              <a:rPr lang="en-US" altLang="en-US" dirty="0" smtClean="0"/>
              <a:t>Neurological and/or genitourinary defects</a:t>
            </a:r>
            <a:endParaRPr lang="en-US" altLang="en-US" i="1" dirty="0" smtClean="0"/>
          </a:p>
          <a:p>
            <a:pPr eaLnBrk="1" hangingPunct="1">
              <a:lnSpc>
                <a:spcPct val="90000"/>
              </a:lnSpc>
            </a:pPr>
            <a:r>
              <a:rPr lang="en-US" altLang="en-US" dirty="0" smtClean="0"/>
              <a:t>Renal anomalies</a:t>
            </a:r>
          </a:p>
          <a:p>
            <a:pPr eaLnBrk="1" hangingPunct="1">
              <a:lnSpc>
                <a:spcPct val="90000"/>
              </a:lnSpc>
            </a:pPr>
            <a:r>
              <a:rPr lang="en-US" altLang="en-US" dirty="0" smtClean="0"/>
              <a:t>Bony sacral anomalies</a:t>
            </a:r>
          </a:p>
          <a:p>
            <a:pPr eaLnBrk="1" hangingPunct="1">
              <a:lnSpc>
                <a:spcPct val="90000"/>
              </a:lnSpc>
            </a:pPr>
            <a:r>
              <a:rPr lang="en-US" altLang="en-US" dirty="0" smtClean="0"/>
              <a:t>Leptomeningocele </a:t>
            </a:r>
          </a:p>
          <a:p>
            <a:pPr eaLnBrk="1" hangingPunct="1">
              <a:lnSpc>
                <a:spcPct val="90000"/>
              </a:lnSpc>
            </a:pPr>
            <a:r>
              <a:rPr lang="en-US" altLang="en-US" dirty="0" smtClean="0"/>
              <a:t>Imperforate anus 	</a:t>
            </a:r>
          </a:p>
          <a:p>
            <a:endParaRPr lang="en-US" altLang="en-US" dirty="0" smtClean="0"/>
          </a:p>
          <a:p>
            <a:endParaRPr lang="en-US" altLang="en-US" dirty="0" smtClean="0"/>
          </a:p>
        </p:txBody>
      </p:sp>
      <p:pic>
        <p:nvPicPr>
          <p:cNvPr id="40964" name="Picture 2"/>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421218" y="2743200"/>
            <a:ext cx="5880100" cy="2209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09600" y="137985"/>
            <a:ext cx="10972800" cy="1143000"/>
          </a:xfrm>
        </p:spPr>
        <p:txBody>
          <a:bodyPr>
            <a:normAutofit fontScale="90000"/>
          </a:bodyPr>
          <a:lstStyle/>
          <a:p>
            <a:pPr eaLnBrk="1" hangingPunct="1"/>
            <a:r>
              <a:rPr lang="en-US" altLang="en-US" sz="4000" dirty="0" smtClean="0"/>
              <a:t>Variations on the theme</a:t>
            </a:r>
            <a:br>
              <a:rPr lang="en-US" altLang="en-US" sz="4000" dirty="0" smtClean="0"/>
            </a:br>
            <a:r>
              <a:rPr lang="en-US" altLang="en-US" sz="4000" dirty="0" smtClean="0"/>
              <a:t>Congenital Hemangioma</a:t>
            </a:r>
          </a:p>
        </p:txBody>
      </p:sp>
      <p:sp>
        <p:nvSpPr>
          <p:cNvPr id="41987" name="Rectangle 3"/>
          <p:cNvSpPr>
            <a:spLocks noGrp="1" noChangeArrowheads="1"/>
          </p:cNvSpPr>
          <p:nvPr>
            <p:ph type="body" sz="half" idx="1"/>
          </p:nvPr>
        </p:nvSpPr>
        <p:spPr>
          <a:xfrm>
            <a:off x="609600" y="1602268"/>
            <a:ext cx="5892800" cy="4830763"/>
          </a:xfrm>
        </p:spPr>
        <p:txBody>
          <a:bodyPr>
            <a:normAutofit lnSpcReduction="10000"/>
          </a:bodyPr>
          <a:lstStyle/>
          <a:p>
            <a:pPr eaLnBrk="1" hangingPunct="1">
              <a:lnSpc>
                <a:spcPct val="80000"/>
              </a:lnSpc>
            </a:pPr>
            <a:r>
              <a:rPr lang="en-US" altLang="en-US" sz="2400" dirty="0" smtClean="0"/>
              <a:t>RICH-Rapidly involuting congenital hemangioma</a:t>
            </a:r>
          </a:p>
          <a:p>
            <a:pPr eaLnBrk="1" hangingPunct="1">
              <a:lnSpc>
                <a:spcPct val="80000"/>
              </a:lnSpc>
            </a:pPr>
            <a:r>
              <a:rPr lang="en-US" altLang="en-US" sz="2400" dirty="0" smtClean="0"/>
              <a:t>NICH-Non-involuting congenital hemangioma</a:t>
            </a:r>
          </a:p>
          <a:p>
            <a:pPr eaLnBrk="1" hangingPunct="1">
              <a:lnSpc>
                <a:spcPct val="80000"/>
              </a:lnSpc>
            </a:pPr>
            <a:r>
              <a:rPr lang="en-US" altLang="en-US" sz="2400" dirty="0" smtClean="0"/>
              <a:t>PICH-Partially-involuting congenital hemangioma</a:t>
            </a:r>
          </a:p>
          <a:p>
            <a:pPr eaLnBrk="1" hangingPunct="1">
              <a:lnSpc>
                <a:spcPct val="80000"/>
              </a:lnSpc>
            </a:pPr>
            <a:r>
              <a:rPr lang="en-US" altLang="en-US" sz="2400" dirty="0" smtClean="0"/>
              <a:t>Congenital  </a:t>
            </a:r>
          </a:p>
          <a:p>
            <a:pPr eaLnBrk="1" hangingPunct="1">
              <a:lnSpc>
                <a:spcPct val="80000"/>
              </a:lnSpc>
            </a:pPr>
            <a:r>
              <a:rPr lang="en-US" altLang="en-US" sz="2400" dirty="0" smtClean="0"/>
              <a:t>Behave differently than infantile hemangioma</a:t>
            </a:r>
          </a:p>
          <a:p>
            <a:pPr eaLnBrk="1" hangingPunct="1">
              <a:lnSpc>
                <a:spcPct val="80000"/>
              </a:lnSpc>
            </a:pPr>
            <a:r>
              <a:rPr lang="en-US" altLang="en-US" sz="2400" dirty="0" smtClean="0"/>
              <a:t>RICH and NICH overlap in appearance, location, size, equal sex ratio, radiological, and histological features</a:t>
            </a:r>
          </a:p>
          <a:p>
            <a:pPr eaLnBrk="1" hangingPunct="1">
              <a:lnSpc>
                <a:spcPct val="80000"/>
              </a:lnSpc>
            </a:pPr>
            <a:r>
              <a:rPr lang="en-US" altLang="en-US" sz="2400" b="1" dirty="0" smtClean="0"/>
              <a:t>Glut1 negative, GNAQ somatic mutation</a:t>
            </a:r>
          </a:p>
          <a:p>
            <a:pPr eaLnBrk="1" hangingPunct="1">
              <a:lnSpc>
                <a:spcPct val="80000"/>
              </a:lnSpc>
            </a:pPr>
            <a:r>
              <a:rPr lang="en-US" altLang="en-US" sz="2400" b="1" dirty="0" smtClean="0"/>
              <a:t>Transient consumptive coagulopathy </a:t>
            </a:r>
          </a:p>
          <a:p>
            <a:pPr eaLnBrk="1" hangingPunct="1">
              <a:lnSpc>
                <a:spcPct val="80000"/>
              </a:lnSpc>
            </a:pPr>
            <a:endParaRPr lang="en-US" altLang="en-US" sz="2400" dirty="0" smtClean="0"/>
          </a:p>
        </p:txBody>
      </p:sp>
      <p:pic>
        <p:nvPicPr>
          <p:cNvPr id="43012" name="Picture 4" descr="rich_hemangioma_2_05090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02400" y="2362200"/>
            <a:ext cx="4978400" cy="2590800"/>
          </a:xfrm>
          <a:prstGeom prst="rect">
            <a:avLst/>
          </a:prstGeom>
          <a:solidFill>
            <a:srgbClr val="000000"/>
          </a:solidFill>
          <a:ln w="9525">
            <a:solidFill>
              <a:schemeClr val="tx1"/>
            </a:solidFill>
            <a:miter lim="800000"/>
            <a:headEnd/>
            <a:tailEnd/>
          </a:ln>
          <a:effectLst>
            <a:outerShdw blurRad="63500" dist="38099" dir="2700000" algn="ctr" rotWithShape="0">
              <a:srgbClr val="000000">
                <a:alpha val="74998"/>
              </a:srgbClr>
            </a:outerShdw>
          </a:effectLst>
        </p:spPr>
      </p:pic>
      <p:sp>
        <p:nvSpPr>
          <p:cNvPr id="5" name="Rectangle 4"/>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en-US" sz="4000" dirty="0" smtClean="0"/>
              <a:t>Rapidly Involuting Congenital Hemangioma (RICH)</a:t>
            </a:r>
          </a:p>
        </p:txBody>
      </p:sp>
      <p:pic>
        <p:nvPicPr>
          <p:cNvPr id="43011" name="Picture 3" descr="Abbott_Shane_2004-10-23_e"/>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t="8333" r="2745" b="13889"/>
          <a:stretch>
            <a:fillRect/>
          </a:stretch>
        </p:blipFill>
        <p:spPr>
          <a:xfrm>
            <a:off x="304800" y="2819401"/>
            <a:ext cx="3352800" cy="2271713"/>
          </a:xfrm>
          <a:noFill/>
        </p:spPr>
      </p:pic>
      <p:pic>
        <p:nvPicPr>
          <p:cNvPr id="772100" name="Picture 4" descr="Abbott_Shane_2005-11-04_c"/>
          <p:cNvPicPr>
            <a:picLocks noChangeAspect="1" noChangeArrowheads="1"/>
          </p:cNvPicPr>
          <p:nvPr/>
        </p:nvPicPr>
        <p:blipFill>
          <a:blip r:embed="rId3" cstate="email">
            <a:extLst>
              <a:ext uri="{28A0092B-C50C-407E-A947-70E740481C1C}">
                <a14:useLocalDpi xmlns:a14="http://schemas.microsoft.com/office/drawing/2010/main"/>
              </a:ext>
            </a:extLst>
          </a:blip>
          <a:srcRect l="4437" r="6818" b="-2985"/>
          <a:stretch>
            <a:fillRect/>
          </a:stretch>
        </p:blipFill>
        <p:spPr bwMode="auto">
          <a:xfrm>
            <a:off x="7924800" y="2825750"/>
            <a:ext cx="406400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2101" name="Picture 5" descr="Abbott_Shane_2005-01-14_d"/>
          <p:cNvPicPr>
            <a:picLocks noGrp="1" noChangeAspect="1" noChangeArrowheads="1"/>
          </p:cNvPicPr>
          <p:nvPr>
            <p:ph sz="half" idx="2"/>
          </p:nvPr>
        </p:nvPicPr>
        <p:blipFill>
          <a:blip r:embed="rId4" cstate="email">
            <a:extLst>
              <a:ext uri="{28A0092B-C50C-407E-A947-70E740481C1C}">
                <a14:useLocalDpi xmlns:a14="http://schemas.microsoft.com/office/drawing/2010/main"/>
              </a:ext>
            </a:extLst>
          </a:blip>
          <a:srcRect l="2632" t="12280" r="26315" b="3508"/>
          <a:stretch>
            <a:fillRect/>
          </a:stretch>
        </p:blipFill>
        <p:spPr>
          <a:xfrm>
            <a:off x="4064000" y="2819401"/>
            <a:ext cx="3454400" cy="2303463"/>
          </a:xfrm>
          <a:noFill/>
        </p:spPr>
      </p:pic>
      <p:sp>
        <p:nvSpPr>
          <p:cNvPr id="43014" name="Text Box 6"/>
          <p:cNvSpPr txBox="1">
            <a:spLocks noChangeArrowheads="1"/>
          </p:cNvSpPr>
          <p:nvPr/>
        </p:nvSpPr>
        <p:spPr bwMode="auto">
          <a:xfrm>
            <a:off x="1422400" y="5334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50000"/>
              </a:spcBef>
              <a:buFontTx/>
              <a:buNone/>
            </a:pPr>
            <a:r>
              <a:rPr lang="en-US" altLang="en-US" sz="2400" dirty="0">
                <a:latin typeface="Times New Roman" pitchFamily="18" charset="0"/>
                <a:cs typeface="Arial" charset="0"/>
              </a:rPr>
              <a:t>Birth</a:t>
            </a:r>
          </a:p>
        </p:txBody>
      </p:sp>
      <p:sp>
        <p:nvSpPr>
          <p:cNvPr id="772103" name="Text Box 7"/>
          <p:cNvSpPr txBox="1">
            <a:spLocks noChangeArrowheads="1"/>
          </p:cNvSpPr>
          <p:nvPr/>
        </p:nvSpPr>
        <p:spPr bwMode="auto">
          <a:xfrm>
            <a:off x="4876800" y="5334000"/>
            <a:ext cx="203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50000"/>
              </a:spcBef>
              <a:buFontTx/>
              <a:buNone/>
            </a:pPr>
            <a:r>
              <a:rPr lang="en-US" altLang="en-US" sz="2400" dirty="0">
                <a:latin typeface="Times New Roman" pitchFamily="18" charset="0"/>
                <a:cs typeface="Arial" charset="0"/>
              </a:rPr>
              <a:t>1 Month</a:t>
            </a:r>
          </a:p>
        </p:txBody>
      </p:sp>
      <p:sp>
        <p:nvSpPr>
          <p:cNvPr id="772104" name="Text Box 8"/>
          <p:cNvSpPr txBox="1">
            <a:spLocks noChangeArrowheads="1"/>
          </p:cNvSpPr>
          <p:nvPr/>
        </p:nvSpPr>
        <p:spPr bwMode="auto">
          <a:xfrm>
            <a:off x="9347200" y="53340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50000"/>
              </a:spcBef>
              <a:buFontTx/>
              <a:buNone/>
            </a:pPr>
            <a:r>
              <a:rPr lang="en-US" altLang="en-US" sz="2400" dirty="0">
                <a:latin typeface="Times New Roman" pitchFamily="18" charset="0"/>
                <a:cs typeface="Arial" charset="0"/>
              </a:rPr>
              <a:t>1 Year</a:t>
            </a:r>
          </a:p>
        </p:txBody>
      </p:sp>
      <p:sp>
        <p:nvSpPr>
          <p:cNvPr id="9" name="Rectangle 8"/>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72101"/>
                                        </p:tgtEl>
                                        <p:attrNameLst>
                                          <p:attrName>style.visibility</p:attrName>
                                        </p:attrNameLst>
                                      </p:cBhvr>
                                      <p:to>
                                        <p:strVal val="visible"/>
                                      </p:to>
                                    </p:set>
                                    <p:animEffect transition="in" filter="fade">
                                      <p:cBhvr>
                                        <p:cTn id="7" dur="2000"/>
                                        <p:tgtEl>
                                          <p:spTgt spid="77210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72103"/>
                                        </p:tgtEl>
                                        <p:attrNameLst>
                                          <p:attrName>style.visibility</p:attrName>
                                        </p:attrNameLst>
                                      </p:cBhvr>
                                      <p:to>
                                        <p:strVal val="visible"/>
                                      </p:to>
                                    </p:set>
                                    <p:animEffect transition="in" filter="fade">
                                      <p:cBhvr>
                                        <p:cTn id="10" dur="2000"/>
                                        <p:tgtEl>
                                          <p:spTgt spid="77210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772100"/>
                                        </p:tgtEl>
                                        <p:attrNameLst>
                                          <p:attrName>style.visibility</p:attrName>
                                        </p:attrNameLst>
                                      </p:cBhvr>
                                      <p:to>
                                        <p:strVal val="visible"/>
                                      </p:to>
                                    </p:set>
                                    <p:animEffect transition="in" filter="fade">
                                      <p:cBhvr>
                                        <p:cTn id="15" dur="2000"/>
                                        <p:tgtEl>
                                          <p:spTgt spid="77210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72104"/>
                                        </p:tgtEl>
                                        <p:attrNameLst>
                                          <p:attrName>style.visibility</p:attrName>
                                        </p:attrNameLst>
                                      </p:cBhvr>
                                      <p:to>
                                        <p:strVal val="visible"/>
                                      </p:to>
                                    </p:set>
                                    <p:animEffect transition="in" filter="fade">
                                      <p:cBhvr>
                                        <p:cTn id="18" dur="2000"/>
                                        <p:tgtEl>
                                          <p:spTgt spid="772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2103" grpId="0"/>
      <p:bldP spid="77210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4"/>
          <p:cNvSpPr>
            <a:spLocks noGrp="1"/>
          </p:cNvSpPr>
          <p:nvPr>
            <p:ph type="title"/>
          </p:nvPr>
        </p:nvSpPr>
        <p:spPr>
          <a:xfrm>
            <a:off x="203200" y="277813"/>
            <a:ext cx="11785600" cy="1143000"/>
          </a:xfrm>
        </p:spPr>
        <p:txBody>
          <a:bodyPr>
            <a:normAutofit fontScale="90000"/>
          </a:bodyPr>
          <a:lstStyle/>
          <a:p>
            <a:r>
              <a:rPr lang="en-US" altLang="en-US" sz="4000" dirty="0" smtClean="0"/>
              <a:t>Hepatic RICH: </a:t>
            </a:r>
            <a:br>
              <a:rPr lang="en-US" altLang="en-US" sz="4000" dirty="0" smtClean="0"/>
            </a:br>
            <a:r>
              <a:rPr lang="en-US" altLang="en-US" sz="4000" dirty="0" smtClean="0"/>
              <a:t>Spontaneous Involution</a:t>
            </a:r>
          </a:p>
        </p:txBody>
      </p:sp>
      <p:pic>
        <p:nvPicPr>
          <p:cNvPr id="4403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298400" y="31394400"/>
            <a:ext cx="203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Content Placeholder 7"/>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l="34225" t="46001" r="19998" b="2348"/>
          <a:stretch>
            <a:fillRect/>
          </a:stretch>
        </p:blipFill>
        <p:spPr>
          <a:xfrm>
            <a:off x="1030818" y="2133600"/>
            <a:ext cx="4861983" cy="4114800"/>
          </a:xfrm>
          <a:noFill/>
        </p:spPr>
      </p:pic>
      <p:pic>
        <p:nvPicPr>
          <p:cNvPr id="44037" name="Picture 2"/>
          <p:cNvPicPr>
            <a:picLocks noGrp="1" noChangeAspect="1" noChangeArrowheads="1"/>
          </p:cNvPicPr>
          <p:nvPr>
            <p:ph sz="half" idx="2"/>
          </p:nvPr>
        </p:nvPicPr>
        <p:blipFill>
          <a:blip r:embed="rId4" cstate="email">
            <a:extLst>
              <a:ext uri="{28A0092B-C50C-407E-A947-70E740481C1C}">
                <a14:useLocalDpi xmlns:a14="http://schemas.microsoft.com/office/drawing/2010/main"/>
              </a:ext>
            </a:extLst>
          </a:blip>
          <a:srcRect l="14000" t="16000" r="25999" b="17999"/>
          <a:stretch>
            <a:fillRect/>
          </a:stretch>
        </p:blipFill>
        <p:spPr>
          <a:xfrm>
            <a:off x="6290733" y="2133600"/>
            <a:ext cx="4986867" cy="4114800"/>
          </a:xfrm>
          <a:noFill/>
        </p:spPr>
      </p:pic>
      <p:sp>
        <p:nvSpPr>
          <p:cNvPr id="44038" name="TextBox 9"/>
          <p:cNvSpPr txBox="1">
            <a:spLocks noChangeArrowheads="1"/>
          </p:cNvSpPr>
          <p:nvPr/>
        </p:nvSpPr>
        <p:spPr bwMode="auto">
          <a:xfrm>
            <a:off x="2671234" y="6248401"/>
            <a:ext cx="8162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2400" dirty="0">
                <a:latin typeface="Times New Roman" pitchFamily="18" charset="0"/>
                <a:cs typeface="Arial" charset="0"/>
              </a:rPr>
              <a:t>Birth</a:t>
            </a:r>
          </a:p>
        </p:txBody>
      </p:sp>
      <p:sp>
        <p:nvSpPr>
          <p:cNvPr id="44039" name="TextBox 10"/>
          <p:cNvSpPr txBox="1">
            <a:spLocks noChangeArrowheads="1"/>
          </p:cNvSpPr>
          <p:nvPr/>
        </p:nvSpPr>
        <p:spPr bwMode="auto">
          <a:xfrm>
            <a:off x="7924801" y="6248401"/>
            <a:ext cx="12220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2400" dirty="0">
                <a:latin typeface="Times New Roman" pitchFamily="18" charset="0"/>
                <a:cs typeface="Arial" charset="0"/>
              </a:rPr>
              <a:t>8 Weeks</a:t>
            </a:r>
          </a:p>
        </p:txBody>
      </p:sp>
      <p:sp>
        <p:nvSpPr>
          <p:cNvPr id="8" name="Rectangle 7"/>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sz="quarter"/>
          </p:nvPr>
        </p:nvSpPr>
        <p:spPr/>
        <p:txBody>
          <a:bodyPr/>
          <a:lstStyle/>
          <a:p>
            <a:pPr eaLnBrk="1" hangingPunct="1"/>
            <a:r>
              <a:rPr lang="en-US" altLang="en-US" sz="4000" dirty="0" smtClean="0"/>
              <a:t>Focal Liver Lesion- Liver Congenital hemangioma</a:t>
            </a:r>
          </a:p>
        </p:txBody>
      </p:sp>
      <p:pic>
        <p:nvPicPr>
          <p:cNvPr id="45059" name="Picture 3" descr="1"/>
          <p:cNvPicPr>
            <a:picLocks noGrp="1" noChangeAspect="1" noChangeArrowheads="1"/>
          </p:cNvPicPr>
          <p:nvPr>
            <p:ph sz="quarter" idx="1"/>
          </p:nvPr>
        </p:nvPicPr>
        <p:blipFill>
          <a:blip r:embed="rId2" cstate="email">
            <a:lum contrast="40000"/>
            <a:extLst>
              <a:ext uri="{28A0092B-C50C-407E-A947-70E740481C1C}">
                <a14:useLocalDpi xmlns:a14="http://schemas.microsoft.com/office/drawing/2010/main"/>
              </a:ext>
            </a:extLst>
          </a:blip>
          <a:srcRect t="9375" b="9375"/>
          <a:stretch>
            <a:fillRect/>
          </a:stretch>
        </p:blipFill>
        <p:spPr>
          <a:xfrm>
            <a:off x="8331200" y="2466975"/>
            <a:ext cx="3657600" cy="2228850"/>
          </a:xfrm>
        </p:spPr>
      </p:pic>
      <p:pic>
        <p:nvPicPr>
          <p:cNvPr id="45060" name="Picture 4" descr="1"/>
          <p:cNvPicPr>
            <a:picLocks noGrp="1" noChangeAspect="1" noChangeArrowheads="1"/>
          </p:cNvPicPr>
          <p:nvPr>
            <p:ph sz="quarter" idx="4"/>
          </p:nvPr>
        </p:nvPicPr>
        <p:blipFill>
          <a:blip r:embed="rId3" cstate="email">
            <a:extLst>
              <a:ext uri="{28A0092B-C50C-407E-A947-70E740481C1C}">
                <a14:useLocalDpi xmlns:a14="http://schemas.microsoft.com/office/drawing/2010/main"/>
              </a:ext>
            </a:extLst>
          </a:blip>
          <a:srcRect l="6250" t="8000" r="6250"/>
          <a:stretch>
            <a:fillRect/>
          </a:stretch>
        </p:blipFill>
        <p:spPr>
          <a:xfrm>
            <a:off x="273051" y="2438400"/>
            <a:ext cx="3822700" cy="2262188"/>
          </a:xfrm>
        </p:spPr>
      </p:pic>
      <p:pic>
        <p:nvPicPr>
          <p:cNvPr id="45061" name="Picture 5" descr="1"/>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l="5701" t="64688" r="72969" b="21562"/>
          <a:stretch>
            <a:fillRect/>
          </a:stretch>
        </p:blipFill>
        <p:spPr>
          <a:xfrm>
            <a:off x="4267200" y="2438401"/>
            <a:ext cx="3860800" cy="2271713"/>
          </a:xfrm>
        </p:spPr>
      </p:pic>
      <p:sp>
        <p:nvSpPr>
          <p:cNvPr id="6" name="Rectangle 5"/>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304800" y="1828801"/>
            <a:ext cx="11582400" cy="1470025"/>
          </a:xfrm>
        </p:spPr>
        <p:txBody>
          <a:bodyPr/>
          <a:lstStyle/>
          <a:p>
            <a:pPr algn="ctr" eaLnBrk="1" hangingPunct="1"/>
            <a:r>
              <a:rPr lang="en-US" altLang="en-US" sz="5400" b="1" dirty="0" smtClean="0"/>
              <a:t>Management and Treatment</a:t>
            </a:r>
            <a:br>
              <a:rPr lang="en-US" altLang="en-US" sz="5400" b="1" dirty="0" smtClean="0"/>
            </a:br>
            <a:r>
              <a:rPr lang="en-US" altLang="en-US" dirty="0" smtClean="0"/>
              <a:t> </a:t>
            </a:r>
          </a:p>
        </p:txBody>
      </p:sp>
      <p:sp>
        <p:nvSpPr>
          <p:cNvPr id="1498115" name="Rectangle 3"/>
          <p:cNvSpPr>
            <a:spLocks noGrp="1" noChangeArrowheads="1"/>
          </p:cNvSpPr>
          <p:nvPr>
            <p:ph type="subTitle" idx="1"/>
          </p:nvPr>
        </p:nvSpPr>
        <p:spPr>
          <a:xfrm>
            <a:off x="1828800" y="4191000"/>
            <a:ext cx="8534400" cy="1447800"/>
          </a:xfrm>
        </p:spPr>
        <p:txBody>
          <a:bodyPr/>
          <a:lstStyle/>
          <a:p>
            <a:pPr eaLnBrk="1" hangingPunct="1">
              <a:buFont typeface="Arial" pitchFamily="34" charset="0"/>
              <a:buNone/>
              <a:defRPr/>
            </a:pPr>
            <a:endParaRPr lang="en-US" dirty="0" smtClean="0">
              <a:cs typeface="ＭＳ Ｐゴシック" charset="0"/>
            </a:endParaRPr>
          </a:p>
          <a:p>
            <a:pPr eaLnBrk="1" hangingPunct="1">
              <a:buFont typeface="Arial" pitchFamily="34" charset="0"/>
              <a:buNone/>
              <a:defRPr/>
            </a:pPr>
            <a:endParaRPr lang="en-US" dirty="0" smtClean="0">
              <a:cs typeface="ＭＳ Ｐゴシック" charset="0"/>
            </a:endParaRPr>
          </a:p>
        </p:txBody>
      </p:sp>
      <p:sp>
        <p:nvSpPr>
          <p:cNvPr id="4" name="Rectangle 3"/>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1"/>
          <p:cNvSpPr>
            <a:spLocks noGrp="1"/>
          </p:cNvSpPr>
          <p:nvPr>
            <p:ph idx="12"/>
          </p:nvPr>
        </p:nvSpPr>
        <p:spPr>
          <a:xfrm>
            <a:off x="609600" y="1582738"/>
            <a:ext cx="10972800" cy="4525962"/>
          </a:xfrm>
        </p:spPr>
        <p:txBody>
          <a:bodyPr/>
          <a:lstStyle/>
          <a:p>
            <a:r>
              <a:rPr lang="en-US" altLang="en-US" sz="4000" smtClean="0"/>
              <a:t>Risk to Vital Structures</a:t>
            </a:r>
          </a:p>
          <a:p>
            <a:pPr lvl="1"/>
            <a:r>
              <a:rPr lang="en-US" altLang="en-US" sz="3600" smtClean="0"/>
              <a:t>Airway/Obstruction</a:t>
            </a:r>
          </a:p>
          <a:p>
            <a:pPr lvl="1"/>
            <a:r>
              <a:rPr lang="en-US" altLang="en-US" sz="3600" smtClean="0"/>
              <a:t>Intestines/Bleeding</a:t>
            </a:r>
          </a:p>
          <a:p>
            <a:pPr lvl="1"/>
            <a:r>
              <a:rPr lang="en-US" altLang="en-US" sz="3600" smtClean="0"/>
              <a:t>Diffuse liver/Hypothyroidism, Compartment Syndrome</a:t>
            </a:r>
          </a:p>
          <a:p>
            <a:pPr lvl="1"/>
            <a:r>
              <a:rPr lang="en-US" altLang="en-US" sz="3600" smtClean="0"/>
              <a:t>Eye/Vision</a:t>
            </a:r>
          </a:p>
        </p:txBody>
      </p:sp>
      <p:sp>
        <p:nvSpPr>
          <p:cNvPr id="14339" name="Title 2"/>
          <p:cNvSpPr>
            <a:spLocks noGrp="1"/>
          </p:cNvSpPr>
          <p:nvPr>
            <p:ph type="title"/>
          </p:nvPr>
        </p:nvSpPr>
        <p:spPr/>
        <p:txBody>
          <a:bodyPr/>
          <a:lstStyle/>
          <a:p>
            <a:r>
              <a:rPr lang="en-US" altLang="en-US" sz="4800" smtClean="0"/>
              <a:t>Immediate Treatment</a:t>
            </a:r>
          </a:p>
        </p:txBody>
      </p:sp>
      <p:sp>
        <p:nvSpPr>
          <p:cNvPr id="14340" name="Slide Number Placeholder 3"/>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15926E39-F3AA-4387-ACCB-FED48AAFFEAE}" type="slidenum">
              <a:rPr lang="en-US" altLang="en-US" sz="1200" smtClean="0">
                <a:solidFill>
                  <a:schemeClr val="bg1"/>
                </a:solidFill>
              </a:rPr>
              <a:pPr eaLnBrk="1" hangingPunct="1">
                <a:spcBef>
                  <a:spcPct val="0"/>
                </a:spcBef>
                <a:buFontTx/>
                <a:buNone/>
              </a:pPr>
              <a:t>29</a:t>
            </a:fld>
            <a:endParaRPr lang="en-US" altLang="en-US" sz="1200" smtClean="0">
              <a:solidFill>
                <a:schemeClr val="bg1"/>
              </a:solidFill>
            </a:endParaRPr>
          </a:p>
        </p:txBody>
      </p:sp>
      <p:pic>
        <p:nvPicPr>
          <p:cNvPr id="14341" name="Picture 8" descr="Jude, Nevaeh 1"/>
          <p:cNvPicPr>
            <a:picLocks noGrp="1" noChangeAspect="1"/>
          </p:cNvPicPr>
          <p:nvPr isPhoto="1"/>
        </p:nvPicPr>
        <p:blipFill>
          <a:blip r:embed="rId2" cstate="email">
            <a:extLst>
              <a:ext uri="{28A0092B-C50C-407E-A947-70E740481C1C}">
                <a14:useLocalDpi xmlns:a14="http://schemas.microsoft.com/office/drawing/2010/main" val="0"/>
              </a:ext>
            </a:extLst>
          </a:blip>
          <a:srcRect l="14771" t="11414" r="3044"/>
          <a:stretch>
            <a:fillRect/>
          </a:stretch>
        </p:blipFill>
        <p:spPr bwMode="auto">
          <a:xfrm>
            <a:off x="7596718" y="883846"/>
            <a:ext cx="4356100"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8255000" y="1582738"/>
            <a:ext cx="719667" cy="4323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extLst>
      <p:ext uri="{BB962C8B-B14F-4D97-AF65-F5344CB8AC3E}">
        <p14:creationId xmlns:p14="http://schemas.microsoft.com/office/powerpoint/2010/main" val="31096335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Vascular Anomalies</a:t>
            </a:r>
            <a:endParaRPr lang="en-US" b="1"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Basic Science and Pathophysiology – Major advancement for some disorders</a:t>
            </a:r>
          </a:p>
          <a:p>
            <a:pPr marL="514350" indent="-514350">
              <a:buFont typeface="+mj-lt"/>
              <a:buAutoNum type="arabicPeriod"/>
            </a:pPr>
            <a:r>
              <a:rPr lang="en-US" dirty="0" smtClean="0"/>
              <a:t>Epidemiology and Risk Assessment – Need for Natural History Studies</a:t>
            </a:r>
          </a:p>
          <a:p>
            <a:pPr marL="514350" indent="-514350">
              <a:buFont typeface="+mj-lt"/>
              <a:buAutoNum type="arabicPeriod"/>
            </a:pPr>
            <a:r>
              <a:rPr lang="en-US" dirty="0" smtClean="0"/>
              <a:t>Diagnosis</a:t>
            </a:r>
          </a:p>
          <a:p>
            <a:pPr marL="514350" indent="-514350">
              <a:buFont typeface="+mj-lt"/>
              <a:buAutoNum type="arabicPeriod"/>
            </a:pPr>
            <a:r>
              <a:rPr lang="en-US" dirty="0" smtClean="0"/>
              <a:t>Management and Treatment</a:t>
            </a:r>
          </a:p>
          <a:p>
            <a:pPr marL="514350" indent="-514350">
              <a:buFont typeface="+mj-lt"/>
              <a:buAutoNum type="arabicPeriod"/>
            </a:pPr>
            <a:endParaRPr lang="en-US" dirty="0"/>
          </a:p>
          <a:p>
            <a:pPr marL="0" indent="0">
              <a:buNone/>
            </a:pPr>
            <a:r>
              <a:rPr lang="en-US" dirty="0" smtClean="0"/>
              <a:t>Denise M. Adams, MD</a:t>
            </a:r>
          </a:p>
          <a:p>
            <a:pPr marL="0" indent="0">
              <a:buNone/>
            </a:pPr>
            <a:r>
              <a:rPr lang="en-US" dirty="0" smtClean="0"/>
              <a:t>Boston Children’s Hospital</a:t>
            </a:r>
            <a:endParaRPr lang="en-US" dirty="0"/>
          </a:p>
        </p:txBody>
      </p:sp>
      <p:sp>
        <p:nvSpPr>
          <p:cNvPr id="4" name="Rectangle 3"/>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extLst>
      <p:ext uri="{BB962C8B-B14F-4D97-AF65-F5344CB8AC3E}">
        <p14:creationId xmlns:p14="http://schemas.microsoft.com/office/powerpoint/2010/main" val="27828495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1"/>
          <p:cNvSpPr>
            <a:spLocks noGrp="1"/>
          </p:cNvSpPr>
          <p:nvPr>
            <p:ph idx="12"/>
          </p:nvPr>
        </p:nvSpPr>
        <p:spPr>
          <a:xfrm>
            <a:off x="967317" y="1582738"/>
            <a:ext cx="10972800" cy="4525962"/>
          </a:xfrm>
        </p:spPr>
        <p:txBody>
          <a:bodyPr/>
          <a:lstStyle/>
          <a:p>
            <a:r>
              <a:rPr lang="en-US" altLang="en-US" sz="3600" dirty="0" smtClean="0"/>
              <a:t>Lip: Ulceration, Risk to Nutrition</a:t>
            </a:r>
          </a:p>
          <a:p>
            <a:r>
              <a:rPr lang="en-US" altLang="en-US" sz="3600" dirty="0" smtClean="0"/>
              <a:t>Nose: Disfigurement, obstruction</a:t>
            </a:r>
          </a:p>
          <a:p>
            <a:r>
              <a:rPr lang="en-US" altLang="en-US" sz="3600" dirty="0" smtClean="0"/>
              <a:t>Segmental Hemangioma/Ulceration: Associated anomalies</a:t>
            </a:r>
          </a:p>
          <a:p>
            <a:r>
              <a:rPr lang="en-US" altLang="en-US" sz="3600" dirty="0" smtClean="0"/>
              <a:t> Breast: Disfigurement</a:t>
            </a:r>
          </a:p>
          <a:p>
            <a:r>
              <a:rPr lang="en-US" altLang="en-US" sz="3600" dirty="0" smtClean="0"/>
              <a:t>Anogenital area: Ulceration, associated anomalies</a:t>
            </a:r>
          </a:p>
        </p:txBody>
      </p:sp>
      <p:sp>
        <p:nvSpPr>
          <p:cNvPr id="15363" name="Title 2"/>
          <p:cNvSpPr>
            <a:spLocks noGrp="1"/>
          </p:cNvSpPr>
          <p:nvPr>
            <p:ph type="title"/>
          </p:nvPr>
        </p:nvSpPr>
        <p:spPr/>
        <p:txBody>
          <a:bodyPr/>
          <a:lstStyle/>
          <a:p>
            <a:r>
              <a:rPr lang="en-US" altLang="en-US" dirty="0" smtClean="0"/>
              <a:t>Other Anatomical Sites to Consider</a:t>
            </a:r>
          </a:p>
        </p:txBody>
      </p:sp>
      <p:sp>
        <p:nvSpPr>
          <p:cNvPr id="15364" name="Slide Number Placeholder 3"/>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5C31F3E-084B-4896-905E-393C75036EBB}" type="slidenum">
              <a:rPr lang="en-US" altLang="en-US" sz="1200" smtClean="0">
                <a:solidFill>
                  <a:schemeClr val="bg1"/>
                </a:solidFill>
              </a:rPr>
              <a:pPr eaLnBrk="1" hangingPunct="1">
                <a:spcBef>
                  <a:spcPct val="0"/>
                </a:spcBef>
                <a:buFontTx/>
                <a:buNone/>
              </a:pPr>
              <a:t>30</a:t>
            </a:fld>
            <a:endParaRPr lang="en-US" altLang="en-US" sz="1200" dirty="0" smtClean="0">
              <a:solidFill>
                <a:schemeClr val="bg1"/>
              </a:solidFill>
            </a:endParaRPr>
          </a:p>
        </p:txBody>
      </p:sp>
      <p:sp>
        <p:nvSpPr>
          <p:cNvPr id="5" name="Rectangle 4"/>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609600" y="-101600"/>
            <a:ext cx="10972800" cy="1143000"/>
          </a:xfrm>
        </p:spPr>
        <p:txBody>
          <a:bodyPr/>
          <a:lstStyle/>
          <a:p>
            <a:pPr eaLnBrk="1" hangingPunct="1"/>
            <a:r>
              <a:rPr lang="en-US" altLang="en-US" dirty="0" smtClean="0"/>
              <a:t>Propranolol-First Line Treatment</a:t>
            </a:r>
          </a:p>
        </p:txBody>
      </p:sp>
      <p:pic>
        <p:nvPicPr>
          <p:cNvPr id="16387" name="Picture 4"/>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3352800" y="958850"/>
            <a:ext cx="5689600" cy="4953000"/>
          </a:xfrm>
        </p:spPr>
      </p:pic>
      <p:sp>
        <p:nvSpPr>
          <p:cNvPr id="16388" name="Text Box 6"/>
          <p:cNvSpPr txBox="1">
            <a:spLocks noChangeArrowheads="1"/>
          </p:cNvSpPr>
          <p:nvPr/>
        </p:nvSpPr>
        <p:spPr bwMode="auto">
          <a:xfrm>
            <a:off x="406400" y="5903913"/>
            <a:ext cx="5134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a:latin typeface="Arial" pitchFamily="34" charset="0"/>
              </a:rPr>
              <a:t>Leaute-labreze et al, 2008, NEJM (358:2649-51)</a:t>
            </a:r>
          </a:p>
        </p:txBody>
      </p:sp>
      <p:sp>
        <p:nvSpPr>
          <p:cNvPr id="2" name="Rectangle 1"/>
          <p:cNvSpPr/>
          <p:nvPr/>
        </p:nvSpPr>
        <p:spPr>
          <a:xfrm>
            <a:off x="4224867" y="4724401"/>
            <a:ext cx="1193800" cy="1947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052734" y="4826000"/>
            <a:ext cx="1405467" cy="931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extLst>
      <p:ext uri="{BB962C8B-B14F-4D97-AF65-F5344CB8AC3E}">
        <p14:creationId xmlns:p14="http://schemas.microsoft.com/office/powerpoint/2010/main" val="24513998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endParaRPr lang="en-US" altLang="en-US" dirty="0" smtClean="0"/>
          </a:p>
        </p:txBody>
      </p:sp>
      <p:pic>
        <p:nvPicPr>
          <p:cNvPr id="50179"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3251200" y="228601"/>
            <a:ext cx="5791200" cy="5668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80" name="TextBox 1"/>
          <p:cNvSpPr txBox="1">
            <a:spLocks noChangeArrowheads="1"/>
          </p:cNvSpPr>
          <p:nvPr/>
        </p:nvSpPr>
        <p:spPr bwMode="auto">
          <a:xfrm>
            <a:off x="4165600" y="6172200"/>
            <a:ext cx="558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2000" b="1" dirty="0">
                <a:cs typeface="Arial" charset="0"/>
              </a:rPr>
              <a:t>FDA approved March 2014</a:t>
            </a:r>
          </a:p>
        </p:txBody>
      </p:sp>
      <p:sp>
        <p:nvSpPr>
          <p:cNvPr id="5" name="Rectangle 4"/>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dirty="0" smtClean="0"/>
              <a:t>Propranolol</a:t>
            </a:r>
          </a:p>
        </p:txBody>
      </p:sp>
      <p:sp>
        <p:nvSpPr>
          <p:cNvPr id="28675" name="Rectangle 3"/>
          <p:cNvSpPr>
            <a:spLocks noGrp="1" noChangeArrowheads="1"/>
          </p:cNvSpPr>
          <p:nvPr>
            <p:ph type="body" idx="1"/>
          </p:nvPr>
        </p:nvSpPr>
        <p:spPr>
          <a:xfrm>
            <a:off x="1166284" y="1649413"/>
            <a:ext cx="10972800" cy="5181600"/>
          </a:xfrm>
        </p:spPr>
        <p:txBody>
          <a:bodyPr/>
          <a:lstStyle/>
          <a:p>
            <a:pPr eaLnBrk="1" hangingPunct="1">
              <a:lnSpc>
                <a:spcPct val="90000"/>
              </a:lnSpc>
              <a:buFont typeface="Arial" charset="0"/>
              <a:buChar char="•"/>
              <a:defRPr/>
            </a:pPr>
            <a:r>
              <a:rPr lang="en-US" altLang="en-US" sz="2800" dirty="0" smtClean="0"/>
              <a:t>Non - selective </a:t>
            </a:r>
            <a:r>
              <a:rPr lang="en-US" altLang="en-US" sz="2800" dirty="0" smtClean="0">
                <a:latin typeface="Symbol" pitchFamily="18" charset="2"/>
              </a:rPr>
              <a:t>b</a:t>
            </a:r>
            <a:r>
              <a:rPr lang="en-US" altLang="en-US" sz="2800" dirty="0" smtClean="0"/>
              <a:t>-blocker</a:t>
            </a:r>
          </a:p>
          <a:p>
            <a:pPr eaLnBrk="1" hangingPunct="1">
              <a:lnSpc>
                <a:spcPct val="90000"/>
              </a:lnSpc>
              <a:buFont typeface="Arial" charset="0"/>
              <a:buChar char="•"/>
              <a:defRPr/>
            </a:pPr>
            <a:r>
              <a:rPr lang="en-US" altLang="en-US" sz="2800" dirty="0" smtClean="0"/>
              <a:t>Mechanism of Action unknown</a:t>
            </a:r>
          </a:p>
          <a:p>
            <a:pPr marL="0" indent="0" eaLnBrk="1" hangingPunct="1">
              <a:lnSpc>
                <a:spcPct val="90000"/>
              </a:lnSpc>
              <a:buFont typeface="Arial" charset="0"/>
              <a:buNone/>
              <a:defRPr/>
            </a:pPr>
            <a:endParaRPr lang="en-US" altLang="en-US" sz="2800" dirty="0" smtClean="0"/>
          </a:p>
          <a:p>
            <a:pPr eaLnBrk="1" hangingPunct="1">
              <a:lnSpc>
                <a:spcPct val="90000"/>
              </a:lnSpc>
              <a:buFont typeface="Arial" charset="0"/>
              <a:buChar char="•"/>
              <a:defRPr/>
            </a:pPr>
            <a:r>
              <a:rPr lang="en-US" altLang="en-US" sz="2800" dirty="0" smtClean="0"/>
              <a:t>Proposed mechanism of action: </a:t>
            </a:r>
          </a:p>
          <a:p>
            <a:pPr lvl="1" eaLnBrk="1" hangingPunct="1">
              <a:lnSpc>
                <a:spcPct val="90000"/>
              </a:lnSpc>
              <a:buFont typeface="Arial" charset="0"/>
              <a:buChar char="–"/>
              <a:defRPr/>
            </a:pPr>
            <a:r>
              <a:rPr lang="en-US" altLang="en-US" sz="2400" dirty="0" smtClean="0"/>
              <a:t>Vasoconstriction</a:t>
            </a:r>
          </a:p>
          <a:p>
            <a:pPr lvl="1" eaLnBrk="1" hangingPunct="1">
              <a:lnSpc>
                <a:spcPct val="90000"/>
              </a:lnSpc>
              <a:buFont typeface="Arial" charset="0"/>
              <a:buChar char="–"/>
              <a:defRPr/>
            </a:pPr>
            <a:r>
              <a:rPr lang="en-US" altLang="en-US" sz="2400" dirty="0" smtClean="0"/>
              <a:t>Decreased angiogenesis by decreasing expression of VEGF and FGF </a:t>
            </a:r>
          </a:p>
          <a:p>
            <a:pPr lvl="1" eaLnBrk="1" hangingPunct="1">
              <a:lnSpc>
                <a:spcPct val="90000"/>
              </a:lnSpc>
              <a:buFont typeface="Arial" charset="0"/>
              <a:buChar char="–"/>
              <a:defRPr/>
            </a:pPr>
            <a:r>
              <a:rPr lang="en-US" altLang="en-US" sz="2400" dirty="0" smtClean="0"/>
              <a:t>Endothelial apoptosis </a:t>
            </a:r>
          </a:p>
          <a:p>
            <a:pPr eaLnBrk="1" hangingPunct="1">
              <a:lnSpc>
                <a:spcPct val="90000"/>
              </a:lnSpc>
              <a:buFont typeface="Wingdings" pitchFamily="2" charset="2"/>
              <a:buNone/>
              <a:defRPr/>
            </a:pPr>
            <a:r>
              <a:rPr lang="en-US" altLang="en-US" sz="2800" dirty="0" smtClean="0"/>
              <a:t>				</a:t>
            </a:r>
          </a:p>
          <a:p>
            <a:pPr eaLnBrk="1" hangingPunct="1">
              <a:lnSpc>
                <a:spcPct val="90000"/>
              </a:lnSpc>
              <a:buFont typeface="Wingdings" pitchFamily="2" charset="2"/>
              <a:buNone/>
              <a:defRPr/>
            </a:pPr>
            <a:endParaRPr lang="en-US" altLang="en-US" sz="2800" dirty="0" smtClean="0"/>
          </a:p>
          <a:p>
            <a:pPr eaLnBrk="1" hangingPunct="1">
              <a:lnSpc>
                <a:spcPct val="90000"/>
              </a:lnSpc>
              <a:buFont typeface="Wingdings" pitchFamily="2" charset="2"/>
              <a:buNone/>
              <a:defRPr/>
            </a:pPr>
            <a:endParaRPr lang="en-US" altLang="en-US" sz="2800" dirty="0" smtClean="0"/>
          </a:p>
        </p:txBody>
      </p:sp>
      <p:sp>
        <p:nvSpPr>
          <p:cNvPr id="4" name="Rectangle 3"/>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2"/>
          </p:nvPr>
        </p:nvSpPr>
        <p:spPr>
          <a:xfrm>
            <a:off x="609600" y="1314450"/>
            <a:ext cx="10972800" cy="4525963"/>
          </a:xfrm>
        </p:spPr>
        <p:txBody>
          <a:bodyPr/>
          <a:lstStyle/>
          <a:p>
            <a:pPr>
              <a:buFont typeface="Arial" charset="0"/>
              <a:buChar char="•"/>
              <a:defRPr/>
            </a:pPr>
            <a:r>
              <a:rPr lang="en-US" dirty="0" smtClean="0"/>
              <a:t>Common</a:t>
            </a:r>
          </a:p>
          <a:p>
            <a:pPr lvl="1">
              <a:buFont typeface="Arial" charset="0"/>
              <a:buChar char="–"/>
              <a:defRPr/>
            </a:pPr>
            <a:r>
              <a:rPr lang="en-US" dirty="0" smtClean="0"/>
              <a:t>Sleep disturbances (nightmares, irritability)</a:t>
            </a:r>
          </a:p>
          <a:p>
            <a:pPr lvl="1">
              <a:buFont typeface="Arial" charset="0"/>
              <a:buChar char="–"/>
              <a:defRPr/>
            </a:pPr>
            <a:r>
              <a:rPr lang="en-US" dirty="0" smtClean="0"/>
              <a:t>GI (constipation, diarrhea)</a:t>
            </a:r>
          </a:p>
          <a:p>
            <a:pPr lvl="1">
              <a:buFont typeface="Arial" charset="0"/>
              <a:buChar char="–"/>
              <a:defRPr/>
            </a:pPr>
            <a:r>
              <a:rPr lang="en-US" dirty="0" smtClean="0"/>
              <a:t>Acrocyanosis</a:t>
            </a:r>
          </a:p>
          <a:p>
            <a:pPr lvl="1">
              <a:buFont typeface="Arial" charset="0"/>
              <a:buChar char="–"/>
              <a:defRPr/>
            </a:pPr>
            <a:r>
              <a:rPr lang="en-US" dirty="0" smtClean="0"/>
              <a:t>Pulmonary issues</a:t>
            </a:r>
          </a:p>
          <a:p>
            <a:pPr>
              <a:buFont typeface="Arial" charset="0"/>
              <a:buChar char="•"/>
              <a:defRPr/>
            </a:pPr>
            <a:r>
              <a:rPr lang="en-US" dirty="0" smtClean="0"/>
              <a:t>Uncommon</a:t>
            </a:r>
          </a:p>
          <a:p>
            <a:pPr lvl="1">
              <a:buFont typeface="Arial" charset="0"/>
              <a:buChar char="–"/>
              <a:defRPr/>
            </a:pPr>
            <a:r>
              <a:rPr lang="en-US" dirty="0" smtClean="0"/>
              <a:t>Symptomatic hypoglycemia</a:t>
            </a:r>
          </a:p>
          <a:p>
            <a:pPr lvl="1">
              <a:buFont typeface="Arial" charset="0"/>
              <a:buChar char="–"/>
              <a:defRPr/>
            </a:pPr>
            <a:r>
              <a:rPr lang="en-US" dirty="0" smtClean="0"/>
              <a:t>AV Block</a:t>
            </a:r>
          </a:p>
          <a:p>
            <a:pPr lvl="1">
              <a:buFont typeface="Arial" charset="0"/>
              <a:buChar char="–"/>
              <a:defRPr/>
            </a:pPr>
            <a:r>
              <a:rPr lang="en-US" dirty="0" smtClean="0"/>
              <a:t>Symptomatic decreased BP</a:t>
            </a:r>
          </a:p>
          <a:p>
            <a:pPr lvl="1">
              <a:buFont typeface="Arial" charset="0"/>
              <a:buChar char="–"/>
              <a:defRPr/>
            </a:pPr>
            <a:endParaRPr lang="en-US" dirty="0"/>
          </a:p>
          <a:p>
            <a:pPr marL="457200" lvl="1" indent="0">
              <a:buFont typeface="Arial" charset="0"/>
              <a:buNone/>
              <a:defRPr/>
            </a:pPr>
            <a:endParaRPr lang="en-US" dirty="0"/>
          </a:p>
        </p:txBody>
      </p:sp>
      <p:sp>
        <p:nvSpPr>
          <p:cNvPr id="19459" name="Title 2"/>
          <p:cNvSpPr>
            <a:spLocks noGrp="1"/>
          </p:cNvSpPr>
          <p:nvPr>
            <p:ph type="title"/>
          </p:nvPr>
        </p:nvSpPr>
        <p:spPr/>
        <p:txBody>
          <a:bodyPr/>
          <a:lstStyle/>
          <a:p>
            <a:r>
              <a:rPr lang="en-US" altLang="en-US" dirty="0" smtClean="0"/>
              <a:t>Side effect</a:t>
            </a:r>
          </a:p>
        </p:txBody>
      </p:sp>
      <p:sp>
        <p:nvSpPr>
          <p:cNvPr id="19460" name="Slide Number Placeholder 3"/>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8F69C55-528F-48F9-8071-36A5D1900892}" type="slidenum">
              <a:rPr lang="en-US" altLang="en-US" sz="1200" smtClean="0">
                <a:solidFill>
                  <a:schemeClr val="bg1"/>
                </a:solidFill>
              </a:rPr>
              <a:pPr eaLnBrk="1" hangingPunct="1">
                <a:spcBef>
                  <a:spcPct val="0"/>
                </a:spcBef>
                <a:buFontTx/>
                <a:buNone/>
              </a:pPr>
              <a:t>34</a:t>
            </a:fld>
            <a:endParaRPr lang="en-US" altLang="en-US" sz="1200" dirty="0" smtClean="0">
              <a:solidFill>
                <a:schemeClr val="bg1"/>
              </a:solidFill>
            </a:endParaRPr>
          </a:p>
        </p:txBody>
      </p:sp>
      <p:sp>
        <p:nvSpPr>
          <p:cNvPr id="5" name="Rectangle 4"/>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1"/>
          <p:cNvSpPr>
            <a:spLocks noGrp="1"/>
          </p:cNvSpPr>
          <p:nvPr>
            <p:ph idx="12"/>
          </p:nvPr>
        </p:nvSpPr>
        <p:spPr>
          <a:xfrm>
            <a:off x="609600" y="1474788"/>
            <a:ext cx="10972800" cy="4525962"/>
          </a:xfrm>
        </p:spPr>
        <p:txBody>
          <a:bodyPr/>
          <a:lstStyle/>
          <a:p>
            <a:r>
              <a:rPr lang="en-US" altLang="en-US" dirty="0" smtClean="0"/>
              <a:t>Caution in neonates 0-4 weeks</a:t>
            </a:r>
          </a:p>
          <a:p>
            <a:r>
              <a:rPr lang="en-US" altLang="en-US" dirty="0" smtClean="0"/>
              <a:t>Drug interactions (Also consider maternal drugs if breast feeding)</a:t>
            </a:r>
          </a:p>
          <a:p>
            <a:r>
              <a:rPr lang="en-US" altLang="en-US" dirty="0" smtClean="0"/>
              <a:t>Reactive Airway Disease</a:t>
            </a:r>
          </a:p>
          <a:p>
            <a:r>
              <a:rPr lang="en-US" altLang="en-US" dirty="0" smtClean="0"/>
              <a:t>AV Block</a:t>
            </a:r>
          </a:p>
          <a:p>
            <a:r>
              <a:rPr lang="en-US" altLang="en-US" dirty="0" smtClean="0"/>
              <a:t>Hypoglycemia</a:t>
            </a:r>
          </a:p>
          <a:p>
            <a:r>
              <a:rPr lang="en-US" altLang="en-US" dirty="0" smtClean="0"/>
              <a:t>Raynaud's</a:t>
            </a:r>
          </a:p>
          <a:p>
            <a:r>
              <a:rPr lang="en-US" altLang="en-US" dirty="0" smtClean="0"/>
              <a:t>Hypersensitivity</a:t>
            </a:r>
          </a:p>
        </p:txBody>
      </p:sp>
      <p:sp>
        <p:nvSpPr>
          <p:cNvPr id="22531" name="Title 2"/>
          <p:cNvSpPr>
            <a:spLocks noGrp="1"/>
          </p:cNvSpPr>
          <p:nvPr>
            <p:ph type="title"/>
          </p:nvPr>
        </p:nvSpPr>
        <p:spPr/>
        <p:txBody>
          <a:bodyPr/>
          <a:lstStyle/>
          <a:p>
            <a:r>
              <a:rPr lang="en-US" altLang="en-US" dirty="0" smtClean="0"/>
              <a:t>Contraindications</a:t>
            </a:r>
          </a:p>
        </p:txBody>
      </p:sp>
      <p:sp>
        <p:nvSpPr>
          <p:cNvPr id="22532" name="Slide Number Placeholder 3"/>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B085A1C6-C760-4515-89F0-69B60F99C733}" type="slidenum">
              <a:rPr lang="en-US" altLang="en-US" sz="1200" smtClean="0">
                <a:solidFill>
                  <a:schemeClr val="bg1"/>
                </a:solidFill>
              </a:rPr>
              <a:pPr eaLnBrk="1" hangingPunct="1">
                <a:spcBef>
                  <a:spcPct val="0"/>
                </a:spcBef>
                <a:buFontTx/>
                <a:buNone/>
              </a:pPr>
              <a:t>35</a:t>
            </a:fld>
            <a:endParaRPr lang="en-US" altLang="en-US" sz="1200" dirty="0" smtClean="0">
              <a:solidFill>
                <a:schemeClr val="bg1"/>
              </a:solidFill>
            </a:endParaRPr>
          </a:p>
        </p:txBody>
      </p:sp>
      <p:sp>
        <p:nvSpPr>
          <p:cNvPr id="5" name="Rectangle 4"/>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2"/>
          </p:nvPr>
        </p:nvSpPr>
        <p:spPr>
          <a:xfrm>
            <a:off x="609600" y="1582738"/>
            <a:ext cx="10972800" cy="4525962"/>
          </a:xfrm>
        </p:spPr>
        <p:txBody>
          <a:bodyPr/>
          <a:lstStyle/>
          <a:p>
            <a:pPr>
              <a:defRPr/>
            </a:pPr>
            <a:r>
              <a:rPr lang="en-US" dirty="0" smtClean="0"/>
              <a:t>Steroid</a:t>
            </a:r>
          </a:p>
          <a:p>
            <a:pPr>
              <a:defRPr/>
            </a:pPr>
            <a:r>
              <a:rPr lang="en-US" dirty="0" smtClean="0"/>
              <a:t>Timolol 0.25, 0.5 % Gel</a:t>
            </a:r>
          </a:p>
          <a:p>
            <a:pPr marL="0" indent="0">
              <a:buFont typeface="Arial" pitchFamily="34" charset="0"/>
              <a:buNone/>
              <a:defRPr/>
            </a:pPr>
            <a:r>
              <a:rPr lang="en-US" dirty="0" smtClean="0"/>
              <a:t>	-usually 0.5 % 1 drop BID</a:t>
            </a:r>
          </a:p>
          <a:p>
            <a:pPr marL="0" indent="0">
              <a:buFont typeface="Arial" pitchFamily="34" charset="0"/>
              <a:buNone/>
              <a:defRPr/>
            </a:pPr>
            <a:r>
              <a:rPr lang="en-US" dirty="0"/>
              <a:t>	</a:t>
            </a:r>
            <a:r>
              <a:rPr lang="en-US" dirty="0" smtClean="0"/>
              <a:t>-Beware: Eye, Ulceration, Premature infants</a:t>
            </a:r>
          </a:p>
          <a:p>
            <a:pPr>
              <a:defRPr/>
            </a:pPr>
            <a:r>
              <a:rPr lang="en-US" dirty="0" smtClean="0"/>
              <a:t>New prospective trial: Efficacy, Safety and Pharmacokinetics of Topical Timolol in Infants with Infantile Hemangiomas</a:t>
            </a:r>
          </a:p>
          <a:p>
            <a:pPr>
              <a:defRPr/>
            </a:pPr>
            <a:r>
              <a:rPr lang="en-US" dirty="0" smtClean="0"/>
              <a:t>Propranolol  not fully investigated</a:t>
            </a:r>
          </a:p>
          <a:p>
            <a:pPr marL="0" indent="0">
              <a:buFont typeface="Arial" pitchFamily="34" charset="0"/>
              <a:buNone/>
              <a:defRPr/>
            </a:pPr>
            <a:r>
              <a:rPr lang="en-US" b="1" dirty="0" smtClean="0"/>
              <a:t/>
            </a:r>
            <a:br>
              <a:rPr lang="en-US" b="1" dirty="0" smtClean="0"/>
            </a:br>
            <a:endParaRPr lang="en-US" dirty="0"/>
          </a:p>
        </p:txBody>
      </p:sp>
      <p:sp>
        <p:nvSpPr>
          <p:cNvPr id="25603" name="Title 2"/>
          <p:cNvSpPr>
            <a:spLocks noGrp="1"/>
          </p:cNvSpPr>
          <p:nvPr>
            <p:ph type="title"/>
          </p:nvPr>
        </p:nvSpPr>
        <p:spPr/>
        <p:txBody>
          <a:bodyPr/>
          <a:lstStyle/>
          <a:p>
            <a:r>
              <a:rPr lang="en-US" altLang="en-US" dirty="0" smtClean="0"/>
              <a:t>Topical Medication</a:t>
            </a:r>
          </a:p>
        </p:txBody>
      </p:sp>
      <p:sp>
        <p:nvSpPr>
          <p:cNvPr id="25604" name="Slide Number Placeholder 3"/>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ACA5D53B-870A-4BA1-89DE-63E03C1A91AD}" type="slidenum">
              <a:rPr lang="en-US" altLang="en-US" sz="1200" smtClean="0">
                <a:solidFill>
                  <a:schemeClr val="bg1"/>
                </a:solidFill>
              </a:rPr>
              <a:pPr eaLnBrk="1" hangingPunct="1">
                <a:spcBef>
                  <a:spcPct val="0"/>
                </a:spcBef>
                <a:buFontTx/>
                <a:buNone/>
              </a:pPr>
              <a:t>36</a:t>
            </a:fld>
            <a:endParaRPr lang="en-US" altLang="en-US" sz="1200" dirty="0" smtClean="0">
              <a:solidFill>
                <a:schemeClr val="bg1"/>
              </a:solidFill>
            </a:endParaRPr>
          </a:p>
        </p:txBody>
      </p:sp>
      <p:pic>
        <p:nvPicPr>
          <p:cNvPr id="25605"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786285" y="1171576"/>
            <a:ext cx="3405716" cy="2151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idx="12"/>
          </p:nvPr>
        </p:nvSpPr>
        <p:spPr>
          <a:xfrm>
            <a:off x="609600" y="1582738"/>
            <a:ext cx="10972800" cy="4525962"/>
          </a:xfrm>
        </p:spPr>
        <p:txBody>
          <a:bodyPr/>
          <a:lstStyle/>
          <a:p>
            <a:r>
              <a:rPr lang="en-US" altLang="en-US" dirty="0" smtClean="0"/>
              <a:t>Selective Beta Blockers: Atenolol, Nadolol</a:t>
            </a:r>
          </a:p>
          <a:p>
            <a:r>
              <a:rPr lang="en-US" altLang="en-US" dirty="0" smtClean="0"/>
              <a:t>Sirolimus</a:t>
            </a:r>
          </a:p>
          <a:p>
            <a:r>
              <a:rPr lang="en-US" altLang="en-US" dirty="0" smtClean="0"/>
              <a:t>Combination Therapy</a:t>
            </a:r>
          </a:p>
        </p:txBody>
      </p:sp>
      <p:sp>
        <p:nvSpPr>
          <p:cNvPr id="26627" name="Title 2"/>
          <p:cNvSpPr>
            <a:spLocks noGrp="1"/>
          </p:cNvSpPr>
          <p:nvPr>
            <p:ph type="title"/>
          </p:nvPr>
        </p:nvSpPr>
        <p:spPr/>
        <p:txBody>
          <a:bodyPr/>
          <a:lstStyle/>
          <a:p>
            <a:r>
              <a:rPr lang="en-US" altLang="en-US" dirty="0" smtClean="0"/>
              <a:t>Other Medications</a:t>
            </a:r>
          </a:p>
        </p:txBody>
      </p:sp>
      <p:sp>
        <p:nvSpPr>
          <p:cNvPr id="26628" name="Slide Number Placeholder 3"/>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AE50F5F-642E-405D-B0AA-B5CF089DF252}" type="slidenum">
              <a:rPr lang="en-US" altLang="en-US" sz="1200" smtClean="0">
                <a:solidFill>
                  <a:schemeClr val="bg1"/>
                </a:solidFill>
              </a:rPr>
              <a:pPr eaLnBrk="1" hangingPunct="1">
                <a:spcBef>
                  <a:spcPct val="0"/>
                </a:spcBef>
                <a:buFontTx/>
                <a:buNone/>
              </a:pPr>
              <a:t>37</a:t>
            </a:fld>
            <a:endParaRPr lang="en-US" altLang="en-US" sz="1200" dirty="0" smtClean="0">
              <a:solidFill>
                <a:schemeClr val="bg1"/>
              </a:solidFill>
            </a:endParaRPr>
          </a:p>
        </p:txBody>
      </p:sp>
      <p:sp>
        <p:nvSpPr>
          <p:cNvPr id="5" name="Rectangle 4"/>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ltLang="en-US" dirty="0" smtClean="0"/>
              <a:t> </a:t>
            </a:r>
            <a:r>
              <a:rPr lang="en-US" altLang="en-US" sz="4800" dirty="0" smtClean="0"/>
              <a:t>Rare Vascular Tumors</a:t>
            </a:r>
          </a:p>
        </p:txBody>
      </p:sp>
      <p:sp>
        <p:nvSpPr>
          <p:cNvPr id="54275" name="Rectangle 3"/>
          <p:cNvSpPr>
            <a:spLocks noGrp="1" noChangeArrowheads="1"/>
          </p:cNvSpPr>
          <p:nvPr>
            <p:ph type="body" idx="1"/>
          </p:nvPr>
        </p:nvSpPr>
        <p:spPr/>
        <p:txBody>
          <a:bodyPr/>
          <a:lstStyle/>
          <a:p>
            <a:pPr eaLnBrk="1" hangingPunct="1"/>
            <a:r>
              <a:rPr lang="en-US" altLang="en-US" sz="2800" dirty="0" smtClean="0"/>
              <a:t>Classification of vascular tumors can be very difficult</a:t>
            </a:r>
          </a:p>
          <a:p>
            <a:pPr eaLnBrk="1" hangingPunct="1"/>
            <a:r>
              <a:rPr lang="en-US" altLang="en-US" sz="2800" dirty="0" smtClean="0"/>
              <a:t>Uncommon tumors</a:t>
            </a:r>
          </a:p>
          <a:p>
            <a:pPr eaLnBrk="1" hangingPunct="1"/>
            <a:r>
              <a:rPr lang="en-US" altLang="en-US" sz="2800" dirty="0" smtClean="0"/>
              <a:t>Clinical behavior varies</a:t>
            </a:r>
          </a:p>
          <a:p>
            <a:pPr eaLnBrk="1" hangingPunct="1"/>
            <a:r>
              <a:rPr lang="en-US" altLang="en-US" sz="2800" dirty="0" smtClean="0"/>
              <a:t>Morphologic appearance varies</a:t>
            </a:r>
          </a:p>
          <a:p>
            <a:pPr eaLnBrk="1" hangingPunct="1"/>
            <a:r>
              <a:rPr lang="en-US" altLang="en-US" sz="2800" dirty="0" smtClean="0"/>
              <a:t>Difficulty distinguishing benign vs. malignant lesions</a:t>
            </a:r>
          </a:p>
          <a:p>
            <a:pPr eaLnBrk="1" hangingPunct="1"/>
            <a:r>
              <a:rPr lang="en-US" altLang="en-US" sz="2800" dirty="0" smtClean="0"/>
              <a:t>Pediatric tumors are not independently stratified</a:t>
            </a:r>
          </a:p>
        </p:txBody>
      </p:sp>
      <p:sp>
        <p:nvSpPr>
          <p:cNvPr id="4" name="Rectangle 3"/>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117600" y="0"/>
            <a:ext cx="10363200" cy="1371600"/>
          </a:xfrm>
        </p:spPr>
        <p:txBody>
          <a:bodyPr/>
          <a:lstStyle/>
          <a:p>
            <a:r>
              <a:rPr lang="en-US" altLang="en-US" sz="3200" dirty="0" smtClean="0">
                <a:latin typeface="Arial" charset="0"/>
              </a:rPr>
              <a:t>Kaposiform Hemangioendotheliomas and Tufted </a:t>
            </a:r>
            <a:r>
              <a:rPr lang="en-US" altLang="en-US" sz="3200" dirty="0" err="1" smtClean="0">
                <a:latin typeface="Arial" charset="0"/>
              </a:rPr>
              <a:t>Angiomas</a:t>
            </a:r>
            <a:r>
              <a:rPr lang="en-US" altLang="en-US" sz="3200" dirty="0" smtClean="0">
                <a:latin typeface="Arial" charset="0"/>
              </a:rPr>
              <a:t>*</a:t>
            </a:r>
          </a:p>
        </p:txBody>
      </p:sp>
      <p:sp>
        <p:nvSpPr>
          <p:cNvPr id="16387" name="Rectangle 3"/>
          <p:cNvSpPr>
            <a:spLocks noGrp="1" noChangeArrowheads="1"/>
          </p:cNvSpPr>
          <p:nvPr>
            <p:ph idx="1"/>
          </p:nvPr>
        </p:nvSpPr>
        <p:spPr>
          <a:xfrm>
            <a:off x="5689600" y="1573419"/>
            <a:ext cx="6197600" cy="5486400"/>
          </a:xfrm>
        </p:spPr>
        <p:txBody>
          <a:bodyPr/>
          <a:lstStyle/>
          <a:p>
            <a:pPr>
              <a:lnSpc>
                <a:spcPct val="90000"/>
              </a:lnSpc>
            </a:pPr>
            <a:r>
              <a:rPr lang="en-US" altLang="en-US" sz="2400" dirty="0" smtClean="0">
                <a:latin typeface="Times New Roman" pitchFamily="18" charset="0"/>
              </a:rPr>
              <a:t>Present at birth, also appear postnatally</a:t>
            </a:r>
          </a:p>
          <a:p>
            <a:pPr>
              <a:lnSpc>
                <a:spcPct val="90000"/>
              </a:lnSpc>
            </a:pPr>
            <a:r>
              <a:rPr lang="en-US" altLang="en-US" sz="2400" dirty="0" smtClean="0">
                <a:latin typeface="Times New Roman" pitchFamily="18" charset="0"/>
              </a:rPr>
              <a:t>Affect both sexes equally</a:t>
            </a:r>
          </a:p>
          <a:p>
            <a:pPr>
              <a:lnSpc>
                <a:spcPct val="90000"/>
              </a:lnSpc>
            </a:pPr>
            <a:r>
              <a:rPr lang="en-US" altLang="en-US" sz="2400" dirty="0" smtClean="0">
                <a:latin typeface="Times New Roman" pitchFamily="18" charset="0"/>
              </a:rPr>
              <a:t>Usually unifocal typically involving extremities, trunk, retroperitoneum, and head and neck, involving superficial and deep soft tissue</a:t>
            </a:r>
          </a:p>
          <a:p>
            <a:pPr>
              <a:lnSpc>
                <a:spcPct val="90000"/>
              </a:lnSpc>
            </a:pPr>
            <a:r>
              <a:rPr lang="en-US" altLang="en-US" sz="2400" dirty="0" smtClean="0">
                <a:latin typeface="Times New Roman" pitchFamily="18" charset="0"/>
              </a:rPr>
              <a:t>Overlying skin is deep red-purple in color, tense, and shiny</a:t>
            </a:r>
          </a:p>
          <a:p>
            <a:pPr>
              <a:lnSpc>
                <a:spcPct val="90000"/>
              </a:lnSpc>
            </a:pPr>
            <a:r>
              <a:rPr lang="en-US" altLang="en-US" sz="2400" dirty="0" smtClean="0">
                <a:latin typeface="Times New Roman" pitchFamily="18" charset="0"/>
              </a:rPr>
              <a:t>Kasabach-Merritt phenomenon: profound thrombocytopenia, hypofibrinogenemia</a:t>
            </a:r>
            <a:r>
              <a:rPr lang="en-US" altLang="en-US" sz="2400" dirty="0">
                <a:latin typeface="Times New Roman" pitchFamily="18" charset="0"/>
              </a:rPr>
              <a:t> </a:t>
            </a:r>
            <a:r>
              <a:rPr lang="en-US" altLang="en-US" sz="2400" dirty="0" smtClean="0">
                <a:latin typeface="Times New Roman" pitchFamily="18" charset="0"/>
              </a:rPr>
              <a:t>with slightly high D-dimer (</a:t>
            </a:r>
            <a:r>
              <a:rPr lang="en-US" altLang="en-US" sz="2400" b="1" dirty="0" smtClean="0">
                <a:latin typeface="Times New Roman" pitchFamily="18" charset="0"/>
              </a:rPr>
              <a:t>Coagulopathy)</a:t>
            </a:r>
          </a:p>
          <a:p>
            <a:pPr marL="0" indent="0">
              <a:lnSpc>
                <a:spcPct val="90000"/>
              </a:lnSpc>
              <a:buNone/>
            </a:pPr>
            <a:r>
              <a:rPr lang="en-US" altLang="en-US" sz="2400" dirty="0">
                <a:latin typeface="Times New Roman" pitchFamily="18" charset="0"/>
              </a:rPr>
              <a:t> </a:t>
            </a:r>
            <a:r>
              <a:rPr lang="en-US" altLang="en-US" sz="2400" dirty="0" smtClean="0">
                <a:latin typeface="Times New Roman" pitchFamily="18" charset="0"/>
              </a:rPr>
              <a:t>                      </a:t>
            </a:r>
          </a:p>
        </p:txBody>
      </p:sp>
      <p:pic>
        <p:nvPicPr>
          <p:cNvPr id="55300" name="Picture 4" descr="khe cheek"/>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1600" y="4114800"/>
            <a:ext cx="5486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descr="khe le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1600" y="1524000"/>
            <a:ext cx="5486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9725654" y="6550025"/>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79373"/>
            <a:ext cx="10515600" cy="1025611"/>
          </a:xfrm>
        </p:spPr>
        <p:txBody>
          <a:bodyPr>
            <a:normAutofit fontScale="90000"/>
          </a:bodyPr>
          <a:lstStyle/>
          <a:p>
            <a:pPr algn="ct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b="1" dirty="0" smtClean="0"/>
              <a:t/>
            </a:r>
            <a:br>
              <a:rPr lang="en-US" b="1" dirty="0" smtClean="0"/>
            </a:br>
            <a:r>
              <a:rPr lang="en-US" b="1" dirty="0" smtClean="0"/>
              <a:t>Classification of Vascular Anomalies</a:t>
            </a:r>
            <a:r>
              <a:rPr lang="en-US" b="1" dirty="0"/>
              <a:t/>
            </a:r>
            <a:br>
              <a:rPr lang="en-US" b="1" dirty="0"/>
            </a:br>
            <a:r>
              <a:rPr lang="en-US" b="1" dirty="0" smtClean="0"/>
              <a:t/>
            </a:r>
            <a:br>
              <a:rPr lang="en-US" b="1" dirty="0" smtClean="0"/>
            </a:br>
            <a:r>
              <a:rPr lang="en-US" b="1" dirty="0"/>
              <a:t/>
            </a:r>
            <a:br>
              <a:rPr lang="en-US" b="1" dirty="0"/>
            </a:br>
            <a:r>
              <a:rPr lang="en-US" altLang="en-US" dirty="0"/>
              <a:t>The beginning of wisdom is calling things by their right </a:t>
            </a:r>
            <a:r>
              <a:rPr lang="en-US" altLang="en-US" dirty="0" smtClean="0"/>
              <a:t>names</a:t>
            </a:r>
            <a:br>
              <a:rPr lang="en-US" altLang="en-US" dirty="0" smtClean="0"/>
            </a:br>
            <a:r>
              <a:rPr lang="en-US" altLang="en-US" dirty="0"/>
              <a:t/>
            </a:r>
            <a:br>
              <a:rPr lang="en-US" altLang="en-US" dirty="0"/>
            </a:br>
            <a:r>
              <a:rPr lang="en-US" altLang="en-US" dirty="0" smtClean="0"/>
              <a:t/>
            </a:r>
            <a:br>
              <a:rPr lang="en-US" altLang="en-US" dirty="0" smtClean="0"/>
            </a:br>
            <a:r>
              <a:rPr lang="en-US" altLang="en-US" i="1" dirty="0" smtClean="0"/>
              <a:t>Chinese Proverb</a:t>
            </a:r>
            <a:r>
              <a:rPr lang="en-US" b="1" dirty="0" smtClean="0"/>
              <a:t/>
            </a:r>
            <a:br>
              <a:rPr lang="en-US" b="1" dirty="0" smtClean="0"/>
            </a:br>
            <a:r>
              <a:rPr lang="en-US" b="1" dirty="0"/>
              <a:t/>
            </a:r>
            <a:br>
              <a:rPr lang="en-US" b="1" dirty="0"/>
            </a:br>
            <a:endParaRPr lang="en-US" b="1" dirty="0"/>
          </a:p>
        </p:txBody>
      </p:sp>
      <p:sp>
        <p:nvSpPr>
          <p:cNvPr id="3" name="Rectangle 2"/>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extLst>
      <p:ext uri="{BB962C8B-B14F-4D97-AF65-F5344CB8AC3E}">
        <p14:creationId xmlns:p14="http://schemas.microsoft.com/office/powerpoint/2010/main" val="4887994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a:bodyPr>
          <a:lstStyle/>
          <a:p>
            <a:pPr>
              <a:defRPr/>
            </a:pPr>
            <a:r>
              <a:rPr lang="en-US" dirty="0" smtClean="0">
                <a:cs typeface="Arial" pitchFamily="34" charset="0"/>
              </a:rPr>
              <a:t>Kaposiform Hemangioendothelioma</a:t>
            </a:r>
            <a:endParaRPr lang="en-US" dirty="0">
              <a:cs typeface="ＭＳ Ｐゴシック" charset="0"/>
            </a:endParaRPr>
          </a:p>
        </p:txBody>
      </p:sp>
      <p:sp>
        <p:nvSpPr>
          <p:cNvPr id="3" name="Content Placeholder 2"/>
          <p:cNvSpPr>
            <a:spLocks noGrp="1"/>
          </p:cNvSpPr>
          <p:nvPr>
            <p:ph sz="half" idx="1"/>
          </p:nvPr>
        </p:nvSpPr>
        <p:spPr>
          <a:xfrm>
            <a:off x="6096000" y="1600201"/>
            <a:ext cx="5384800" cy="4525963"/>
          </a:xfrm>
        </p:spPr>
        <p:txBody>
          <a:bodyPr>
            <a:normAutofit/>
          </a:bodyPr>
          <a:lstStyle/>
          <a:p>
            <a:pPr>
              <a:defRPr/>
            </a:pPr>
            <a:r>
              <a:rPr lang="en-US" sz="2400" dirty="0" smtClean="0">
                <a:latin typeface="Arial" pitchFamily="34" charset="0"/>
                <a:cs typeface="Arial" pitchFamily="34" charset="0"/>
              </a:rPr>
              <a:t>General features</a:t>
            </a:r>
          </a:p>
          <a:p>
            <a:pPr lvl="1">
              <a:defRPr/>
            </a:pPr>
            <a:r>
              <a:rPr lang="en-US" dirty="0" smtClean="0">
                <a:latin typeface="Arial" pitchFamily="34" charset="0"/>
                <a:cs typeface="Arial" pitchFamily="34" charset="0"/>
              </a:rPr>
              <a:t>Tends to involve the trunk</a:t>
            </a:r>
          </a:p>
          <a:p>
            <a:pPr lvl="1">
              <a:defRPr/>
            </a:pPr>
            <a:r>
              <a:rPr lang="en-US" dirty="0" smtClean="0">
                <a:latin typeface="Arial" pitchFamily="34" charset="0"/>
                <a:cs typeface="Arial" pitchFamily="34" charset="0"/>
              </a:rPr>
              <a:t>Involvement of the skin, subcutaneous fat, and muscle is typical (edema like)</a:t>
            </a:r>
          </a:p>
          <a:p>
            <a:pPr lvl="1">
              <a:defRPr/>
            </a:pPr>
            <a:r>
              <a:rPr lang="en-US" dirty="0" smtClean="0">
                <a:latin typeface="Arial" pitchFamily="34" charset="0"/>
                <a:cs typeface="Arial" pitchFamily="34" charset="0"/>
              </a:rPr>
              <a:t>Majority are infiltrative with poorly defined borders</a:t>
            </a:r>
          </a:p>
          <a:p>
            <a:pPr lvl="1">
              <a:defRPr/>
            </a:pPr>
            <a:r>
              <a:rPr lang="en-US" dirty="0" smtClean="0">
                <a:latin typeface="Arial" pitchFamily="34" charset="0"/>
                <a:cs typeface="Arial" pitchFamily="34" charset="0"/>
              </a:rPr>
              <a:t>Generally hyperintense on T2 sequence with diffuse enhancement</a:t>
            </a:r>
          </a:p>
        </p:txBody>
      </p:sp>
      <p:pic>
        <p:nvPicPr>
          <p:cNvPr id="56324"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6001" y="914400"/>
            <a:ext cx="4493684"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16001" y="4343400"/>
            <a:ext cx="4508500"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9635119" y="6583365"/>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914400" y="0"/>
            <a:ext cx="10363200" cy="990600"/>
          </a:xfrm>
        </p:spPr>
        <p:txBody>
          <a:bodyPr/>
          <a:lstStyle/>
          <a:p>
            <a:pPr eaLnBrk="1" hangingPunct="1"/>
            <a:r>
              <a:rPr lang="en-US" altLang="en-US" sz="3600" dirty="0" smtClean="0"/>
              <a:t>Kaposiform Hemangioendothelioma</a:t>
            </a:r>
          </a:p>
        </p:txBody>
      </p:sp>
      <p:pic>
        <p:nvPicPr>
          <p:cNvPr id="57347"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r="3166"/>
          <a:stretch>
            <a:fillRect/>
          </a:stretch>
        </p:blipFill>
        <p:spPr bwMode="auto">
          <a:xfrm>
            <a:off x="4267201" y="3922714"/>
            <a:ext cx="3754967"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23767" y="973138"/>
            <a:ext cx="3860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76484" y="3938589"/>
            <a:ext cx="1422400" cy="10128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7350" name="Picture 1"/>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4733" y="3922714"/>
            <a:ext cx="3970867"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2"/>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4733" y="982663"/>
            <a:ext cx="397086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3"/>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267200" y="973138"/>
            <a:ext cx="3759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5"/>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8128001" y="3922714"/>
            <a:ext cx="3858684"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6"/>
          <p:cNvPicPr>
            <a:picLocks noChangeAspect="1"/>
          </p:cNvPicPr>
          <p:nvPr/>
        </p:nvPicPr>
        <p:blipFill>
          <a:blip r:embed="rId10" cstate="email">
            <a:extLst>
              <a:ext uri="{28A0092B-C50C-407E-A947-70E740481C1C}">
                <a14:useLocalDpi xmlns:a14="http://schemas.microsoft.com/office/drawing/2010/main"/>
              </a:ext>
            </a:extLst>
          </a:blip>
          <a:srcRect l="32349" t="32300" r="38168" b="31644"/>
          <a:stretch>
            <a:fillRect/>
          </a:stretch>
        </p:blipFill>
        <p:spPr bwMode="auto">
          <a:xfrm>
            <a:off x="10727267" y="2719389"/>
            <a:ext cx="1236133" cy="1133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355" name="TextBox 2"/>
          <p:cNvSpPr txBox="1">
            <a:spLocks noChangeArrowheads="1"/>
          </p:cNvSpPr>
          <p:nvPr/>
        </p:nvSpPr>
        <p:spPr bwMode="auto">
          <a:xfrm>
            <a:off x="203200" y="3597276"/>
            <a:ext cx="1422400" cy="276225"/>
          </a:xfrm>
          <a:prstGeom prst="rect">
            <a:avLst/>
          </a:prstGeom>
          <a:solidFill>
            <a:srgbClr val="FFFF00"/>
          </a:solidFill>
          <a:ln w="9525">
            <a:solidFill>
              <a:schemeClr val="tx1"/>
            </a:solidFill>
            <a:miter lim="800000"/>
            <a:headEnd/>
            <a:tailEnd/>
          </a:ln>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a:spcBef>
                <a:spcPct val="0"/>
              </a:spcBef>
              <a:buFontTx/>
              <a:buNone/>
            </a:pPr>
            <a:r>
              <a:rPr lang="en-US" altLang="en-US" sz="1200" b="1" dirty="0">
                <a:solidFill>
                  <a:srgbClr val="000000"/>
                </a:solidFill>
                <a:latin typeface="Arial" charset="0"/>
                <a:cs typeface="Arial" charset="0"/>
              </a:rPr>
              <a:t>Lobules</a:t>
            </a:r>
          </a:p>
        </p:txBody>
      </p:sp>
      <p:sp>
        <p:nvSpPr>
          <p:cNvPr id="57356" name="TextBox 2"/>
          <p:cNvSpPr txBox="1">
            <a:spLocks noChangeArrowheads="1"/>
          </p:cNvSpPr>
          <p:nvPr/>
        </p:nvSpPr>
        <p:spPr bwMode="auto">
          <a:xfrm>
            <a:off x="4284133" y="3581400"/>
            <a:ext cx="2235200" cy="276225"/>
          </a:xfrm>
          <a:prstGeom prst="rect">
            <a:avLst/>
          </a:prstGeom>
          <a:solidFill>
            <a:srgbClr val="FFFF00"/>
          </a:solidFill>
          <a:ln w="9525">
            <a:solidFill>
              <a:schemeClr val="tx1"/>
            </a:solidFill>
            <a:miter lim="800000"/>
            <a:headEnd/>
            <a:tailEnd/>
          </a:ln>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a:spcBef>
                <a:spcPct val="0"/>
              </a:spcBef>
              <a:buFontTx/>
              <a:buNone/>
            </a:pPr>
            <a:r>
              <a:rPr lang="en-US" altLang="en-US" sz="1200" b="1" dirty="0">
                <a:solidFill>
                  <a:srgbClr val="000000"/>
                </a:solidFill>
                <a:latin typeface="Arial" charset="0"/>
                <a:cs typeface="Arial" charset="0"/>
              </a:rPr>
              <a:t>Coalescing Nodules</a:t>
            </a:r>
          </a:p>
        </p:txBody>
      </p:sp>
      <p:sp>
        <p:nvSpPr>
          <p:cNvPr id="57357" name="TextBox 2"/>
          <p:cNvSpPr txBox="1">
            <a:spLocks noChangeArrowheads="1"/>
          </p:cNvSpPr>
          <p:nvPr/>
        </p:nvSpPr>
        <p:spPr bwMode="auto">
          <a:xfrm>
            <a:off x="8134351" y="3581400"/>
            <a:ext cx="1710267" cy="276225"/>
          </a:xfrm>
          <a:prstGeom prst="rect">
            <a:avLst/>
          </a:prstGeom>
          <a:solidFill>
            <a:srgbClr val="FFFF00"/>
          </a:solidFill>
          <a:ln w="9525">
            <a:solidFill>
              <a:schemeClr val="tx1"/>
            </a:solidFill>
            <a:miter lim="800000"/>
            <a:headEnd/>
            <a:tailEnd/>
          </a:ln>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a:spcBef>
                <a:spcPct val="0"/>
              </a:spcBef>
              <a:buFontTx/>
              <a:buNone/>
            </a:pPr>
            <a:r>
              <a:rPr lang="en-US" altLang="en-US" sz="1200" b="1" dirty="0">
                <a:solidFill>
                  <a:srgbClr val="000000"/>
                </a:solidFill>
                <a:latin typeface="Arial" charset="0"/>
                <a:cs typeface="Arial" charset="0"/>
              </a:rPr>
              <a:t>Spindle Cells</a:t>
            </a:r>
          </a:p>
        </p:txBody>
      </p:sp>
      <p:sp>
        <p:nvSpPr>
          <p:cNvPr id="57358" name="TextBox 2"/>
          <p:cNvSpPr txBox="1">
            <a:spLocks noChangeArrowheads="1"/>
          </p:cNvSpPr>
          <p:nvPr/>
        </p:nvSpPr>
        <p:spPr bwMode="auto">
          <a:xfrm>
            <a:off x="209551" y="6416676"/>
            <a:ext cx="1930400" cy="276225"/>
          </a:xfrm>
          <a:prstGeom prst="rect">
            <a:avLst/>
          </a:prstGeom>
          <a:solidFill>
            <a:srgbClr val="FFFF00"/>
          </a:solidFill>
          <a:ln w="9525">
            <a:solidFill>
              <a:schemeClr val="tx1"/>
            </a:solidFill>
            <a:miter lim="800000"/>
            <a:headEnd/>
            <a:tailEnd/>
          </a:ln>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200" b="1" dirty="0">
                <a:solidFill>
                  <a:srgbClr val="000000"/>
                </a:solidFill>
                <a:latin typeface="Arial" charset="0"/>
                <a:cs typeface="Arial" charset="0"/>
              </a:rPr>
              <a:t>Vascular Pattern</a:t>
            </a:r>
          </a:p>
        </p:txBody>
      </p:sp>
      <p:sp>
        <p:nvSpPr>
          <p:cNvPr id="57359" name="TextBox 2"/>
          <p:cNvSpPr txBox="1">
            <a:spLocks noChangeArrowheads="1"/>
          </p:cNvSpPr>
          <p:nvPr/>
        </p:nvSpPr>
        <p:spPr bwMode="auto">
          <a:xfrm>
            <a:off x="4279901" y="6416676"/>
            <a:ext cx="1409700" cy="276225"/>
          </a:xfrm>
          <a:prstGeom prst="rect">
            <a:avLst/>
          </a:prstGeom>
          <a:solidFill>
            <a:srgbClr val="FFFF00"/>
          </a:solidFill>
          <a:ln w="9525">
            <a:solidFill>
              <a:schemeClr val="tx1"/>
            </a:solidFill>
            <a:miter lim="800000"/>
            <a:headEnd/>
            <a:tailEnd/>
          </a:ln>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a:spcBef>
                <a:spcPct val="0"/>
              </a:spcBef>
              <a:buFontTx/>
              <a:buNone/>
            </a:pPr>
            <a:r>
              <a:rPr lang="en-US" altLang="en-US" sz="1200" b="1" dirty="0">
                <a:solidFill>
                  <a:srgbClr val="000000"/>
                </a:solidFill>
                <a:latin typeface="Arial" charset="0"/>
                <a:cs typeface="Arial" charset="0"/>
              </a:rPr>
              <a:t>Epithelioid</a:t>
            </a:r>
          </a:p>
        </p:txBody>
      </p:sp>
      <p:sp>
        <p:nvSpPr>
          <p:cNvPr id="57360" name="TextBox 2"/>
          <p:cNvSpPr txBox="1">
            <a:spLocks noChangeArrowheads="1"/>
          </p:cNvSpPr>
          <p:nvPr/>
        </p:nvSpPr>
        <p:spPr bwMode="auto">
          <a:xfrm>
            <a:off x="8128000" y="6416676"/>
            <a:ext cx="1016000" cy="276225"/>
          </a:xfrm>
          <a:prstGeom prst="rect">
            <a:avLst/>
          </a:prstGeom>
          <a:solidFill>
            <a:srgbClr val="FFFF00"/>
          </a:solidFill>
          <a:ln w="9525">
            <a:solidFill>
              <a:schemeClr val="tx1"/>
            </a:solidFill>
            <a:miter lim="800000"/>
            <a:headEnd/>
            <a:tailEnd/>
          </a:ln>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a:spcBef>
                <a:spcPct val="0"/>
              </a:spcBef>
              <a:buFontTx/>
              <a:buNone/>
            </a:pPr>
            <a:r>
              <a:rPr lang="en-US" altLang="en-US" sz="1200" b="1" dirty="0">
                <a:solidFill>
                  <a:srgbClr val="000000"/>
                </a:solidFill>
                <a:latin typeface="Arial" charset="0"/>
                <a:cs typeface="Arial" charset="0"/>
              </a:rPr>
              <a:t>Prox-1</a:t>
            </a:r>
          </a:p>
        </p:txBody>
      </p:sp>
      <p:sp>
        <p:nvSpPr>
          <p:cNvPr id="17" name="Rectangle 16"/>
          <p:cNvSpPr>
            <a:spLocks noChangeArrowheads="1"/>
          </p:cNvSpPr>
          <p:nvPr/>
        </p:nvSpPr>
        <p:spPr bwMode="auto">
          <a:xfrm>
            <a:off x="0" y="6571621"/>
            <a:ext cx="3106738"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100" b="0" dirty="0">
                <a:latin typeface="Trebuchet MS" panose="020B0603020202020204" pitchFamily="34" charset="0"/>
              </a:rPr>
              <a:t>Copyright © 2019 by ASPHO</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dirty="0" smtClean="0"/>
              <a:t>Treatment</a:t>
            </a:r>
          </a:p>
        </p:txBody>
      </p:sp>
      <p:sp>
        <p:nvSpPr>
          <p:cNvPr id="58371" name="Content Placeholder 2"/>
          <p:cNvSpPr>
            <a:spLocks noGrp="1"/>
          </p:cNvSpPr>
          <p:nvPr>
            <p:ph idx="1"/>
          </p:nvPr>
        </p:nvSpPr>
        <p:spPr>
          <a:xfrm>
            <a:off x="1016000" y="1499296"/>
            <a:ext cx="10566400" cy="4530725"/>
          </a:xfrm>
        </p:spPr>
        <p:txBody>
          <a:bodyPr>
            <a:normAutofit fontScale="92500" lnSpcReduction="10000"/>
          </a:bodyPr>
          <a:lstStyle/>
          <a:p>
            <a:r>
              <a:rPr lang="en-US" altLang="en-US" dirty="0" smtClean="0"/>
              <a:t>No prospective trials</a:t>
            </a:r>
          </a:p>
          <a:p>
            <a:r>
              <a:rPr lang="en-US" altLang="en-US" b="1" dirty="0" smtClean="0"/>
              <a:t>Steroids</a:t>
            </a:r>
          </a:p>
          <a:p>
            <a:r>
              <a:rPr lang="en-US" altLang="en-US" b="1" dirty="0" smtClean="0"/>
              <a:t>Vincristine</a:t>
            </a:r>
          </a:p>
          <a:p>
            <a:r>
              <a:rPr lang="en-US" altLang="en-US" dirty="0" smtClean="0"/>
              <a:t>Interferon</a:t>
            </a:r>
          </a:p>
          <a:p>
            <a:r>
              <a:rPr lang="en-US" altLang="en-US" dirty="0" smtClean="0"/>
              <a:t>Cytoxan</a:t>
            </a:r>
          </a:p>
          <a:p>
            <a:r>
              <a:rPr lang="en-US" altLang="en-US" dirty="0" smtClean="0"/>
              <a:t>VAC</a:t>
            </a:r>
          </a:p>
          <a:p>
            <a:r>
              <a:rPr lang="en-US" altLang="en-US" dirty="0" smtClean="0"/>
              <a:t>Amicar</a:t>
            </a:r>
          </a:p>
          <a:p>
            <a:r>
              <a:rPr lang="en-US" altLang="en-US" dirty="0" smtClean="0"/>
              <a:t>Propanolol</a:t>
            </a:r>
          </a:p>
          <a:p>
            <a:r>
              <a:rPr lang="en-US" altLang="en-US" b="1" dirty="0" smtClean="0"/>
              <a:t>Sirolimus</a:t>
            </a:r>
          </a:p>
          <a:p>
            <a:r>
              <a:rPr lang="en-US" altLang="en-US" dirty="0" smtClean="0"/>
              <a:t>FDA study: Vcr vs Sirolimus for the Treatment of High Risk KHE</a:t>
            </a:r>
          </a:p>
        </p:txBody>
      </p:sp>
      <p:sp>
        <p:nvSpPr>
          <p:cNvPr id="4" name="Rectangle 3"/>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2"/>
          <p:cNvSpPr>
            <a:spLocks noGrp="1"/>
          </p:cNvSpPr>
          <p:nvPr>
            <p:ph type="title"/>
          </p:nvPr>
        </p:nvSpPr>
        <p:spPr/>
        <p:txBody>
          <a:bodyPr/>
          <a:lstStyle/>
          <a:p>
            <a:r>
              <a:rPr lang="en-US" altLang="en-US" b="1" dirty="0" smtClean="0"/>
              <a:t>Sirolimus and Vascular Anomalies</a:t>
            </a:r>
          </a:p>
        </p:txBody>
      </p:sp>
      <p:sp>
        <p:nvSpPr>
          <p:cNvPr id="31747" name="Content Placeholder 1"/>
          <p:cNvSpPr>
            <a:spLocks noGrp="1"/>
          </p:cNvSpPr>
          <p:nvPr>
            <p:ph sz="half" idx="1"/>
          </p:nvPr>
        </p:nvSpPr>
        <p:spPr>
          <a:xfrm>
            <a:off x="609601" y="1600201"/>
            <a:ext cx="3746500" cy="4525963"/>
          </a:xfrm>
        </p:spPr>
        <p:txBody>
          <a:bodyPr>
            <a:normAutofit lnSpcReduction="10000"/>
          </a:bodyPr>
          <a:lstStyle/>
          <a:p>
            <a:r>
              <a:rPr lang="en-US" altLang="en-US" sz="2400" dirty="0" smtClean="0"/>
              <a:t>Over 20 articles in </a:t>
            </a:r>
            <a:r>
              <a:rPr lang="en-US" altLang="en-US" sz="2400" dirty="0" err="1" smtClean="0"/>
              <a:t>Pubmed</a:t>
            </a:r>
            <a:endParaRPr lang="en-US" altLang="en-US" sz="2400" dirty="0" smtClean="0"/>
          </a:p>
          <a:p>
            <a:r>
              <a:rPr lang="en-US" altLang="en-US" sz="2400" dirty="0" smtClean="0"/>
              <a:t>Most  retrospective</a:t>
            </a:r>
          </a:p>
          <a:p>
            <a:r>
              <a:rPr lang="en-US" altLang="en-US" sz="2400" dirty="0" smtClean="0"/>
              <a:t>Other ongoing (Clinical Trial.gov)</a:t>
            </a:r>
          </a:p>
        </p:txBody>
      </p:sp>
      <p:sp>
        <p:nvSpPr>
          <p:cNvPr id="47108" name="Content Placeholder 1"/>
          <p:cNvSpPr>
            <a:spLocks noGrp="1"/>
          </p:cNvSpPr>
          <p:nvPr>
            <p:ph sz="half" idx="2"/>
          </p:nvPr>
        </p:nvSpPr>
        <p:spPr>
          <a:xfrm>
            <a:off x="5270501" y="1506538"/>
            <a:ext cx="6311900" cy="4525962"/>
          </a:xfrm>
        </p:spPr>
        <p:txBody>
          <a:bodyPr>
            <a:normAutofit lnSpcReduction="10000"/>
          </a:bodyPr>
          <a:lstStyle/>
          <a:p>
            <a:pPr>
              <a:defRPr/>
            </a:pPr>
            <a:r>
              <a:rPr lang="en-US" altLang="en-US" sz="2400" dirty="0" smtClean="0"/>
              <a:t>Lymphatic Anomalies</a:t>
            </a:r>
          </a:p>
          <a:p>
            <a:pPr>
              <a:defRPr/>
            </a:pPr>
            <a:r>
              <a:rPr lang="en-US" altLang="en-US" sz="2400" dirty="0" smtClean="0"/>
              <a:t>KHE/TA</a:t>
            </a:r>
          </a:p>
          <a:p>
            <a:pPr>
              <a:defRPr/>
            </a:pPr>
            <a:r>
              <a:rPr lang="en-US" altLang="en-US" sz="2400" dirty="0" smtClean="0"/>
              <a:t>KLA</a:t>
            </a:r>
          </a:p>
          <a:p>
            <a:pPr>
              <a:defRPr/>
            </a:pPr>
            <a:r>
              <a:rPr lang="en-US" altLang="en-US" sz="2400" dirty="0" smtClean="0"/>
              <a:t>CLVA/KT</a:t>
            </a:r>
          </a:p>
          <a:p>
            <a:pPr>
              <a:defRPr/>
            </a:pPr>
            <a:r>
              <a:rPr lang="en-US" altLang="en-US" sz="2400" dirty="0" smtClean="0"/>
              <a:t>PTEN </a:t>
            </a:r>
          </a:p>
          <a:p>
            <a:pPr>
              <a:defRPr/>
            </a:pPr>
            <a:r>
              <a:rPr lang="en-US" altLang="en-US" sz="2400" dirty="0" smtClean="0"/>
              <a:t>Venous Malformations</a:t>
            </a:r>
          </a:p>
          <a:p>
            <a:pPr>
              <a:defRPr/>
            </a:pPr>
            <a:r>
              <a:rPr lang="en-US" altLang="en-US" sz="2400" dirty="0" smtClean="0"/>
              <a:t>BRBNS</a:t>
            </a:r>
          </a:p>
          <a:p>
            <a:pPr>
              <a:defRPr/>
            </a:pPr>
            <a:r>
              <a:rPr lang="en-US" altLang="en-US" sz="2400" dirty="0" smtClean="0"/>
              <a:t>FAVA</a:t>
            </a:r>
          </a:p>
          <a:p>
            <a:pPr>
              <a:defRPr/>
            </a:pPr>
            <a:r>
              <a:rPr lang="en-US" altLang="en-US" sz="2400" dirty="0" smtClean="0"/>
              <a:t>?AVM</a:t>
            </a:r>
          </a:p>
          <a:p>
            <a:pPr>
              <a:defRPr/>
            </a:pPr>
            <a:r>
              <a:rPr lang="en-US" altLang="en-US" sz="2400" dirty="0" smtClean="0"/>
              <a:t>?“lymphangiectasis”/CCLA</a:t>
            </a:r>
          </a:p>
          <a:p>
            <a:pPr marL="0" indent="0">
              <a:buFont typeface="Arial" pitchFamily="34" charset="0"/>
              <a:buNone/>
              <a:defRPr/>
            </a:pPr>
            <a:endParaRPr lang="en-US" altLang="en-US" sz="2400" dirty="0" smtClean="0"/>
          </a:p>
          <a:p>
            <a:pPr>
              <a:buFontTx/>
              <a:buChar char="-"/>
              <a:defRPr/>
            </a:pPr>
            <a:endParaRPr lang="en-US" altLang="en-US" sz="2400" dirty="0" smtClean="0"/>
          </a:p>
          <a:p>
            <a:pPr marL="0" indent="0">
              <a:buFont typeface="Arial" pitchFamily="34" charset="0"/>
              <a:buNone/>
              <a:defRPr/>
            </a:pPr>
            <a:endParaRPr lang="en-US" altLang="en-US" dirty="0" smtClean="0"/>
          </a:p>
        </p:txBody>
      </p:sp>
      <p:sp>
        <p:nvSpPr>
          <p:cNvPr id="3174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C54696C-714B-41B5-BD3A-9956E1AE4DBE}" type="slidenum">
              <a:rPr lang="en-US" altLang="en-US" sz="1200" smtClean="0">
                <a:solidFill>
                  <a:schemeClr val="bg1"/>
                </a:solidFill>
              </a:rPr>
              <a:pPr eaLnBrk="1" hangingPunct="1">
                <a:spcBef>
                  <a:spcPct val="0"/>
                </a:spcBef>
                <a:buFontTx/>
                <a:buNone/>
              </a:pPr>
              <a:t>43</a:t>
            </a:fld>
            <a:endParaRPr lang="en-US" altLang="en-US" sz="1200" dirty="0" smtClean="0">
              <a:solidFill>
                <a:schemeClr val="bg1"/>
              </a:solidFill>
            </a:endParaRPr>
          </a:p>
        </p:txBody>
      </p:sp>
      <p:sp>
        <p:nvSpPr>
          <p:cNvPr id="6" name="Rectangle 5"/>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1"/>
          <p:cNvSpPr>
            <a:spLocks noGrp="1"/>
          </p:cNvSpPr>
          <p:nvPr>
            <p:ph idx="12"/>
          </p:nvPr>
        </p:nvSpPr>
        <p:spPr>
          <a:xfrm>
            <a:off x="609600" y="1645816"/>
            <a:ext cx="10972800" cy="4525962"/>
          </a:xfrm>
        </p:spPr>
        <p:txBody>
          <a:bodyPr/>
          <a:lstStyle/>
          <a:p>
            <a:r>
              <a:rPr lang="en-US" altLang="en-US" sz="2800" dirty="0" smtClean="0"/>
              <a:t>Immunosuppression</a:t>
            </a:r>
          </a:p>
          <a:p>
            <a:r>
              <a:rPr lang="en-US" altLang="en-US" sz="2800" dirty="0" smtClean="0"/>
              <a:t>Mouth sores</a:t>
            </a:r>
          </a:p>
          <a:p>
            <a:r>
              <a:rPr lang="en-US" altLang="en-US" sz="2800" dirty="0" smtClean="0"/>
              <a:t>Headache</a:t>
            </a:r>
          </a:p>
          <a:p>
            <a:r>
              <a:rPr lang="en-US" altLang="en-US" sz="2800" dirty="0" smtClean="0"/>
              <a:t>Lymphedema</a:t>
            </a:r>
          </a:p>
          <a:p>
            <a:r>
              <a:rPr lang="en-US" altLang="en-US" sz="2800" dirty="0" smtClean="0"/>
              <a:t>GI: nausea, diarrhea, constipation</a:t>
            </a:r>
          </a:p>
          <a:p>
            <a:r>
              <a:rPr lang="en-US" altLang="en-US" sz="2800" dirty="0" smtClean="0"/>
              <a:t>Anemia</a:t>
            </a:r>
          </a:p>
          <a:p>
            <a:r>
              <a:rPr lang="en-US" altLang="en-US" sz="2800" dirty="0" smtClean="0"/>
              <a:t>Increase in Lipids</a:t>
            </a:r>
          </a:p>
          <a:p>
            <a:r>
              <a:rPr lang="en-US" altLang="en-US" sz="2800" dirty="0" smtClean="0"/>
              <a:t>Rare: thrombosis, capillary leak, pneumonitis, male infertility</a:t>
            </a:r>
          </a:p>
        </p:txBody>
      </p:sp>
      <p:sp>
        <p:nvSpPr>
          <p:cNvPr id="44035" name="Title 2"/>
          <p:cNvSpPr>
            <a:spLocks noGrp="1"/>
          </p:cNvSpPr>
          <p:nvPr>
            <p:ph type="title"/>
          </p:nvPr>
        </p:nvSpPr>
        <p:spPr/>
        <p:txBody>
          <a:bodyPr/>
          <a:lstStyle/>
          <a:p>
            <a:r>
              <a:rPr lang="en-US" altLang="en-US" dirty="0" smtClean="0"/>
              <a:t>Side Effects</a:t>
            </a:r>
          </a:p>
        </p:txBody>
      </p:sp>
      <p:sp>
        <p:nvSpPr>
          <p:cNvPr id="44036" name="Slide Number Placeholder 3"/>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8876CB20-732B-4EED-9B7D-BBFD46B5DA51}" type="slidenum">
              <a:rPr lang="en-US" altLang="en-US" sz="1200" smtClean="0">
                <a:solidFill>
                  <a:schemeClr val="bg1"/>
                </a:solidFill>
              </a:rPr>
              <a:pPr eaLnBrk="1" hangingPunct="1">
                <a:spcBef>
                  <a:spcPct val="0"/>
                </a:spcBef>
                <a:buFontTx/>
                <a:buNone/>
              </a:pPr>
              <a:t>44</a:t>
            </a:fld>
            <a:endParaRPr lang="en-US" altLang="en-US" sz="1200" dirty="0" smtClean="0">
              <a:solidFill>
                <a:schemeClr val="bg1"/>
              </a:solidFill>
            </a:endParaRPr>
          </a:p>
        </p:txBody>
      </p:sp>
      <p:sp>
        <p:nvSpPr>
          <p:cNvPr id="5" name="Rectangle 4"/>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2"/>
          </p:nvPr>
        </p:nvSpPr>
        <p:spPr>
          <a:xfrm>
            <a:off x="609600" y="1613978"/>
            <a:ext cx="10972800" cy="4525962"/>
          </a:xfrm>
        </p:spPr>
        <p:txBody>
          <a:bodyPr/>
          <a:lstStyle/>
          <a:p>
            <a:pPr>
              <a:defRPr/>
            </a:pPr>
            <a:r>
              <a:rPr lang="en-US" dirty="0" smtClean="0"/>
              <a:t>Average time to effect </a:t>
            </a:r>
          </a:p>
          <a:p>
            <a:pPr marL="0" indent="0">
              <a:buFont typeface="Arial" pitchFamily="34" charset="0"/>
              <a:buNone/>
              <a:defRPr/>
            </a:pPr>
            <a:r>
              <a:rPr lang="en-US" dirty="0" smtClean="0"/>
              <a:t>	-Hematologic response in KHE 3 weeks</a:t>
            </a:r>
          </a:p>
          <a:p>
            <a:pPr marL="0" indent="0">
              <a:buFont typeface="Arial" pitchFamily="34" charset="0"/>
              <a:buNone/>
              <a:defRPr/>
            </a:pPr>
            <a:r>
              <a:rPr lang="en-US" dirty="0"/>
              <a:t>	</a:t>
            </a:r>
            <a:r>
              <a:rPr lang="en-US" dirty="0" smtClean="0"/>
              <a:t>-Generally by 3 months</a:t>
            </a:r>
          </a:p>
          <a:p>
            <a:pPr>
              <a:defRPr/>
            </a:pPr>
            <a:r>
              <a:rPr lang="en-US" dirty="0" smtClean="0"/>
              <a:t>Length of treatment 2 years </a:t>
            </a:r>
          </a:p>
          <a:p>
            <a:pPr>
              <a:defRPr/>
            </a:pPr>
            <a:r>
              <a:rPr lang="en-US" dirty="0" smtClean="0"/>
              <a:t>Can wean off</a:t>
            </a:r>
          </a:p>
          <a:p>
            <a:pPr>
              <a:defRPr/>
            </a:pPr>
            <a:r>
              <a:rPr lang="en-US" dirty="0" smtClean="0"/>
              <a:t>Majority will reoccur</a:t>
            </a:r>
          </a:p>
          <a:p>
            <a:pPr>
              <a:defRPr/>
            </a:pPr>
            <a:r>
              <a:rPr lang="en-US" dirty="0" smtClean="0"/>
              <a:t>Will respond again </a:t>
            </a:r>
          </a:p>
          <a:p>
            <a:pPr>
              <a:defRPr/>
            </a:pPr>
            <a:r>
              <a:rPr lang="en-US" dirty="0" smtClean="0"/>
              <a:t>May not need as high of a dose</a:t>
            </a:r>
          </a:p>
          <a:p>
            <a:pPr>
              <a:defRPr/>
            </a:pPr>
            <a:endParaRPr lang="en-US" dirty="0" smtClean="0"/>
          </a:p>
        </p:txBody>
      </p:sp>
      <p:sp>
        <p:nvSpPr>
          <p:cNvPr id="47107" name="Title 2"/>
          <p:cNvSpPr>
            <a:spLocks noGrp="1"/>
          </p:cNvSpPr>
          <p:nvPr>
            <p:ph type="title"/>
          </p:nvPr>
        </p:nvSpPr>
        <p:spPr/>
        <p:txBody>
          <a:bodyPr/>
          <a:lstStyle/>
          <a:p>
            <a:r>
              <a:rPr lang="en-US" altLang="en-US" dirty="0" smtClean="0"/>
              <a:t>Length of Treatment</a:t>
            </a:r>
          </a:p>
        </p:txBody>
      </p:sp>
      <p:sp>
        <p:nvSpPr>
          <p:cNvPr id="47108" name="Slide Number Placeholder 3"/>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B1F4C004-24F7-44A1-9790-89CE7EB667FE}" type="slidenum">
              <a:rPr lang="en-US" altLang="en-US" sz="1200" smtClean="0">
                <a:solidFill>
                  <a:schemeClr val="bg1"/>
                </a:solidFill>
              </a:rPr>
              <a:pPr eaLnBrk="1" hangingPunct="1">
                <a:spcBef>
                  <a:spcPct val="0"/>
                </a:spcBef>
                <a:buFontTx/>
                <a:buNone/>
              </a:pPr>
              <a:t>45</a:t>
            </a:fld>
            <a:endParaRPr lang="en-US" altLang="en-US" sz="1200" dirty="0" smtClean="0">
              <a:solidFill>
                <a:schemeClr val="bg1"/>
              </a:solidFill>
            </a:endParaRPr>
          </a:p>
        </p:txBody>
      </p:sp>
      <p:sp>
        <p:nvSpPr>
          <p:cNvPr id="5" name="Rectangle 4"/>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Multifocal Lymphangioendotheliomatosis and </a:t>
            </a:r>
            <a:r>
              <a:rPr lang="en-US" b="1" dirty="0" smtClean="0"/>
              <a:t>thrombocytopenia</a:t>
            </a:r>
            <a:r>
              <a:rPr lang="en-US" dirty="0" smtClean="0"/>
              <a:t> (MLT)</a:t>
            </a:r>
            <a:endParaRPr lang="en-US" dirty="0"/>
          </a:p>
        </p:txBody>
      </p:sp>
      <p:sp>
        <p:nvSpPr>
          <p:cNvPr id="3" name="Content Placeholder 2"/>
          <p:cNvSpPr>
            <a:spLocks noGrp="1"/>
          </p:cNvSpPr>
          <p:nvPr>
            <p:ph sz="half" idx="1"/>
          </p:nvPr>
        </p:nvSpPr>
        <p:spPr>
          <a:xfrm>
            <a:off x="838200" y="1998623"/>
            <a:ext cx="5181600" cy="4351338"/>
          </a:xfrm>
        </p:spPr>
        <p:txBody>
          <a:bodyPr>
            <a:normAutofit fontScale="92500" lnSpcReduction="10000"/>
          </a:bodyPr>
          <a:lstStyle/>
          <a:p>
            <a:r>
              <a:rPr lang="en-US" dirty="0" smtClean="0"/>
              <a:t>Skin lesions noted at birth but may be very faint</a:t>
            </a:r>
          </a:p>
          <a:p>
            <a:r>
              <a:rPr lang="en-US" b="1" dirty="0" smtClean="0"/>
              <a:t>Thrombocytopenia but not as severe at KHE</a:t>
            </a:r>
          </a:p>
          <a:p>
            <a:r>
              <a:rPr lang="en-US" dirty="0" smtClean="0"/>
              <a:t>Involvement: GI, skin, lungs and any other organ</a:t>
            </a:r>
          </a:p>
          <a:p>
            <a:r>
              <a:rPr lang="en-US" dirty="0" smtClean="0"/>
              <a:t>Can cause significant GI bleeding and pulmonary hemorrhage</a:t>
            </a:r>
          </a:p>
          <a:p>
            <a:r>
              <a:rPr lang="en-US" dirty="0" smtClean="0"/>
              <a:t>Treatment: steroids, sirolimus, thalidomide, Avastin</a:t>
            </a:r>
          </a:p>
          <a:p>
            <a:r>
              <a:rPr lang="en-US" dirty="0" smtClean="0"/>
              <a:t>LYV-1 positive</a:t>
            </a:r>
            <a:endParaRPr lang="en-US" dirty="0"/>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6958415" y="2607275"/>
            <a:ext cx="3285336" cy="2537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15875" y="6543203"/>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extLst>
      <p:ext uri="{BB962C8B-B14F-4D97-AF65-F5344CB8AC3E}">
        <p14:creationId xmlns:p14="http://schemas.microsoft.com/office/powerpoint/2010/main" val="32426750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Malignant Vascular Tumors</a:t>
            </a:r>
            <a:endParaRPr lang="en-US" dirty="0"/>
          </a:p>
        </p:txBody>
      </p:sp>
      <p:sp>
        <p:nvSpPr>
          <p:cNvPr id="3" name="Content Placeholder 2"/>
          <p:cNvSpPr>
            <a:spLocks noGrp="1"/>
          </p:cNvSpPr>
          <p:nvPr>
            <p:ph idx="1"/>
          </p:nvPr>
        </p:nvSpPr>
        <p:spPr>
          <a:xfrm>
            <a:off x="838200" y="1924481"/>
            <a:ext cx="10515600" cy="4351338"/>
          </a:xfrm>
        </p:spPr>
        <p:txBody>
          <a:bodyPr/>
          <a:lstStyle/>
          <a:p>
            <a:r>
              <a:rPr lang="en-US" b="1" dirty="0" smtClean="0"/>
              <a:t>Epithelioid Hemangioendothelioma</a:t>
            </a:r>
          </a:p>
          <a:p>
            <a:pPr marL="457200" lvl="1" indent="0">
              <a:buNone/>
            </a:pPr>
            <a:r>
              <a:rPr lang="en-US" dirty="0" smtClean="0"/>
              <a:t>-peak incidence 4</a:t>
            </a:r>
            <a:r>
              <a:rPr lang="en-US" baseline="30000" dirty="0" smtClean="0"/>
              <a:t>th</a:t>
            </a:r>
            <a:r>
              <a:rPr lang="en-US" dirty="0" smtClean="0"/>
              <a:t> and 5</a:t>
            </a:r>
            <a:r>
              <a:rPr lang="en-US" baseline="30000" dirty="0" smtClean="0"/>
              <a:t>th</a:t>
            </a:r>
            <a:r>
              <a:rPr lang="en-US" dirty="0" smtClean="0"/>
              <a:t> decade but can occur in younger patients</a:t>
            </a:r>
          </a:p>
          <a:p>
            <a:pPr marL="457200" lvl="1" indent="0">
              <a:buNone/>
            </a:pPr>
            <a:r>
              <a:rPr lang="en-US" dirty="0" smtClean="0"/>
              <a:t>-varied course</a:t>
            </a:r>
          </a:p>
          <a:p>
            <a:pPr marL="457200" lvl="1" indent="0">
              <a:buNone/>
            </a:pPr>
            <a:r>
              <a:rPr lang="en-US" dirty="0" smtClean="0"/>
              <a:t>-effusions, pain, tumor size greater than 3cm or high mitotic rate is high risk</a:t>
            </a:r>
          </a:p>
          <a:p>
            <a:pPr marL="457200" lvl="1" indent="0">
              <a:buNone/>
            </a:pPr>
            <a:r>
              <a:rPr lang="en-US" dirty="0" smtClean="0"/>
              <a:t>-</a:t>
            </a:r>
            <a:r>
              <a:rPr lang="en-US" b="1" dirty="0" smtClean="0"/>
              <a:t>WWTR1-CAMTA 1 gene fusion</a:t>
            </a:r>
          </a:p>
          <a:p>
            <a:pPr marL="457200" lvl="1" indent="0">
              <a:buNone/>
            </a:pPr>
            <a:r>
              <a:rPr lang="en-US" dirty="0" smtClean="0"/>
              <a:t>-Less commonly YAP1-TFE3</a:t>
            </a:r>
          </a:p>
          <a:p>
            <a:pPr marL="457200" lvl="1" indent="0">
              <a:buNone/>
            </a:pPr>
            <a:r>
              <a:rPr lang="en-US" dirty="0" smtClean="0"/>
              <a:t>-sites: liver, bone, soft tissue, skin</a:t>
            </a:r>
          </a:p>
          <a:p>
            <a:pPr marL="457200" lvl="1" indent="0">
              <a:buNone/>
            </a:pPr>
            <a:r>
              <a:rPr lang="en-US" dirty="0" smtClean="0"/>
              <a:t>-Treatment: Observation, surgery, targeted therapy, chemotherapy</a:t>
            </a:r>
            <a:endParaRPr lang="en-US" dirty="0"/>
          </a:p>
        </p:txBody>
      </p:sp>
      <p:sp>
        <p:nvSpPr>
          <p:cNvPr id="4" name="Rectangle 3"/>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extLst>
      <p:ext uri="{BB962C8B-B14F-4D97-AF65-F5344CB8AC3E}">
        <p14:creationId xmlns:p14="http://schemas.microsoft.com/office/powerpoint/2010/main" val="35779424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Malignant Tumors</a:t>
            </a:r>
            <a:endParaRPr lang="en-US" dirty="0"/>
          </a:p>
        </p:txBody>
      </p:sp>
      <p:sp>
        <p:nvSpPr>
          <p:cNvPr id="3" name="Content Placeholder 2"/>
          <p:cNvSpPr>
            <a:spLocks noGrp="1"/>
          </p:cNvSpPr>
          <p:nvPr>
            <p:ph idx="1"/>
          </p:nvPr>
        </p:nvSpPr>
        <p:spPr/>
        <p:txBody>
          <a:bodyPr/>
          <a:lstStyle/>
          <a:p>
            <a:r>
              <a:rPr lang="en-US" dirty="0" smtClean="0"/>
              <a:t>Angiosarcoma</a:t>
            </a:r>
          </a:p>
          <a:p>
            <a:pPr marL="0" indent="0">
              <a:buNone/>
            </a:pPr>
            <a:r>
              <a:rPr lang="en-US" dirty="0" smtClean="0"/>
              <a:t>	-Rare 2% of sarcomas</a:t>
            </a:r>
          </a:p>
          <a:p>
            <a:pPr marL="0" indent="0">
              <a:buNone/>
            </a:pPr>
            <a:r>
              <a:rPr lang="en-US" dirty="0"/>
              <a:t>	</a:t>
            </a:r>
            <a:r>
              <a:rPr lang="en-US" dirty="0" smtClean="0"/>
              <a:t>-aggressive</a:t>
            </a:r>
          </a:p>
          <a:p>
            <a:pPr marL="0" indent="0">
              <a:buNone/>
            </a:pPr>
            <a:r>
              <a:rPr lang="en-US" dirty="0"/>
              <a:t>	</a:t>
            </a:r>
            <a:r>
              <a:rPr lang="en-US" dirty="0" smtClean="0"/>
              <a:t>-Risk factors: Radiation exposure, vinyl chloride exposure,  	chronic lymphedema (Stewart-	Treves Syndrome)</a:t>
            </a:r>
          </a:p>
          <a:p>
            <a:pPr marL="0" indent="0">
              <a:buNone/>
            </a:pPr>
            <a:r>
              <a:rPr lang="en-US" dirty="0"/>
              <a:t>	</a:t>
            </a:r>
            <a:r>
              <a:rPr lang="en-US" dirty="0" smtClean="0"/>
              <a:t>-20% can be Glut-1 positive</a:t>
            </a:r>
          </a:p>
          <a:p>
            <a:pPr marL="0" indent="0">
              <a:buNone/>
            </a:pPr>
            <a:r>
              <a:rPr lang="en-US" dirty="0"/>
              <a:t>	</a:t>
            </a:r>
            <a:r>
              <a:rPr lang="en-US" dirty="0" smtClean="0"/>
              <a:t>-reports of transformation of hemangiomas of the liver and 	lymphatic anomalies</a:t>
            </a:r>
          </a:p>
          <a:p>
            <a:pPr marL="0" indent="0">
              <a:buNone/>
            </a:pPr>
            <a:r>
              <a:rPr lang="en-US" dirty="0"/>
              <a:t>	</a:t>
            </a:r>
            <a:r>
              <a:rPr lang="en-US" dirty="0" smtClean="0"/>
              <a:t>-Treatment: chemotherapy, surgery , radiation,  targeted therapy</a:t>
            </a:r>
            <a:endParaRPr lang="en-US" dirty="0"/>
          </a:p>
        </p:txBody>
      </p:sp>
      <p:sp>
        <p:nvSpPr>
          <p:cNvPr id="4" name="Rectangle 3"/>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extLst>
      <p:ext uri="{BB962C8B-B14F-4D97-AF65-F5344CB8AC3E}">
        <p14:creationId xmlns:p14="http://schemas.microsoft.com/office/powerpoint/2010/main" val="22358530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ctrTitle" sz="quarter"/>
          </p:nvPr>
        </p:nvSpPr>
        <p:spPr/>
        <p:txBody>
          <a:bodyPr/>
          <a:lstStyle/>
          <a:p>
            <a:r>
              <a:rPr lang="en-US" altLang="en-US" dirty="0" smtClean="0"/>
              <a:t>Vascular Malformations</a:t>
            </a:r>
          </a:p>
        </p:txBody>
      </p:sp>
      <p:sp>
        <p:nvSpPr>
          <p:cNvPr id="3" name="Subtitle 2"/>
          <p:cNvSpPr>
            <a:spLocks noGrp="1"/>
          </p:cNvSpPr>
          <p:nvPr>
            <p:ph type="subTitle" sz="quarter" idx="1"/>
          </p:nvPr>
        </p:nvSpPr>
        <p:spPr/>
        <p:txBody>
          <a:bodyPr/>
          <a:lstStyle/>
          <a:p>
            <a:pPr>
              <a:buFont typeface="Arial" pitchFamily="34" charset="0"/>
              <a:buNone/>
              <a:defRPr/>
            </a:pPr>
            <a:endParaRPr lang="en-US" dirty="0">
              <a:cs typeface="ＭＳ Ｐゴシック" charset="0"/>
            </a:endParaRPr>
          </a:p>
        </p:txBody>
      </p:sp>
      <p:sp>
        <p:nvSpPr>
          <p:cNvPr id="4" name="Rectangle 3"/>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30400" y="1905001"/>
            <a:ext cx="8128000" cy="771525"/>
          </a:xfrm>
          <a:ln w="25400">
            <a:solidFill>
              <a:srgbClr val="FFFF00"/>
            </a:solidFill>
            <a:miter lim="800000"/>
            <a:headEnd/>
            <a:tailEnd/>
          </a:ln>
        </p:spPr>
        <p:txBody>
          <a:bodyPr/>
          <a:lstStyle/>
          <a:p>
            <a:pPr eaLnBrk="1" hangingPunct="1"/>
            <a:r>
              <a:rPr lang="en-US" altLang="en-US" sz="4000" dirty="0" smtClean="0"/>
              <a:t>Vascular Anomalies</a:t>
            </a:r>
          </a:p>
        </p:txBody>
      </p:sp>
      <p:sp>
        <p:nvSpPr>
          <p:cNvPr id="17411" name="Text Box 3"/>
          <p:cNvSpPr txBox="1">
            <a:spLocks noChangeArrowheads="1"/>
          </p:cNvSpPr>
          <p:nvPr/>
        </p:nvSpPr>
        <p:spPr bwMode="auto">
          <a:xfrm>
            <a:off x="1320800" y="3929063"/>
            <a:ext cx="2838451" cy="711200"/>
          </a:xfrm>
          <a:prstGeom prst="rect">
            <a:avLst/>
          </a:prstGeom>
          <a:noFill/>
          <a:ln w="9525">
            <a:solidFill>
              <a:srgbClr val="FFFF00"/>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a:defRPr/>
            </a:pPr>
            <a:r>
              <a:rPr lang="en-US" sz="4000" dirty="0" smtClean="0">
                <a:latin typeface="Franklin Gothic Demi" charset="0"/>
                <a:cs typeface="Arial" charset="0"/>
              </a:rPr>
              <a:t>Tumors</a:t>
            </a:r>
          </a:p>
        </p:txBody>
      </p:sp>
      <p:sp>
        <p:nvSpPr>
          <p:cNvPr id="17412" name="Text Box 4"/>
          <p:cNvSpPr txBox="1">
            <a:spLocks noChangeArrowheads="1"/>
          </p:cNvSpPr>
          <p:nvPr/>
        </p:nvSpPr>
        <p:spPr bwMode="auto">
          <a:xfrm>
            <a:off x="5791200" y="3929063"/>
            <a:ext cx="5080000" cy="711200"/>
          </a:xfrm>
          <a:prstGeom prst="rect">
            <a:avLst/>
          </a:prstGeom>
          <a:noFill/>
          <a:ln w="9525">
            <a:solidFill>
              <a:srgbClr val="FFFF00"/>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a:defRPr/>
            </a:pPr>
            <a:r>
              <a:rPr lang="en-US" sz="4000" dirty="0" smtClean="0">
                <a:latin typeface="Franklin Gothic Demi" charset="0"/>
                <a:cs typeface="Arial" charset="0"/>
              </a:rPr>
              <a:t>Malformations</a:t>
            </a:r>
          </a:p>
        </p:txBody>
      </p:sp>
      <p:sp>
        <p:nvSpPr>
          <p:cNvPr id="17413" name="Line 5"/>
          <p:cNvSpPr>
            <a:spLocks noChangeShapeType="1"/>
          </p:cNvSpPr>
          <p:nvPr/>
        </p:nvSpPr>
        <p:spPr bwMode="auto">
          <a:xfrm flipH="1">
            <a:off x="3759200" y="2786063"/>
            <a:ext cx="132080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charset="0"/>
              <a:ea typeface="MS PGothic" charset="0"/>
              <a:cs typeface="MS PGothic" charset="0"/>
            </a:endParaRPr>
          </a:p>
        </p:txBody>
      </p:sp>
      <p:sp>
        <p:nvSpPr>
          <p:cNvPr id="17414" name="Line 6"/>
          <p:cNvSpPr>
            <a:spLocks noChangeShapeType="1"/>
          </p:cNvSpPr>
          <p:nvPr/>
        </p:nvSpPr>
        <p:spPr bwMode="auto">
          <a:xfrm>
            <a:off x="5994400" y="2786063"/>
            <a:ext cx="1320800" cy="914400"/>
          </a:xfrm>
          <a:prstGeom prst="line">
            <a:avLst/>
          </a:prstGeom>
          <a:noFill/>
          <a:ln w="38100">
            <a:solidFill>
              <a:schemeClr val="tx1"/>
            </a:solidFill>
            <a:round/>
            <a:headEnd/>
            <a:tailEnd type="triangl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a:lstStyle/>
          <a:p>
            <a:pPr>
              <a:defRPr/>
            </a:pPr>
            <a:endParaRPr lang="en-US" dirty="0">
              <a:latin typeface="Calibri" charset="0"/>
              <a:ea typeface="MS PGothic" charset="0"/>
              <a:cs typeface="MS PGothic" charset="0"/>
            </a:endParaRPr>
          </a:p>
        </p:txBody>
      </p:sp>
      <p:sp>
        <p:nvSpPr>
          <p:cNvPr id="17415" name="Text Box 7"/>
          <p:cNvSpPr txBox="1">
            <a:spLocks noChangeArrowheads="1"/>
          </p:cNvSpPr>
          <p:nvPr/>
        </p:nvSpPr>
        <p:spPr bwMode="auto">
          <a:xfrm>
            <a:off x="1524000" y="762000"/>
            <a:ext cx="934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a:defRPr/>
            </a:pPr>
            <a:r>
              <a:rPr lang="en-US" sz="2800" b="1" dirty="0" smtClean="0">
                <a:latin typeface="Franklin Gothic Book" charset="0"/>
                <a:cs typeface="Arial" charset="0"/>
              </a:rPr>
              <a:t>Mulliken &amp; Glowacki.  </a:t>
            </a:r>
            <a:r>
              <a:rPr lang="en-US" sz="2800" b="1" i="1" dirty="0" smtClean="0">
                <a:latin typeface="Franklin Gothic Book" charset="0"/>
                <a:cs typeface="Arial" charset="0"/>
              </a:rPr>
              <a:t>Plast Recon Surg</a:t>
            </a:r>
            <a:r>
              <a:rPr lang="en-US" sz="2800" b="1" dirty="0" smtClean="0">
                <a:latin typeface="Franklin Gothic Book" charset="0"/>
                <a:cs typeface="Arial" charset="0"/>
              </a:rPr>
              <a:t> 1982</a:t>
            </a:r>
          </a:p>
        </p:txBody>
      </p:sp>
      <p:sp>
        <p:nvSpPr>
          <p:cNvPr id="17416" name="Line 8"/>
          <p:cNvSpPr>
            <a:spLocks noChangeShapeType="1"/>
          </p:cNvSpPr>
          <p:nvPr/>
        </p:nvSpPr>
        <p:spPr bwMode="auto">
          <a:xfrm>
            <a:off x="8026400" y="4876800"/>
            <a:ext cx="711200" cy="533400"/>
          </a:xfrm>
          <a:prstGeom prst="line">
            <a:avLst/>
          </a:prstGeom>
          <a:noFill/>
          <a:ln w="38100">
            <a:solidFill>
              <a:schemeClr val="tx1"/>
            </a:solidFill>
            <a:round/>
            <a:headEnd/>
            <a:tailEnd type="triangl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a:lstStyle/>
          <a:p>
            <a:pPr>
              <a:defRPr/>
            </a:pPr>
            <a:endParaRPr lang="en-US" dirty="0">
              <a:latin typeface="Calibri" charset="0"/>
              <a:ea typeface="MS PGothic" charset="0"/>
              <a:cs typeface="MS PGothic" charset="0"/>
            </a:endParaRPr>
          </a:p>
        </p:txBody>
      </p:sp>
      <p:sp>
        <p:nvSpPr>
          <p:cNvPr id="17417" name="Line 9"/>
          <p:cNvSpPr>
            <a:spLocks noChangeShapeType="1"/>
          </p:cNvSpPr>
          <p:nvPr/>
        </p:nvSpPr>
        <p:spPr bwMode="auto">
          <a:xfrm flipH="1">
            <a:off x="5994400" y="4876800"/>
            <a:ext cx="812800" cy="533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Calibri" charset="0"/>
              <a:ea typeface="MS PGothic" charset="0"/>
              <a:cs typeface="MS PGothic" charset="0"/>
            </a:endParaRPr>
          </a:p>
        </p:txBody>
      </p:sp>
      <p:sp>
        <p:nvSpPr>
          <p:cNvPr id="17418" name="Text Box 10"/>
          <p:cNvSpPr txBox="1">
            <a:spLocks noChangeArrowheads="1"/>
          </p:cNvSpPr>
          <p:nvPr/>
        </p:nvSpPr>
        <p:spPr bwMode="auto">
          <a:xfrm>
            <a:off x="4673600" y="5562601"/>
            <a:ext cx="223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a:spcBef>
                <a:spcPct val="50000"/>
              </a:spcBef>
              <a:defRPr/>
            </a:pPr>
            <a:r>
              <a:rPr lang="en-US" sz="1800" b="1" dirty="0" smtClean="0">
                <a:latin typeface="Arial" charset="0"/>
                <a:cs typeface="Arial" charset="0"/>
              </a:rPr>
              <a:t>Low Flow</a:t>
            </a:r>
          </a:p>
        </p:txBody>
      </p:sp>
      <p:sp>
        <p:nvSpPr>
          <p:cNvPr id="17419" name="Text Box 11"/>
          <p:cNvSpPr txBox="1">
            <a:spLocks noChangeArrowheads="1"/>
          </p:cNvSpPr>
          <p:nvPr/>
        </p:nvSpPr>
        <p:spPr bwMode="auto">
          <a:xfrm>
            <a:off x="8026400" y="5562601"/>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a:spcBef>
                <a:spcPct val="50000"/>
              </a:spcBef>
              <a:defRPr/>
            </a:pPr>
            <a:endParaRPr lang="en-US" sz="1800" b="1" dirty="0" smtClean="0">
              <a:latin typeface="Arial" charset="0"/>
              <a:cs typeface="Arial" charset="0"/>
            </a:endParaRPr>
          </a:p>
        </p:txBody>
      </p:sp>
      <p:sp>
        <p:nvSpPr>
          <p:cNvPr id="17420" name="Text Box 12"/>
          <p:cNvSpPr txBox="1">
            <a:spLocks noChangeArrowheads="1"/>
          </p:cNvSpPr>
          <p:nvPr/>
        </p:nvSpPr>
        <p:spPr bwMode="auto">
          <a:xfrm>
            <a:off x="8432800" y="5562601"/>
            <a:ext cx="172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lgn="ctr">
              <a:spcBef>
                <a:spcPct val="50000"/>
              </a:spcBef>
              <a:defRPr/>
            </a:pPr>
            <a:r>
              <a:rPr lang="en-US" sz="1800" b="1" dirty="0" smtClean="0">
                <a:latin typeface="Arial" charset="0"/>
                <a:cs typeface="Arial" charset="0"/>
              </a:rPr>
              <a:t>High Flow</a:t>
            </a:r>
          </a:p>
        </p:txBody>
      </p:sp>
      <p:sp>
        <p:nvSpPr>
          <p:cNvPr id="13" name="Rectangle 12"/>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ransition>
    <p:rand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sz="quarter"/>
          </p:nvPr>
        </p:nvSpPr>
        <p:spPr>
          <a:xfrm>
            <a:off x="0" y="277813"/>
            <a:ext cx="12192000" cy="1143000"/>
          </a:xfrm>
        </p:spPr>
        <p:txBody>
          <a:bodyPr/>
          <a:lstStyle/>
          <a:p>
            <a:pPr eaLnBrk="1" hangingPunct="1"/>
            <a:r>
              <a:rPr lang="en-US" altLang="en-US" smtClean="0"/>
              <a:t>Vascular Malformations</a:t>
            </a:r>
          </a:p>
        </p:txBody>
      </p:sp>
      <p:pic>
        <p:nvPicPr>
          <p:cNvPr id="60419" name="Picture 3" descr="Picture1"/>
          <p:cNvPicPr>
            <a:picLocks noGrp="1" noChangeAspect="1" noChangeArrowheads="1"/>
          </p:cNvPicPr>
          <p:nvPr>
            <p:ph sz="quarter" idx="2"/>
          </p:nvPr>
        </p:nvPicPr>
        <p:blipFill>
          <a:blip r:embed="rId3" cstate="email">
            <a:extLst>
              <a:ext uri="{28A0092B-C50C-407E-A947-70E740481C1C}">
                <a14:useLocalDpi xmlns:a14="http://schemas.microsoft.com/office/drawing/2010/main" val="0"/>
              </a:ext>
            </a:extLst>
          </a:blip>
          <a:srcRect/>
          <a:stretch>
            <a:fillRect/>
          </a:stretch>
        </p:blipFill>
        <p:spPr>
          <a:xfrm>
            <a:off x="8432800" y="1600201"/>
            <a:ext cx="3251200" cy="2181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20" name="Picture 4" descr="Rodney2"/>
          <p:cNvPicPr>
            <a:picLocks noGrp="1" noChangeAspect="1" noChangeArrowheads="1"/>
          </p:cNvPicPr>
          <p:nvPr>
            <p:ph sz="quarter" idx="3"/>
          </p:nvPr>
        </p:nvPicPr>
        <p:blipFill>
          <a:blip r:embed="rId4" cstate="email">
            <a:extLst>
              <a:ext uri="{28A0092B-C50C-407E-A947-70E740481C1C}">
                <a14:useLocalDpi xmlns:a14="http://schemas.microsoft.com/office/drawing/2010/main" val="0"/>
              </a:ext>
            </a:extLst>
          </a:blip>
          <a:srcRect/>
          <a:stretch>
            <a:fillRect/>
          </a:stretch>
        </p:blipFill>
        <p:spPr>
          <a:xfrm>
            <a:off x="1208618" y="3962401"/>
            <a:ext cx="4178300" cy="216852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1" name="Rectangle 5"/>
          <p:cNvSpPr>
            <a:spLocks noGrp="1" noChangeArrowheads="1"/>
          </p:cNvSpPr>
          <p:nvPr>
            <p:ph type="body" sz="half" idx="4294967295"/>
          </p:nvPr>
        </p:nvSpPr>
        <p:spPr>
          <a:xfrm>
            <a:off x="508000" y="1143000"/>
            <a:ext cx="5994400" cy="4953000"/>
          </a:xfrm>
        </p:spPr>
        <p:txBody>
          <a:bodyPr/>
          <a:lstStyle/>
          <a:p>
            <a:pPr eaLnBrk="1" hangingPunct="1">
              <a:buFont typeface="Wingdings" pitchFamily="2" charset="2"/>
              <a:buNone/>
            </a:pPr>
            <a:endParaRPr lang="en-US" altLang="en-US" sz="2000" b="1" smtClean="0"/>
          </a:p>
          <a:p>
            <a:pPr eaLnBrk="1" hangingPunct="1">
              <a:buFont typeface="Wingdings" pitchFamily="2" charset="2"/>
              <a:buNone/>
            </a:pPr>
            <a:endParaRPr lang="en-US" altLang="en-US" sz="2000" b="1" smtClean="0"/>
          </a:p>
          <a:p>
            <a:pPr eaLnBrk="1" hangingPunct="1">
              <a:buFont typeface="Wingdings" pitchFamily="2" charset="2"/>
              <a:buNone/>
            </a:pPr>
            <a:r>
              <a:rPr lang="en-US" altLang="en-US" sz="2000" smtClean="0"/>
              <a:t>	</a:t>
            </a:r>
          </a:p>
        </p:txBody>
      </p:sp>
      <p:pic>
        <p:nvPicPr>
          <p:cNvPr id="60422" name="Picture 6" descr="Picture7"/>
          <p:cNvPicPr>
            <a:picLocks noGrp="1" noChangeAspect="1" noChangeArrowheads="1"/>
          </p:cNvPicPr>
          <p:nvPr>
            <p:ph sz="quarter" idx="4"/>
          </p:nvPr>
        </p:nvPicPr>
        <p:blipFill>
          <a:blip r:embed="rId5" cstate="email">
            <a:extLst>
              <a:ext uri="{28A0092B-C50C-407E-A947-70E740481C1C}">
                <a14:useLocalDpi xmlns:a14="http://schemas.microsoft.com/office/drawing/2010/main" val="0"/>
              </a:ext>
            </a:extLst>
          </a:blip>
          <a:srcRect/>
          <a:stretch>
            <a:fillRect/>
          </a:stretch>
        </p:blipFill>
        <p:spPr>
          <a:xfrm>
            <a:off x="6502400" y="3949700"/>
            <a:ext cx="4326467" cy="26035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23" name="Picture 7" descr="Preoperative photo"/>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rcRect/>
          <a:stretch>
            <a:fillRect/>
          </a:stretch>
        </p:blipFill>
        <p:spPr>
          <a:xfrm>
            <a:off x="609600" y="1219201"/>
            <a:ext cx="2438400" cy="2181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8" name="Text Box 8"/>
          <p:cNvSpPr txBox="1">
            <a:spLocks noChangeArrowheads="1"/>
          </p:cNvSpPr>
          <p:nvPr/>
        </p:nvSpPr>
        <p:spPr bwMode="auto">
          <a:xfrm>
            <a:off x="5363634" y="194786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defRPr/>
            </a:pPr>
            <a:endParaRPr lang="en-US" sz="3600" smtClean="0">
              <a:latin typeface="Arial" charset="0"/>
              <a:cs typeface="Arial" charset="0"/>
            </a:endParaRPr>
          </a:p>
        </p:txBody>
      </p:sp>
      <p:pic>
        <p:nvPicPr>
          <p:cNvPr id="60425" name="Picture 9" descr="Untitled-23"/>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657600" y="1219200"/>
            <a:ext cx="4572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604000" y="2074333"/>
            <a:ext cx="728133" cy="355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extLst>
      <p:ext uri="{BB962C8B-B14F-4D97-AF65-F5344CB8AC3E}">
        <p14:creationId xmlns:p14="http://schemas.microsoft.com/office/powerpoint/2010/main" val="8234466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altLang="en-US" smtClean="0"/>
              <a:t>Capillary Malformations</a:t>
            </a:r>
          </a:p>
        </p:txBody>
      </p:sp>
      <p:sp>
        <p:nvSpPr>
          <p:cNvPr id="61443" name="Rectangle 3"/>
          <p:cNvSpPr>
            <a:spLocks noGrp="1" noChangeArrowheads="1"/>
          </p:cNvSpPr>
          <p:nvPr>
            <p:ph type="body" sz="half" idx="1"/>
          </p:nvPr>
        </p:nvSpPr>
        <p:spPr>
          <a:xfrm>
            <a:off x="0" y="1371600"/>
            <a:ext cx="5994400" cy="5257800"/>
          </a:xfrm>
        </p:spPr>
        <p:txBody>
          <a:bodyPr/>
          <a:lstStyle/>
          <a:p>
            <a:pPr eaLnBrk="1" hangingPunct="1">
              <a:lnSpc>
                <a:spcPct val="90000"/>
              </a:lnSpc>
            </a:pPr>
            <a:r>
              <a:rPr lang="en-US" altLang="en-US" sz="2400" smtClean="0"/>
              <a:t>Localized or extensive, occur anywhere on the body</a:t>
            </a:r>
          </a:p>
          <a:p>
            <a:pPr eaLnBrk="1" hangingPunct="1">
              <a:lnSpc>
                <a:spcPct val="90000"/>
              </a:lnSpc>
            </a:pPr>
            <a:r>
              <a:rPr lang="en-US" altLang="en-US" sz="2400" smtClean="0"/>
              <a:t>Become darker with age and are prone to nodular fibrovascular overgrowth</a:t>
            </a:r>
          </a:p>
          <a:p>
            <a:pPr eaLnBrk="1" hangingPunct="1">
              <a:lnSpc>
                <a:spcPct val="90000"/>
              </a:lnSpc>
            </a:pPr>
            <a:r>
              <a:rPr lang="en-US" altLang="en-US" sz="2400" smtClean="0"/>
              <a:t>May be a red flag for underlying structural abnormality</a:t>
            </a:r>
          </a:p>
          <a:p>
            <a:pPr eaLnBrk="1" hangingPunct="1">
              <a:lnSpc>
                <a:spcPct val="90000"/>
              </a:lnSpc>
            </a:pPr>
            <a:r>
              <a:rPr lang="en-US" altLang="en-US" sz="2400" smtClean="0"/>
              <a:t>Composed of dilated capillary-to-venular-sized vessels in the superficial dermis</a:t>
            </a:r>
          </a:p>
          <a:p>
            <a:pPr eaLnBrk="1" hangingPunct="1">
              <a:lnSpc>
                <a:spcPct val="90000"/>
              </a:lnSpc>
            </a:pPr>
            <a:r>
              <a:rPr lang="en-US" altLang="en-US" sz="2400" smtClean="0"/>
              <a:t>Sturge-Weber syndrome</a:t>
            </a:r>
          </a:p>
          <a:p>
            <a:pPr eaLnBrk="1" hangingPunct="1">
              <a:lnSpc>
                <a:spcPct val="90000"/>
              </a:lnSpc>
            </a:pPr>
            <a:r>
              <a:rPr lang="en-US" altLang="en-US" sz="2400" smtClean="0"/>
              <a:t>Treatment:pulsed-dye laser</a:t>
            </a:r>
          </a:p>
          <a:p>
            <a:pPr eaLnBrk="1" hangingPunct="1">
              <a:lnSpc>
                <a:spcPct val="90000"/>
              </a:lnSpc>
            </a:pPr>
            <a:endParaRPr lang="en-US" altLang="en-US" sz="2400" smtClean="0"/>
          </a:p>
        </p:txBody>
      </p:sp>
      <p:pic>
        <p:nvPicPr>
          <p:cNvPr id="61444" name="Picture 4" descr="Untitled-23"/>
          <p:cNvPicPr>
            <a:picLocks noGrp="1" noChangeAspect="1" noChangeArrowheads="1"/>
          </p:cNvPicPr>
          <p:nvPr>
            <p:ph type="clipArt" sz="half" idx="2"/>
          </p:nvPr>
        </p:nvPicPr>
        <p:blipFill>
          <a:blip r:embed="rId2" cstate="email">
            <a:extLst>
              <a:ext uri="{28A0092B-C50C-407E-A947-70E740481C1C}">
                <a14:useLocalDpi xmlns:a14="http://schemas.microsoft.com/office/drawing/2010/main" val="0"/>
              </a:ext>
            </a:extLst>
          </a:blip>
          <a:srcRect/>
          <a:stretch>
            <a:fillRect/>
          </a:stretch>
        </p:blipFill>
        <p:spPr>
          <a:xfrm>
            <a:off x="6197600" y="2111375"/>
            <a:ext cx="5384800" cy="350678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9584267" y="3437467"/>
            <a:ext cx="736600" cy="33866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extLst>
      <p:ext uri="{BB962C8B-B14F-4D97-AF65-F5344CB8AC3E}">
        <p14:creationId xmlns:p14="http://schemas.microsoft.com/office/powerpoint/2010/main" val="390491638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09600" y="228600"/>
            <a:ext cx="10972800" cy="641350"/>
          </a:xfrm>
        </p:spPr>
        <p:txBody>
          <a:bodyPr/>
          <a:lstStyle/>
          <a:p>
            <a:pPr eaLnBrk="1" hangingPunct="1"/>
            <a:r>
              <a:rPr lang="en-US" altLang="en-US" sz="3600" smtClean="0"/>
              <a:t>Sturge-Weber Syndrome</a:t>
            </a:r>
          </a:p>
        </p:txBody>
      </p:sp>
      <p:sp>
        <p:nvSpPr>
          <p:cNvPr id="62467" name="Rectangle 3"/>
          <p:cNvSpPr>
            <a:spLocks noGrp="1" noChangeArrowheads="1"/>
          </p:cNvSpPr>
          <p:nvPr>
            <p:ph type="body" sz="half" idx="1"/>
          </p:nvPr>
        </p:nvSpPr>
        <p:spPr>
          <a:xfrm>
            <a:off x="914400" y="4419600"/>
            <a:ext cx="9753600" cy="1752600"/>
          </a:xfrm>
        </p:spPr>
        <p:txBody>
          <a:bodyPr/>
          <a:lstStyle/>
          <a:p>
            <a:pPr eaLnBrk="1" hangingPunct="1">
              <a:lnSpc>
                <a:spcPct val="80000"/>
              </a:lnSpc>
            </a:pPr>
            <a:r>
              <a:rPr lang="en-US" altLang="en-US" sz="2400" smtClean="0"/>
              <a:t>Facial CM with involvement of underlying meningeal structures</a:t>
            </a:r>
          </a:p>
          <a:p>
            <a:pPr eaLnBrk="1" hangingPunct="1">
              <a:lnSpc>
                <a:spcPct val="80000"/>
              </a:lnSpc>
            </a:pPr>
            <a:r>
              <a:rPr lang="en-US" altLang="en-US" sz="2400" smtClean="0"/>
              <a:t>Must evaluate for glaucoma</a:t>
            </a:r>
          </a:p>
          <a:p>
            <a:pPr eaLnBrk="1" hangingPunct="1">
              <a:lnSpc>
                <a:spcPct val="80000"/>
              </a:lnSpc>
            </a:pPr>
            <a:r>
              <a:rPr lang="en-US" altLang="en-US" sz="2400" smtClean="0"/>
              <a:t>Variable degrees of seizure activity, mental retardation</a:t>
            </a:r>
          </a:p>
        </p:txBody>
      </p:sp>
      <p:pic>
        <p:nvPicPr>
          <p:cNvPr id="62468" name="Picture 4" descr="Picture 011"/>
          <p:cNvPicPr>
            <a:picLocks noGrp="1" noChangeAspect="1" noChangeArrowheads="1"/>
          </p:cNvPicPr>
          <p:nvPr>
            <p:ph sz="half" idx="2"/>
          </p:nvPr>
        </p:nvPicPr>
        <p:blipFill>
          <a:blip r:embed="rId3" cstate="email">
            <a:lum bright="-6000"/>
            <a:extLst>
              <a:ext uri="{28A0092B-C50C-407E-A947-70E740481C1C}">
                <a14:useLocalDpi xmlns:a14="http://schemas.microsoft.com/office/drawing/2010/main" val="0"/>
              </a:ext>
            </a:extLst>
          </a:blip>
          <a:srcRect/>
          <a:stretch>
            <a:fillRect/>
          </a:stretch>
        </p:blipFill>
        <p:spPr>
          <a:xfrm>
            <a:off x="1320800" y="1143001"/>
            <a:ext cx="9347200" cy="2976563"/>
          </a:xfrm>
          <a:noFill/>
          <a:ln w="38100">
            <a:solidFill>
              <a:schemeClr val="tx1"/>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1828800" y="2387600"/>
            <a:ext cx="838200" cy="279400"/>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p:cNvSpPr/>
          <p:nvPr/>
        </p:nvSpPr>
        <p:spPr>
          <a:xfrm>
            <a:off x="5181600" y="2006600"/>
            <a:ext cx="677333"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8331200" y="2286000"/>
            <a:ext cx="601133" cy="1693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extLst>
      <p:ext uri="{BB962C8B-B14F-4D97-AF65-F5344CB8AC3E}">
        <p14:creationId xmlns:p14="http://schemas.microsoft.com/office/powerpoint/2010/main" val="2186519261"/>
      </p:ext>
    </p:extLst>
  </p:cSld>
  <p:clrMapOvr>
    <a:masterClrMapping/>
  </p:clrMapOvr>
  <p:transition>
    <p:rand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r>
              <a:rPr lang="en-US" altLang="en-US" dirty="0" smtClean="0"/>
              <a:t>Capillary Malformations</a:t>
            </a:r>
            <a:br>
              <a:rPr lang="en-US" altLang="en-US" dirty="0" smtClean="0"/>
            </a:br>
            <a:r>
              <a:rPr lang="en-US" altLang="en-US" sz="3200" dirty="0" smtClean="0"/>
              <a:t>Sturge-Weber Syndrome</a:t>
            </a:r>
          </a:p>
        </p:txBody>
      </p:sp>
      <p:sp>
        <p:nvSpPr>
          <p:cNvPr id="63491" name="Content Placeholder 2"/>
          <p:cNvSpPr>
            <a:spLocks noGrp="1"/>
          </p:cNvSpPr>
          <p:nvPr>
            <p:ph idx="1"/>
          </p:nvPr>
        </p:nvSpPr>
        <p:spPr/>
        <p:txBody>
          <a:bodyPr/>
          <a:lstStyle/>
          <a:p>
            <a:pPr eaLnBrk="1" hangingPunct="1"/>
            <a:r>
              <a:rPr lang="en-US" altLang="en-US" dirty="0" smtClean="0"/>
              <a:t>Aspirin  </a:t>
            </a:r>
            <a:r>
              <a:rPr lang="en-US" altLang="en-US" sz="2400" dirty="0" smtClean="0"/>
              <a:t>(Bay 2011)</a:t>
            </a:r>
          </a:p>
          <a:p>
            <a:pPr lvl="1" eaLnBrk="1" hangingPunct="1"/>
            <a:r>
              <a:rPr lang="en-US" altLang="en-US" dirty="0" smtClean="0"/>
              <a:t>Survey:  Reduced seizures and stroke-like episodes</a:t>
            </a:r>
          </a:p>
          <a:p>
            <a:pPr lvl="1" eaLnBrk="1" hangingPunct="1"/>
            <a:r>
              <a:rPr lang="en-US" altLang="en-US" dirty="0" smtClean="0"/>
              <a:t>Ongoing:  Presymptomatic treatment with aspirin</a:t>
            </a:r>
          </a:p>
          <a:p>
            <a:pPr eaLnBrk="1" hangingPunct="1"/>
            <a:r>
              <a:rPr lang="en-US" altLang="en-US" dirty="0" smtClean="0"/>
              <a:t>mTor Inhibitors </a:t>
            </a:r>
            <a:r>
              <a:rPr lang="en-US" altLang="en-US" sz="2400" dirty="0" smtClean="0"/>
              <a:t>(Shirazi 2007, NEJM 2013)</a:t>
            </a:r>
            <a:endParaRPr lang="en-US" altLang="en-US" dirty="0" smtClean="0"/>
          </a:p>
          <a:p>
            <a:pPr lvl="1" eaLnBrk="1" hangingPunct="1"/>
            <a:r>
              <a:rPr lang="en-US" altLang="en-US" dirty="0" smtClean="0"/>
              <a:t>AKT upregulated in biopsies from patients with Sturge-Weber syndrome</a:t>
            </a:r>
          </a:p>
          <a:p>
            <a:pPr lvl="1" eaLnBrk="1" hangingPunct="1"/>
            <a:r>
              <a:rPr lang="en-US" altLang="en-US" i="1" dirty="0" smtClean="0"/>
              <a:t>GNAQ </a:t>
            </a:r>
            <a:r>
              <a:rPr lang="en-US" altLang="en-US" dirty="0" smtClean="0"/>
              <a:t>mutations </a:t>
            </a:r>
          </a:p>
          <a:p>
            <a:pPr lvl="1" eaLnBrk="1" hangingPunct="1"/>
            <a:endParaRPr lang="en-US" altLang="en-US" dirty="0" smtClean="0"/>
          </a:p>
        </p:txBody>
      </p:sp>
      <p:sp>
        <p:nvSpPr>
          <p:cNvPr id="4" name="Rectangle 3"/>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en-US" dirty="0" smtClean="0"/>
              <a:t>Venous Malformations</a:t>
            </a:r>
          </a:p>
        </p:txBody>
      </p:sp>
      <p:sp>
        <p:nvSpPr>
          <p:cNvPr id="1502211" name="Rectangle 3"/>
          <p:cNvSpPr>
            <a:spLocks noGrp="1" noChangeArrowheads="1"/>
          </p:cNvSpPr>
          <p:nvPr>
            <p:ph type="body" sz="half" idx="1"/>
          </p:nvPr>
        </p:nvSpPr>
        <p:spPr/>
        <p:txBody>
          <a:bodyPr>
            <a:normAutofit lnSpcReduction="10000"/>
          </a:bodyPr>
          <a:lstStyle/>
          <a:p>
            <a:pPr eaLnBrk="1" hangingPunct="1">
              <a:lnSpc>
                <a:spcPct val="80000"/>
              </a:lnSpc>
              <a:buFont typeface="Arial" pitchFamily="34" charset="0"/>
              <a:buChar char="•"/>
              <a:defRPr/>
            </a:pPr>
            <a:r>
              <a:rPr lang="en-US" sz="2400" dirty="0" smtClean="0">
                <a:cs typeface="ＭＳ Ｐゴシック" charset="0"/>
              </a:rPr>
              <a:t>Present at birth but not always evident</a:t>
            </a:r>
          </a:p>
          <a:p>
            <a:pPr eaLnBrk="1" hangingPunct="1">
              <a:lnSpc>
                <a:spcPct val="80000"/>
              </a:lnSpc>
              <a:buFont typeface="Arial" pitchFamily="34" charset="0"/>
              <a:buChar char="•"/>
              <a:defRPr/>
            </a:pPr>
            <a:r>
              <a:rPr lang="en-US" sz="2400" dirty="0" smtClean="0">
                <a:cs typeface="ＭＳ Ｐゴシック" charset="0"/>
              </a:rPr>
              <a:t>Bluish, soft and compressible</a:t>
            </a:r>
          </a:p>
          <a:p>
            <a:pPr eaLnBrk="1" hangingPunct="1">
              <a:lnSpc>
                <a:spcPct val="80000"/>
              </a:lnSpc>
              <a:buFont typeface="Arial" pitchFamily="34" charset="0"/>
              <a:buChar char="•"/>
              <a:defRPr/>
            </a:pPr>
            <a:r>
              <a:rPr lang="en-US" sz="2400" dirty="0" smtClean="0">
                <a:cs typeface="ＭＳ Ｐゴシック" charset="0"/>
              </a:rPr>
              <a:t>Localized or extensive</a:t>
            </a:r>
          </a:p>
          <a:p>
            <a:pPr eaLnBrk="1" hangingPunct="1">
              <a:lnSpc>
                <a:spcPct val="80000"/>
              </a:lnSpc>
              <a:buFont typeface="Arial" pitchFamily="34" charset="0"/>
              <a:buChar char="•"/>
              <a:defRPr/>
            </a:pPr>
            <a:r>
              <a:rPr lang="en-US" sz="2400" dirty="0" smtClean="0">
                <a:cs typeface="ＭＳ Ｐゴシック" charset="0"/>
              </a:rPr>
              <a:t>Most frequently in skin and subcutaneous tissue but can involve muscle, viscera and brain</a:t>
            </a:r>
          </a:p>
          <a:p>
            <a:pPr eaLnBrk="1" hangingPunct="1">
              <a:lnSpc>
                <a:spcPct val="80000"/>
              </a:lnSpc>
              <a:buFont typeface="Arial" pitchFamily="34" charset="0"/>
              <a:buChar char="•"/>
              <a:defRPr/>
            </a:pPr>
            <a:r>
              <a:rPr lang="en-US" sz="2400" dirty="0" smtClean="0">
                <a:cs typeface="ＭＳ Ｐゴシック" charset="0"/>
              </a:rPr>
              <a:t>Composed of thin-walled, dilated, sponge-like abnormal channels</a:t>
            </a:r>
          </a:p>
          <a:p>
            <a:pPr eaLnBrk="1" hangingPunct="1">
              <a:lnSpc>
                <a:spcPct val="80000"/>
              </a:lnSpc>
              <a:buFont typeface="Arial" pitchFamily="34" charset="0"/>
              <a:buChar char="•"/>
              <a:defRPr/>
            </a:pPr>
            <a:r>
              <a:rPr lang="en-US" sz="2400" dirty="0" smtClean="0">
                <a:cs typeface="ＭＳ Ｐゴシック" charset="0"/>
              </a:rPr>
              <a:t>Pain, </a:t>
            </a:r>
            <a:r>
              <a:rPr lang="en-US" sz="2400" b="1" dirty="0" smtClean="0">
                <a:cs typeface="ＭＳ Ｐゴシック" charset="0"/>
              </a:rPr>
              <a:t>COAGULOPATHY</a:t>
            </a:r>
          </a:p>
          <a:p>
            <a:pPr eaLnBrk="1" hangingPunct="1">
              <a:lnSpc>
                <a:spcPct val="80000"/>
              </a:lnSpc>
              <a:buFont typeface="Arial" pitchFamily="34" charset="0"/>
              <a:buChar char="•"/>
              <a:defRPr/>
            </a:pPr>
            <a:r>
              <a:rPr lang="en-US" sz="2400" b="1" dirty="0" smtClean="0">
                <a:cs typeface="ＭＳ Ｐゴシック" charset="0"/>
              </a:rPr>
              <a:t>LIC: increased D-dimer, low fibrinogen, can have low/normal platelets</a:t>
            </a:r>
          </a:p>
          <a:p>
            <a:pPr eaLnBrk="1" hangingPunct="1">
              <a:lnSpc>
                <a:spcPct val="80000"/>
              </a:lnSpc>
              <a:buFont typeface="Arial" pitchFamily="34" charset="0"/>
              <a:buChar char="•"/>
              <a:defRPr/>
            </a:pPr>
            <a:r>
              <a:rPr lang="en-US" sz="2400" dirty="0" smtClean="0">
                <a:cs typeface="ＭＳ Ｐゴシック" charset="0"/>
              </a:rPr>
              <a:t>Syndromes: BRBN</a:t>
            </a:r>
          </a:p>
          <a:p>
            <a:pPr eaLnBrk="1" hangingPunct="1">
              <a:lnSpc>
                <a:spcPct val="80000"/>
              </a:lnSpc>
              <a:buFont typeface="Arial" pitchFamily="34" charset="0"/>
              <a:buChar char="•"/>
              <a:defRPr/>
            </a:pPr>
            <a:r>
              <a:rPr lang="en-US" sz="2400" dirty="0" smtClean="0">
                <a:cs typeface="ＭＳ Ｐゴシック" charset="0"/>
              </a:rPr>
              <a:t>TIE-2 mutation</a:t>
            </a:r>
          </a:p>
          <a:p>
            <a:pPr marL="0" indent="0" eaLnBrk="1" hangingPunct="1">
              <a:lnSpc>
                <a:spcPct val="80000"/>
              </a:lnSpc>
              <a:buFont typeface="Wingdings" pitchFamily="2" charset="2"/>
              <a:buNone/>
              <a:defRPr/>
            </a:pPr>
            <a:endParaRPr lang="en-US" sz="2400" dirty="0" smtClean="0">
              <a:cs typeface="ＭＳ Ｐゴシック" charset="0"/>
            </a:endParaRPr>
          </a:p>
        </p:txBody>
      </p:sp>
      <p:pic>
        <p:nvPicPr>
          <p:cNvPr id="64516" name="Picture 4" descr="Untitled-26"/>
          <p:cNvPicPr>
            <a:picLocks noGrp="1" noChangeAspect="1" noChangeArrowheads="1"/>
          </p:cNvPicPr>
          <p:nvPr>
            <p:ph type="clipArt" sz="half" idx="2"/>
          </p:nvPr>
        </p:nvPicPr>
        <p:blipFill>
          <a:blip r:embed="rId2" cstate="email">
            <a:extLst>
              <a:ext uri="{28A0092B-C50C-407E-A947-70E740481C1C}">
                <a14:useLocalDpi xmlns:a14="http://schemas.microsoft.com/office/drawing/2010/main"/>
              </a:ext>
            </a:extLst>
          </a:blip>
          <a:srcRect/>
          <a:stretch>
            <a:fillRect/>
          </a:stretch>
        </p:blipFill>
        <p:spPr>
          <a:xfrm>
            <a:off x="6197600" y="1911350"/>
            <a:ext cx="5384800" cy="390683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p:cNvSpPr/>
          <p:nvPr/>
        </p:nvSpPr>
        <p:spPr>
          <a:xfrm>
            <a:off x="4572000" y="2438400"/>
            <a:ext cx="3149600" cy="2209800"/>
          </a:xfrm>
          <a:prstGeom prst="triangle">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Oval 4"/>
          <p:cNvSpPr/>
          <p:nvPr/>
        </p:nvSpPr>
        <p:spPr>
          <a:xfrm>
            <a:off x="4267200" y="304800"/>
            <a:ext cx="3759200" cy="20574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Abnormal endothelium lining (structural and functional) </a:t>
            </a:r>
          </a:p>
          <a:p>
            <a:pPr algn="ctr" fontAlgn="auto">
              <a:spcBef>
                <a:spcPts val="0"/>
              </a:spcBef>
              <a:spcAft>
                <a:spcPts val="0"/>
              </a:spcAft>
              <a:defRPr/>
            </a:pPr>
            <a:endParaRPr lang="en-US" dirty="0">
              <a:solidFill>
                <a:schemeClr val="tx1"/>
              </a:solidFill>
            </a:endParaRPr>
          </a:p>
        </p:txBody>
      </p:sp>
      <p:sp>
        <p:nvSpPr>
          <p:cNvPr id="6" name="Oval 5"/>
          <p:cNvSpPr/>
          <p:nvPr/>
        </p:nvSpPr>
        <p:spPr>
          <a:xfrm>
            <a:off x="711200" y="3657600"/>
            <a:ext cx="3759200" cy="20574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80000"/>
              </a:lnSpc>
              <a:spcBef>
                <a:spcPts val="0"/>
              </a:spcBef>
              <a:spcAft>
                <a:spcPts val="0"/>
              </a:spcAft>
              <a:defRPr/>
            </a:pPr>
            <a:r>
              <a:rPr lang="en-US" b="1" dirty="0">
                <a:solidFill>
                  <a:schemeClr val="tx1"/>
                </a:solidFill>
              </a:rPr>
              <a:t>Abnormal size  and direction of the vessels and blood flow</a:t>
            </a:r>
          </a:p>
        </p:txBody>
      </p:sp>
      <p:sp>
        <p:nvSpPr>
          <p:cNvPr id="8" name="Oval 7"/>
          <p:cNvSpPr/>
          <p:nvPr/>
        </p:nvSpPr>
        <p:spPr>
          <a:xfrm>
            <a:off x="7823200" y="3657600"/>
            <a:ext cx="3759200" cy="2057400"/>
          </a:xfrm>
          <a:prstGeom prst="ellipse">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80000"/>
              </a:lnSpc>
              <a:spcBef>
                <a:spcPts val="0"/>
              </a:spcBef>
              <a:spcAft>
                <a:spcPts val="0"/>
              </a:spcAft>
              <a:defRPr/>
            </a:pPr>
            <a:r>
              <a:rPr lang="en-US" b="1" dirty="0">
                <a:solidFill>
                  <a:srgbClr val="002060"/>
                </a:solidFill>
              </a:rPr>
              <a:t>Localized intravascular coagulopathy</a:t>
            </a:r>
            <a:r>
              <a:rPr lang="en-US" dirty="0">
                <a:solidFill>
                  <a:srgbClr val="002060"/>
                </a:solidFill>
              </a:rPr>
              <a:t> (LIC)</a:t>
            </a:r>
            <a:endParaRPr lang="en-US" b="1" dirty="0">
              <a:solidFill>
                <a:schemeClr val="tx1"/>
              </a:solidFill>
            </a:endParaRPr>
          </a:p>
        </p:txBody>
      </p:sp>
      <p:sp>
        <p:nvSpPr>
          <p:cNvPr id="7" name="Rectangle 6"/>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tLang="en-US" dirty="0" smtClean="0"/>
              <a:t> </a:t>
            </a:r>
            <a:r>
              <a:rPr lang="en-US" altLang="en-US" sz="4800" dirty="0" smtClean="0"/>
              <a:t>What We Know</a:t>
            </a:r>
          </a:p>
        </p:txBody>
      </p:sp>
      <p:sp>
        <p:nvSpPr>
          <p:cNvPr id="20482" name="Rectangle 3"/>
          <p:cNvSpPr>
            <a:spLocks noGrp="1" noChangeArrowheads="1"/>
          </p:cNvSpPr>
          <p:nvPr>
            <p:ph type="body" idx="1"/>
          </p:nvPr>
        </p:nvSpPr>
        <p:spPr>
          <a:xfrm>
            <a:off x="914400" y="1447800"/>
            <a:ext cx="10363200" cy="5105400"/>
          </a:xfrm>
        </p:spPr>
        <p:txBody>
          <a:bodyPr rtlCol="0">
            <a:normAutofit/>
          </a:bodyPr>
          <a:lstStyle/>
          <a:p>
            <a:pPr fontAlgn="auto">
              <a:lnSpc>
                <a:spcPct val="80000"/>
              </a:lnSpc>
              <a:spcAft>
                <a:spcPts val="0"/>
              </a:spcAft>
              <a:buFont typeface="Arial" pitchFamily="34" charset="0"/>
              <a:buChar char="•"/>
              <a:defRPr/>
            </a:pPr>
            <a:r>
              <a:rPr lang="en-US" sz="2800" dirty="0" smtClean="0">
                <a:ea typeface="+mn-ea"/>
              </a:rPr>
              <a:t>Vascular anomalies are at an increased risk for hematological complications</a:t>
            </a:r>
            <a:r>
              <a:rPr lang="en-US" sz="2800" dirty="0">
                <a:ea typeface="+mn-ea"/>
              </a:rPr>
              <a:t> </a:t>
            </a:r>
            <a:r>
              <a:rPr lang="en-US" sz="2800" dirty="0" smtClean="0">
                <a:ea typeface="+mn-ea"/>
              </a:rPr>
              <a:t>(bleeding and clotting)</a:t>
            </a:r>
          </a:p>
          <a:p>
            <a:pPr marL="0" indent="0" fontAlgn="auto">
              <a:lnSpc>
                <a:spcPct val="80000"/>
              </a:lnSpc>
              <a:spcAft>
                <a:spcPts val="0"/>
              </a:spcAft>
              <a:buFont typeface="Arial" pitchFamily="34" charset="0"/>
              <a:buNone/>
              <a:defRPr/>
            </a:pPr>
            <a:endParaRPr lang="en-US" sz="2800" dirty="0" smtClean="0">
              <a:ea typeface="+mn-ea"/>
            </a:endParaRPr>
          </a:p>
          <a:p>
            <a:pPr fontAlgn="auto">
              <a:lnSpc>
                <a:spcPct val="80000"/>
              </a:lnSpc>
              <a:spcAft>
                <a:spcPts val="0"/>
              </a:spcAft>
              <a:buFont typeface="Arial" pitchFamily="34" charset="0"/>
              <a:buChar char="•"/>
              <a:defRPr/>
            </a:pPr>
            <a:r>
              <a:rPr lang="en-US" sz="2800" dirty="0" smtClean="0">
                <a:ea typeface="+mn-ea"/>
              </a:rPr>
              <a:t>Increased risk of complications after surgical or invasive radiological procedures</a:t>
            </a:r>
          </a:p>
          <a:p>
            <a:pPr marL="0" indent="0" fontAlgn="auto">
              <a:lnSpc>
                <a:spcPct val="80000"/>
              </a:lnSpc>
              <a:spcAft>
                <a:spcPts val="0"/>
              </a:spcAft>
              <a:buFont typeface="Arial" pitchFamily="34" charset="0"/>
              <a:buNone/>
              <a:defRPr/>
            </a:pPr>
            <a:endParaRPr lang="en-US" sz="2800" dirty="0" smtClean="0">
              <a:ea typeface="+mn-ea"/>
            </a:endParaRPr>
          </a:p>
          <a:p>
            <a:pPr fontAlgn="auto">
              <a:lnSpc>
                <a:spcPct val="80000"/>
              </a:lnSpc>
              <a:spcAft>
                <a:spcPts val="0"/>
              </a:spcAft>
              <a:buFont typeface="Arial" pitchFamily="34" charset="0"/>
              <a:buChar char="•"/>
              <a:defRPr/>
            </a:pPr>
            <a:r>
              <a:rPr lang="en-US" sz="2800" dirty="0" smtClean="0">
                <a:ea typeface="+mn-ea"/>
              </a:rPr>
              <a:t>The pathogenesis is poorly understood. The incidence is not well-documented</a:t>
            </a:r>
            <a:endParaRPr lang="en-US" sz="2800" dirty="0">
              <a:ea typeface="+mn-ea"/>
            </a:endParaRPr>
          </a:p>
          <a:p>
            <a:pPr marL="0" indent="0" fontAlgn="auto">
              <a:lnSpc>
                <a:spcPct val="80000"/>
              </a:lnSpc>
              <a:spcAft>
                <a:spcPts val="0"/>
              </a:spcAft>
              <a:buFont typeface="Arial" pitchFamily="34" charset="0"/>
              <a:buNone/>
              <a:defRPr/>
            </a:pPr>
            <a:endParaRPr lang="en-US" sz="2800" dirty="0" smtClean="0">
              <a:ea typeface="+mn-ea"/>
            </a:endParaRPr>
          </a:p>
          <a:p>
            <a:pPr fontAlgn="auto">
              <a:lnSpc>
                <a:spcPct val="80000"/>
              </a:lnSpc>
              <a:spcAft>
                <a:spcPts val="0"/>
              </a:spcAft>
              <a:buFont typeface="Arial" pitchFamily="34" charset="0"/>
              <a:buChar char="•"/>
              <a:defRPr/>
            </a:pPr>
            <a:r>
              <a:rPr lang="en-US" sz="2800" dirty="0" smtClean="0">
                <a:ea typeface="+mn-ea"/>
              </a:rPr>
              <a:t>The coagulopathy is often mistakenly labeled  thus perpetuating misdiagnosis and mistreatments</a:t>
            </a:r>
          </a:p>
        </p:txBody>
      </p:sp>
      <p:sp>
        <p:nvSpPr>
          <p:cNvPr id="4" name="Rectangle 3"/>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09600" y="1"/>
          <a:ext cx="10972800"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3251" name="TextBox 4"/>
          <p:cNvSpPr txBox="1">
            <a:spLocks noChangeArrowheads="1"/>
          </p:cNvSpPr>
          <p:nvPr/>
        </p:nvSpPr>
        <p:spPr bwMode="auto">
          <a:xfrm>
            <a:off x="7988301" y="1462089"/>
            <a:ext cx="3594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900" dirty="0"/>
              <a:t>LVM: lymphatic venous malformation, CLVM: capillary lymphatic venous malformation = Klippel-Trenaunay syndrome, CLOVES: congenital lipomatous with vascular anomalies, epidermal nevus and spinal/skeletal/scoliosis</a:t>
            </a:r>
          </a:p>
        </p:txBody>
      </p:sp>
      <p:sp>
        <p:nvSpPr>
          <p:cNvPr id="5" name="Rectangle 4"/>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eaLnBrk="1" hangingPunct="1"/>
            <a:r>
              <a:rPr lang="en-US" altLang="en-US" dirty="0" smtClean="0"/>
              <a:t>Additional Suggestions -&gt; High Risk</a:t>
            </a:r>
          </a:p>
        </p:txBody>
      </p:sp>
      <p:sp>
        <p:nvSpPr>
          <p:cNvPr id="3" name="Content Placeholder 2"/>
          <p:cNvSpPr>
            <a:spLocks noGrp="1"/>
          </p:cNvSpPr>
          <p:nvPr>
            <p:ph idx="1"/>
          </p:nvPr>
        </p:nvSpPr>
        <p:spPr>
          <a:xfrm>
            <a:off x="609600" y="1600201"/>
            <a:ext cx="11152717" cy="4525963"/>
          </a:xfrm>
        </p:spPr>
        <p:txBody>
          <a:bodyPr rtlCol="0">
            <a:normAutofit fontScale="62500" lnSpcReduction="20000"/>
          </a:bodyPr>
          <a:lstStyle/>
          <a:p>
            <a:pPr eaLnBrk="1" fontAlgn="auto" hangingPunct="1">
              <a:spcAft>
                <a:spcPts val="0"/>
              </a:spcAft>
              <a:buFont typeface="Arial"/>
              <a:buChar char="•"/>
              <a:defRPr/>
            </a:pPr>
            <a:r>
              <a:rPr lang="en-US" b="1" dirty="0" smtClean="0"/>
              <a:t>Ectasia:</a:t>
            </a:r>
          </a:p>
          <a:p>
            <a:pPr marL="0" indent="0" eaLnBrk="1" fontAlgn="auto" hangingPunct="1">
              <a:spcAft>
                <a:spcPts val="0"/>
              </a:spcAft>
              <a:buFont typeface="Arial"/>
              <a:buNone/>
              <a:defRPr/>
            </a:pPr>
            <a:endParaRPr lang="en-US" sz="800" dirty="0" smtClean="0"/>
          </a:p>
          <a:p>
            <a:pPr marL="0" indent="0" eaLnBrk="1" fontAlgn="auto" hangingPunct="1">
              <a:spcAft>
                <a:spcPts val="0"/>
              </a:spcAft>
              <a:buFont typeface="Arial"/>
              <a:buNone/>
              <a:defRPr/>
            </a:pPr>
            <a:r>
              <a:rPr lang="en-US" sz="2400" dirty="0" smtClean="0"/>
              <a:t>     - Enlarged veins with slow flow and concerning risk for  thromboembolism  </a:t>
            </a:r>
          </a:p>
          <a:p>
            <a:pPr marL="0" indent="0" eaLnBrk="1" fontAlgn="auto" hangingPunct="1">
              <a:spcAft>
                <a:spcPts val="0"/>
              </a:spcAft>
              <a:buFont typeface="Arial"/>
              <a:buNone/>
              <a:defRPr/>
            </a:pPr>
            <a:r>
              <a:rPr lang="en-US" sz="2400" dirty="0" smtClean="0"/>
              <a:t>       on imaging by radiologist or on physical examination by vascular anomalies </a:t>
            </a:r>
          </a:p>
          <a:p>
            <a:pPr marL="0" indent="0" eaLnBrk="1" fontAlgn="auto" hangingPunct="1">
              <a:spcAft>
                <a:spcPts val="0"/>
              </a:spcAft>
              <a:buFont typeface="Arial"/>
              <a:buNone/>
              <a:defRPr/>
            </a:pPr>
            <a:r>
              <a:rPr lang="en-US" sz="2400" dirty="0"/>
              <a:t> </a:t>
            </a:r>
            <a:r>
              <a:rPr lang="en-US" sz="2400" dirty="0" smtClean="0"/>
              <a:t>      expert.</a:t>
            </a:r>
          </a:p>
          <a:p>
            <a:pPr marL="0" indent="0" eaLnBrk="1" fontAlgn="auto" hangingPunct="1">
              <a:spcAft>
                <a:spcPts val="0"/>
              </a:spcAft>
              <a:buFont typeface="Arial"/>
              <a:buNone/>
              <a:defRPr/>
            </a:pPr>
            <a:endParaRPr lang="en-US" sz="800" dirty="0" smtClean="0"/>
          </a:p>
          <a:p>
            <a:pPr marL="0" indent="0" eaLnBrk="1" fontAlgn="auto" hangingPunct="1">
              <a:spcAft>
                <a:spcPts val="0"/>
              </a:spcAft>
              <a:buFont typeface="Arial"/>
              <a:buNone/>
              <a:defRPr/>
            </a:pPr>
            <a:endParaRPr lang="en-US" sz="800" dirty="0"/>
          </a:p>
          <a:p>
            <a:pPr marL="0" indent="0" eaLnBrk="1" fontAlgn="auto" hangingPunct="1">
              <a:spcAft>
                <a:spcPts val="0"/>
              </a:spcAft>
              <a:buFont typeface="Arial"/>
              <a:buNone/>
              <a:defRPr/>
            </a:pPr>
            <a:r>
              <a:rPr lang="en-US" sz="2400" dirty="0" smtClean="0"/>
              <a:t>    - Appropriate vascular imaging to rule out ectasia is highly recommended in</a:t>
            </a:r>
          </a:p>
          <a:p>
            <a:pPr marL="0" indent="0" eaLnBrk="1" fontAlgn="auto" hangingPunct="1">
              <a:spcAft>
                <a:spcPts val="0"/>
              </a:spcAft>
              <a:buFont typeface="Arial"/>
              <a:buNone/>
              <a:defRPr/>
            </a:pPr>
            <a:r>
              <a:rPr lang="en-US" sz="2400" dirty="0" smtClean="0"/>
              <a:t>      patients with overgrowth syndromes and vascular anomalies (e.g. KTS, </a:t>
            </a:r>
          </a:p>
          <a:p>
            <a:pPr marL="0" indent="0" eaLnBrk="1" fontAlgn="auto" hangingPunct="1">
              <a:spcAft>
                <a:spcPts val="0"/>
              </a:spcAft>
              <a:buFont typeface="Arial"/>
              <a:buNone/>
              <a:defRPr/>
            </a:pPr>
            <a:r>
              <a:rPr lang="en-US" sz="2400" dirty="0"/>
              <a:t> </a:t>
            </a:r>
            <a:r>
              <a:rPr lang="en-US" sz="2400" dirty="0" smtClean="0"/>
              <a:t>     CLOVES).</a:t>
            </a:r>
          </a:p>
          <a:p>
            <a:pPr marL="0" indent="0" eaLnBrk="1" fontAlgn="auto" hangingPunct="1">
              <a:spcAft>
                <a:spcPts val="0"/>
              </a:spcAft>
              <a:buFont typeface="Arial"/>
              <a:buNone/>
              <a:defRPr/>
            </a:pPr>
            <a:endParaRPr lang="en-US" sz="900" dirty="0" smtClean="0"/>
          </a:p>
          <a:p>
            <a:pPr marL="0" indent="0" eaLnBrk="1" fontAlgn="auto" hangingPunct="1">
              <a:spcAft>
                <a:spcPts val="0"/>
              </a:spcAft>
              <a:buFont typeface="Arial"/>
              <a:buNone/>
              <a:defRPr/>
            </a:pPr>
            <a:r>
              <a:rPr lang="en-US" sz="2400" dirty="0" smtClean="0"/>
              <a:t>    - If venous ectasia has been corrected (endovenous laser or device) or </a:t>
            </a:r>
          </a:p>
          <a:p>
            <a:pPr marL="0" indent="0" eaLnBrk="1" fontAlgn="auto" hangingPunct="1">
              <a:spcAft>
                <a:spcPts val="0"/>
              </a:spcAft>
              <a:buFont typeface="Arial"/>
              <a:buNone/>
              <a:defRPr/>
            </a:pPr>
            <a:r>
              <a:rPr lang="en-US" sz="2400" dirty="0"/>
              <a:t> </a:t>
            </a:r>
            <a:r>
              <a:rPr lang="en-US" sz="2400" dirty="0" smtClean="0"/>
              <a:t>     removed, risk of thromboembolism is back to baseline. If caval filter is in place, </a:t>
            </a:r>
          </a:p>
          <a:p>
            <a:pPr marL="0" indent="0" eaLnBrk="1" fontAlgn="auto" hangingPunct="1">
              <a:spcAft>
                <a:spcPts val="0"/>
              </a:spcAft>
              <a:buFont typeface="Arial"/>
              <a:buNone/>
              <a:defRPr/>
            </a:pPr>
            <a:r>
              <a:rPr lang="en-US" sz="2400" dirty="0"/>
              <a:t> </a:t>
            </a:r>
            <a:r>
              <a:rPr lang="en-US" sz="2400" dirty="0" smtClean="0"/>
              <a:t>     we recommend peri-procedural anticoagulation until filter is removed. </a:t>
            </a:r>
          </a:p>
          <a:p>
            <a:pPr marL="0" indent="0" eaLnBrk="1" fontAlgn="auto" hangingPunct="1">
              <a:spcAft>
                <a:spcPts val="0"/>
              </a:spcAft>
              <a:buFont typeface="Arial"/>
              <a:buNone/>
              <a:defRPr/>
            </a:pPr>
            <a:endParaRPr lang="en-US" sz="2400" dirty="0" smtClean="0"/>
          </a:p>
          <a:p>
            <a:pPr eaLnBrk="1" fontAlgn="auto" hangingPunct="1">
              <a:spcAft>
                <a:spcPts val="0"/>
              </a:spcAft>
              <a:buFont typeface="Arial"/>
              <a:buChar char="•"/>
              <a:defRPr/>
            </a:pPr>
            <a:r>
              <a:rPr lang="en-US" dirty="0" smtClean="0"/>
              <a:t>Compression stockings:</a:t>
            </a:r>
            <a:endParaRPr lang="en-US" sz="3800" dirty="0"/>
          </a:p>
          <a:p>
            <a:pPr marL="0" indent="0" eaLnBrk="1" fontAlgn="auto" hangingPunct="1">
              <a:spcAft>
                <a:spcPts val="0"/>
              </a:spcAft>
              <a:buFont typeface="Arial"/>
              <a:buNone/>
              <a:defRPr/>
            </a:pPr>
            <a:r>
              <a:rPr lang="en-US" sz="2400" dirty="0" smtClean="0"/>
              <a:t>     - Graduated compression stockings are highly encouraged.</a:t>
            </a:r>
            <a:endParaRPr lang="en-US" dirty="0"/>
          </a:p>
        </p:txBody>
      </p:sp>
      <p:grpSp>
        <p:nvGrpSpPr>
          <p:cNvPr id="54276" name="Group 4"/>
          <p:cNvGrpSpPr>
            <a:grpSpLocks/>
          </p:cNvGrpSpPr>
          <p:nvPr/>
        </p:nvGrpSpPr>
        <p:grpSpPr bwMode="auto">
          <a:xfrm>
            <a:off x="1619251" y="1250951"/>
            <a:ext cx="8763000" cy="142875"/>
            <a:chOff x="288" y="576"/>
            <a:chExt cx="5184" cy="96"/>
          </a:xfrm>
        </p:grpSpPr>
        <p:sp>
          <p:nvSpPr>
            <p:cNvPr id="54277" name="Rectangle 5"/>
            <p:cNvSpPr>
              <a:spLocks noChangeArrowheads="1"/>
            </p:cNvSpPr>
            <p:nvPr/>
          </p:nvSpPr>
          <p:spPr bwMode="auto">
            <a:xfrm>
              <a:off x="288" y="576"/>
              <a:ext cx="2208" cy="96"/>
            </a:xfrm>
            <a:prstGeom prst="rect">
              <a:avLst/>
            </a:prstGeom>
            <a:solidFill>
              <a:srgbClr val="33CCFF"/>
            </a:solidFill>
            <a:ln w="9525">
              <a:solidFill>
                <a:srgbClr val="33CCFF"/>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endParaRPr lang="es-ES" altLang="en-US" sz="2000" dirty="0">
                <a:latin typeface="Arial" pitchFamily="34" charset="0"/>
              </a:endParaRPr>
            </a:p>
          </p:txBody>
        </p:sp>
        <p:sp>
          <p:nvSpPr>
            <p:cNvPr id="54278" name="Line 6"/>
            <p:cNvSpPr>
              <a:spLocks noChangeShapeType="1"/>
            </p:cNvSpPr>
            <p:nvPr/>
          </p:nvSpPr>
          <p:spPr bwMode="auto">
            <a:xfrm>
              <a:off x="2496" y="576"/>
              <a:ext cx="2976" cy="0"/>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7" name="Rectangle 6"/>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ctrTitle" sz="quarter"/>
          </p:nvPr>
        </p:nvSpPr>
        <p:spPr/>
        <p:txBody>
          <a:bodyPr/>
          <a:lstStyle/>
          <a:p>
            <a:r>
              <a:rPr lang="en-US" altLang="en-US" dirty="0" smtClean="0"/>
              <a:t>Lymphatic Malformation</a:t>
            </a:r>
          </a:p>
        </p:txBody>
      </p:sp>
      <p:sp>
        <p:nvSpPr>
          <p:cNvPr id="3" name="Subtitle 2"/>
          <p:cNvSpPr>
            <a:spLocks noGrp="1"/>
          </p:cNvSpPr>
          <p:nvPr>
            <p:ph type="subTitle" sz="quarter" idx="1"/>
          </p:nvPr>
        </p:nvSpPr>
        <p:spPr/>
        <p:txBody>
          <a:bodyPr/>
          <a:lstStyle/>
          <a:p>
            <a:pPr>
              <a:buFont typeface="Arial" pitchFamily="34" charset="0"/>
              <a:buNone/>
              <a:defRPr/>
            </a:pPr>
            <a:endParaRPr lang="en-US" dirty="0">
              <a:cs typeface="ＭＳ Ｐゴシック" charset="0"/>
            </a:endParaRPr>
          </a:p>
        </p:txBody>
      </p:sp>
      <p:sp>
        <p:nvSpPr>
          <p:cNvPr id="4" name="Rectangle 3"/>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09600" y="457200"/>
            <a:ext cx="10972800" cy="1143000"/>
          </a:xfrm>
        </p:spPr>
        <p:txBody>
          <a:bodyPr>
            <a:normAutofit fontScale="90000"/>
          </a:bodyPr>
          <a:lstStyle/>
          <a:p>
            <a:pPr algn="ctr"/>
            <a:r>
              <a:rPr lang="en-US" altLang="en-US" dirty="0" smtClean="0"/>
              <a:t>ISSVA Classification – 2014</a:t>
            </a:r>
            <a:br>
              <a:rPr lang="en-US" altLang="en-US" dirty="0" smtClean="0"/>
            </a:br>
            <a:r>
              <a:rPr lang="en-US" altLang="en-US" sz="2800" dirty="0" smtClean="0"/>
              <a:t>( Wassaf et al </a:t>
            </a:r>
            <a:r>
              <a:rPr lang="en-US" altLang="en-US" sz="2800" i="1" dirty="0" smtClean="0"/>
              <a:t>Pediatrics</a:t>
            </a:r>
            <a:r>
              <a:rPr lang="en-US" altLang="en-US" sz="2800" dirty="0" smtClean="0"/>
              <a:t> Vol 136 Number 1, July 2015)</a:t>
            </a:r>
            <a:r>
              <a:rPr lang="en-US" altLang="en-US" dirty="0" smtClean="0"/>
              <a:t/>
            </a:r>
            <a:br>
              <a:rPr lang="en-US" altLang="en-US" dirty="0" smtClean="0"/>
            </a:br>
            <a:endParaRPr lang="en-US" altLang="en-US" dirty="0" smtClean="0"/>
          </a:p>
        </p:txBody>
      </p:sp>
      <p:pic>
        <p:nvPicPr>
          <p:cNvPr id="18435" name="Picture 2"/>
          <p:cNvPicPr>
            <a:picLocks noChangeAspect="1" noChangeArrowheads="1"/>
          </p:cNvPicPr>
          <p:nvPr/>
        </p:nvPicPr>
        <p:blipFill>
          <a:blip r:embed="rId3">
            <a:extLst>
              <a:ext uri="{28A0092B-C50C-407E-A947-70E740481C1C}">
                <a14:useLocalDpi xmlns:a14="http://schemas.microsoft.com/office/drawing/2010/main"/>
              </a:ext>
            </a:extLst>
          </a:blip>
          <a:srcRect l="22310" t="17424" r="23029" b="10120"/>
          <a:stretch>
            <a:fillRect/>
          </a:stretch>
        </p:blipFill>
        <p:spPr bwMode="auto">
          <a:xfrm>
            <a:off x="1305984" y="1292225"/>
            <a:ext cx="9245600" cy="516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
        <p:nvSpPr>
          <p:cNvPr id="2" name="TextBox 1"/>
          <p:cNvSpPr txBox="1"/>
          <p:nvPr/>
        </p:nvSpPr>
        <p:spPr>
          <a:xfrm>
            <a:off x="3585172" y="5997873"/>
            <a:ext cx="5468293" cy="461665"/>
          </a:xfrm>
          <a:prstGeom prst="rect">
            <a:avLst/>
          </a:prstGeom>
          <a:noFill/>
        </p:spPr>
        <p:txBody>
          <a:bodyPr wrap="square" rtlCol="0">
            <a:spAutoFit/>
          </a:bodyPr>
          <a:lstStyle/>
          <a:p>
            <a:r>
              <a:rPr lang="en-US" sz="1200" dirty="0">
                <a:hlinkClick r:id="rId4"/>
              </a:rPr>
              <a:t>http://</a:t>
            </a:r>
            <a:r>
              <a:rPr lang="en-US" sz="1200" dirty="0" smtClean="0">
                <a:hlinkClick r:id="rId4"/>
              </a:rPr>
              <a:t>www.issva.org/classification</a:t>
            </a:r>
            <a:r>
              <a:rPr lang="en-US" sz="1200" dirty="0" smtClean="0"/>
              <a:t>; This </a:t>
            </a:r>
            <a:r>
              <a:rPr lang="en-US" sz="1200" dirty="0"/>
              <a:t>work is licensed under a </a:t>
            </a:r>
            <a:endParaRPr lang="en-US" sz="1200" dirty="0" smtClean="0"/>
          </a:p>
          <a:p>
            <a:r>
              <a:rPr lang="en-US" sz="1200" dirty="0" smtClean="0">
                <a:hlinkClick r:id="rId5"/>
              </a:rPr>
              <a:t>Creative </a:t>
            </a:r>
            <a:r>
              <a:rPr lang="en-US" sz="1200" dirty="0">
                <a:hlinkClick r:id="rId5"/>
              </a:rPr>
              <a:t>Commons Attribution 4.0 International License</a:t>
            </a:r>
            <a:r>
              <a:rPr lang="en-US" sz="1200" dirty="0"/>
              <a:t>.</a:t>
            </a:r>
            <a:endParaRPr lang="en-US" sz="1200" b="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972800" cy="1143000"/>
          </a:xfrm>
        </p:spPr>
        <p:txBody>
          <a:bodyPr>
            <a:normAutofit/>
          </a:bodyPr>
          <a:lstStyle/>
          <a:p>
            <a:pPr>
              <a:defRPr/>
            </a:pPr>
            <a:r>
              <a:rPr lang="en-US" dirty="0" smtClean="0">
                <a:solidFill>
                  <a:srgbClr val="0000FF"/>
                </a:solidFill>
                <a:cs typeface="ＭＳ Ｐゴシック" charset="0"/>
              </a:rPr>
              <a:t>Classification of Lymphatic Anomalies</a:t>
            </a:r>
            <a:endParaRPr lang="en-US" dirty="0">
              <a:solidFill>
                <a:srgbClr val="0000FF"/>
              </a:solidFill>
              <a:cs typeface="ＭＳ Ｐゴシック" charset="0"/>
            </a:endParaRPr>
          </a:p>
        </p:txBody>
      </p:sp>
      <p:sp>
        <p:nvSpPr>
          <p:cNvPr id="68611" name="Content Placeholder 4"/>
          <p:cNvSpPr>
            <a:spLocks noGrp="1"/>
          </p:cNvSpPr>
          <p:nvPr>
            <p:ph idx="1"/>
          </p:nvPr>
        </p:nvSpPr>
        <p:spPr>
          <a:xfrm>
            <a:off x="609600" y="1265238"/>
            <a:ext cx="10972800" cy="5021262"/>
          </a:xfrm>
        </p:spPr>
        <p:txBody>
          <a:bodyPr/>
          <a:lstStyle/>
          <a:p>
            <a:r>
              <a:rPr lang="en-US" altLang="en-US" sz="2400" dirty="0" smtClean="0"/>
              <a:t>Tumors – progressive, infiltrative, spindled cells</a:t>
            </a:r>
          </a:p>
          <a:p>
            <a:r>
              <a:rPr lang="en-US" altLang="en-US" sz="2400" dirty="0" smtClean="0"/>
              <a:t>Malformations – cysts that may swell and empty of lymphatic fluid, swell suddenly with infection or hemorrhage</a:t>
            </a:r>
          </a:p>
          <a:p>
            <a:r>
              <a:rPr lang="en-US" altLang="en-US" sz="2400" dirty="0" smtClean="0"/>
              <a:t>Dysfunctional channel disorders – central conducting channels or peripheral channels in one region</a:t>
            </a:r>
          </a:p>
          <a:p>
            <a:endParaRPr lang="en-US" altLang="en-US" sz="2400" dirty="0" smtClean="0"/>
          </a:p>
          <a:p>
            <a:endParaRPr lang="en-US" altLang="en-US" sz="2400" dirty="0" smtClean="0"/>
          </a:p>
          <a:p>
            <a:endParaRPr lang="en-US" altLang="en-US" sz="2400" dirty="0" smtClean="0"/>
          </a:p>
          <a:p>
            <a:r>
              <a:rPr lang="en-US" altLang="en-US" sz="2400" dirty="0" smtClean="0"/>
              <a:t>All may worsen with inflammation or trauma and predispose to bacterial infection</a:t>
            </a:r>
          </a:p>
          <a:p>
            <a:r>
              <a:rPr lang="en-US" altLang="en-US" sz="2400" dirty="0" smtClean="0"/>
              <a:t>Avoid rib biopsies, which may lead to refractory pleural effusions</a:t>
            </a:r>
          </a:p>
        </p:txBody>
      </p:sp>
      <p:pic>
        <p:nvPicPr>
          <p:cNvPr id="68612"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02267" y="3378200"/>
            <a:ext cx="14224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31067" y="3355975"/>
            <a:ext cx="2512484"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8"/>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31067" y="4075114"/>
            <a:ext cx="2495551"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9"/>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945717" y="3378200"/>
            <a:ext cx="2690283"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10"/>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8873067" y="3378201"/>
            <a:ext cx="2201333"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dirty="0" smtClean="0">
                <a:cs typeface="Arial" charset="0"/>
              </a:rPr>
              <a:t>Common Malformations</a:t>
            </a:r>
          </a:p>
        </p:txBody>
      </p:sp>
      <p:sp>
        <p:nvSpPr>
          <p:cNvPr id="69635" name="Text Placeholder 2"/>
          <p:cNvSpPr>
            <a:spLocks noGrp="1"/>
          </p:cNvSpPr>
          <p:nvPr>
            <p:ph type="body" idx="1"/>
          </p:nvPr>
        </p:nvSpPr>
        <p:spPr/>
        <p:txBody>
          <a:bodyPr/>
          <a:lstStyle/>
          <a:p>
            <a:endParaRPr lang="en-US" altLang="en-US" smtClean="0"/>
          </a:p>
        </p:txBody>
      </p:sp>
      <p:pic>
        <p:nvPicPr>
          <p:cNvPr id="69636" name="Picture 23"/>
          <p:cNvPicPr>
            <a:picLocks noGrp="1" noChangeAspect="1" noChangeArrowheads="1"/>
          </p:cNvPicPr>
          <p:nvPr>
            <p:ph sz="half" idx="2"/>
          </p:nvPr>
        </p:nvPicPr>
        <p:blipFill>
          <a:blip r:embed="rId2" cstate="email">
            <a:extLst>
              <a:ext uri="{28A0092B-C50C-407E-A947-70E740481C1C}">
                <a14:useLocalDpi xmlns:a14="http://schemas.microsoft.com/office/drawing/2010/main" val="0"/>
              </a:ext>
            </a:extLst>
          </a:blip>
          <a:srcRect/>
          <a:stretch>
            <a:fillRect/>
          </a:stretch>
        </p:blipFill>
        <p:spPr>
          <a:xfrm>
            <a:off x="914400" y="1301750"/>
            <a:ext cx="4064000" cy="3117850"/>
          </a:xfrm>
        </p:spPr>
      </p:pic>
      <p:sp>
        <p:nvSpPr>
          <p:cNvPr id="69637" name="Text Placeholder 3"/>
          <p:cNvSpPr>
            <a:spLocks noGrp="1"/>
          </p:cNvSpPr>
          <p:nvPr>
            <p:ph type="body" sz="quarter" idx="3"/>
          </p:nvPr>
        </p:nvSpPr>
        <p:spPr/>
        <p:txBody>
          <a:bodyPr/>
          <a:lstStyle/>
          <a:p>
            <a:endParaRPr lang="en-US" altLang="en-US" smtClean="0"/>
          </a:p>
        </p:txBody>
      </p:sp>
      <p:pic>
        <p:nvPicPr>
          <p:cNvPr id="69638" name="Picture 5" descr="boler008"/>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14400" y="4419600"/>
            <a:ext cx="4267200" cy="24765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69639" name="Content Placeholder 7"/>
          <p:cNvSpPr>
            <a:spLocks noGrp="1"/>
          </p:cNvSpPr>
          <p:nvPr>
            <p:ph sz="quarter" idx="4"/>
          </p:nvPr>
        </p:nvSpPr>
        <p:spPr>
          <a:xfrm>
            <a:off x="6193368" y="2027238"/>
            <a:ext cx="5389033" cy="4525962"/>
          </a:xfrm>
        </p:spPr>
        <p:txBody>
          <a:bodyPr/>
          <a:lstStyle/>
          <a:p>
            <a:r>
              <a:rPr lang="en-US" altLang="en-US" dirty="0" smtClean="0">
                <a:cs typeface="Arial" charset="0"/>
              </a:rPr>
              <a:t>Usually localized</a:t>
            </a:r>
          </a:p>
          <a:p>
            <a:r>
              <a:rPr lang="en-US" altLang="en-US" dirty="0" smtClean="0">
                <a:cs typeface="Arial" charset="0"/>
              </a:rPr>
              <a:t>Can cause issues depending on where the lesions are located</a:t>
            </a:r>
          </a:p>
          <a:p>
            <a:r>
              <a:rPr lang="en-US" altLang="en-US" dirty="0" smtClean="0">
                <a:cs typeface="Arial" charset="0"/>
              </a:rPr>
              <a:t>Can be macro or </a:t>
            </a:r>
            <a:r>
              <a:rPr lang="en-US" altLang="en-US" dirty="0" err="1" smtClean="0">
                <a:cs typeface="Arial" charset="0"/>
              </a:rPr>
              <a:t>microcystic</a:t>
            </a:r>
            <a:endParaRPr lang="en-US" altLang="en-US" dirty="0" smtClean="0">
              <a:cs typeface="Arial" charset="0"/>
            </a:endParaRPr>
          </a:p>
          <a:p>
            <a:r>
              <a:rPr lang="en-US" altLang="en-US" dirty="0" smtClean="0">
                <a:cs typeface="Arial" charset="0"/>
              </a:rPr>
              <a:t>More common in the head and neck</a:t>
            </a:r>
          </a:p>
        </p:txBody>
      </p:sp>
      <p:sp>
        <p:nvSpPr>
          <p:cNvPr id="2" name="Rectangle 1"/>
          <p:cNvSpPr/>
          <p:nvPr/>
        </p:nvSpPr>
        <p:spPr>
          <a:xfrm>
            <a:off x="3818467" y="2565400"/>
            <a:ext cx="499533" cy="1439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9589852" y="6578851"/>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extLst>
      <p:ext uri="{BB962C8B-B14F-4D97-AF65-F5344CB8AC3E}">
        <p14:creationId xmlns:p14="http://schemas.microsoft.com/office/powerpoint/2010/main" val="2772415952"/>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cs typeface="Arial" pitchFamily="34" charset="0"/>
              </a:rPr>
              <a:t>Generalized Lymphatic Anomaly</a:t>
            </a:r>
            <a:br>
              <a:rPr lang="en-US" dirty="0" smtClean="0">
                <a:cs typeface="Arial" pitchFamily="34" charset="0"/>
              </a:rPr>
            </a:br>
            <a:r>
              <a:rPr lang="en-US" dirty="0" smtClean="0">
                <a:cs typeface="Arial" pitchFamily="34" charset="0"/>
              </a:rPr>
              <a:t>(GLA)</a:t>
            </a:r>
            <a:endParaRPr lang="en-US" dirty="0">
              <a:cs typeface="Arial" pitchFamily="34" charset="0"/>
            </a:endParaRPr>
          </a:p>
        </p:txBody>
      </p:sp>
      <p:sp>
        <p:nvSpPr>
          <p:cNvPr id="70659" name="Text Placeholder 2"/>
          <p:cNvSpPr>
            <a:spLocks noGrp="1"/>
          </p:cNvSpPr>
          <p:nvPr>
            <p:ph type="body" idx="1"/>
          </p:nvPr>
        </p:nvSpPr>
        <p:spPr/>
        <p:txBody>
          <a:bodyPr/>
          <a:lstStyle/>
          <a:p>
            <a:endParaRPr lang="en-US" altLang="en-US" dirty="0" smtClean="0"/>
          </a:p>
        </p:txBody>
      </p:sp>
      <p:sp>
        <p:nvSpPr>
          <p:cNvPr id="70660" name="Text Placeholder 4"/>
          <p:cNvSpPr>
            <a:spLocks noGrp="1"/>
          </p:cNvSpPr>
          <p:nvPr>
            <p:ph type="body" sz="quarter" idx="3"/>
          </p:nvPr>
        </p:nvSpPr>
        <p:spPr/>
        <p:txBody>
          <a:bodyPr/>
          <a:lstStyle/>
          <a:p>
            <a:endParaRPr lang="en-US" altLang="en-US" dirty="0" smtClean="0"/>
          </a:p>
        </p:txBody>
      </p:sp>
      <p:pic>
        <p:nvPicPr>
          <p:cNvPr id="70661" name="Picture 4"/>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l="26198" r="25687"/>
          <a:stretch>
            <a:fillRect/>
          </a:stretch>
        </p:blipFill>
        <p:spPr>
          <a:xfrm>
            <a:off x="711200" y="2278064"/>
            <a:ext cx="4572000" cy="3589337"/>
          </a:xfrm>
          <a:noFill/>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662" name="Content Placeholder 3"/>
          <p:cNvSpPr>
            <a:spLocks noGrp="1"/>
          </p:cNvSpPr>
          <p:nvPr>
            <p:ph sz="quarter" idx="4"/>
          </p:nvPr>
        </p:nvSpPr>
        <p:spPr/>
        <p:txBody>
          <a:bodyPr/>
          <a:lstStyle/>
          <a:p>
            <a:r>
              <a:rPr lang="en-US" altLang="en-US" dirty="0" smtClean="0">
                <a:cs typeface="Arial" charset="0"/>
              </a:rPr>
              <a:t>Can present at any age</a:t>
            </a:r>
          </a:p>
          <a:p>
            <a:r>
              <a:rPr lang="en-US" altLang="en-US" dirty="0" smtClean="0">
                <a:cs typeface="Arial" charset="0"/>
              </a:rPr>
              <a:t>Multiple areas of involvement: lungs, bone, GI tract, skin</a:t>
            </a:r>
          </a:p>
          <a:p>
            <a:r>
              <a:rPr lang="en-US" altLang="en-US" dirty="0" smtClean="0">
                <a:cs typeface="Arial" charset="0"/>
              </a:rPr>
              <a:t>Bony lesions do NOT destroy the cortex</a:t>
            </a:r>
          </a:p>
          <a:p>
            <a:r>
              <a:rPr lang="en-US" altLang="en-US" dirty="0" smtClean="0">
                <a:cs typeface="Arial" charset="0"/>
              </a:rPr>
              <a:t>Effusions can occur with infection, trauma or puberty</a:t>
            </a:r>
          </a:p>
        </p:txBody>
      </p:sp>
      <p:sp>
        <p:nvSpPr>
          <p:cNvPr id="7" name="Rectangle 6"/>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cs typeface="Arial" pitchFamily="34" charset="0"/>
              </a:rPr>
              <a:t>Gorham Stout Disease</a:t>
            </a:r>
            <a:br>
              <a:rPr lang="en-US" dirty="0" smtClean="0">
                <a:cs typeface="Arial" pitchFamily="34" charset="0"/>
              </a:rPr>
            </a:br>
            <a:r>
              <a:rPr lang="en-US" dirty="0" smtClean="0">
                <a:cs typeface="Arial" pitchFamily="34" charset="0"/>
              </a:rPr>
              <a:t>(GSD)</a:t>
            </a:r>
            <a:endParaRPr lang="en-US" dirty="0">
              <a:cs typeface="Arial" pitchFamily="34" charset="0"/>
            </a:endParaRPr>
          </a:p>
        </p:txBody>
      </p:sp>
      <p:sp>
        <p:nvSpPr>
          <p:cNvPr id="71683" name="Text Placeholder 2"/>
          <p:cNvSpPr>
            <a:spLocks noGrp="1"/>
          </p:cNvSpPr>
          <p:nvPr>
            <p:ph type="body" idx="1"/>
          </p:nvPr>
        </p:nvSpPr>
        <p:spPr/>
        <p:txBody>
          <a:bodyPr/>
          <a:lstStyle/>
          <a:p>
            <a:endParaRPr lang="en-US" altLang="en-US" dirty="0" smtClean="0"/>
          </a:p>
        </p:txBody>
      </p:sp>
      <p:sp>
        <p:nvSpPr>
          <p:cNvPr id="71684" name="Text Placeholder 4"/>
          <p:cNvSpPr>
            <a:spLocks noGrp="1"/>
          </p:cNvSpPr>
          <p:nvPr>
            <p:ph type="body" sz="quarter" idx="3"/>
          </p:nvPr>
        </p:nvSpPr>
        <p:spPr/>
        <p:txBody>
          <a:bodyPr/>
          <a:lstStyle/>
          <a:p>
            <a:endParaRPr lang="en-US" altLang="en-US" dirty="0" smtClean="0"/>
          </a:p>
        </p:txBody>
      </p:sp>
      <p:pic>
        <p:nvPicPr>
          <p:cNvPr id="71685" name="Picture 5" descr="1"/>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613834" y="1828800"/>
            <a:ext cx="5177367" cy="3883025"/>
          </a:xfrm>
          <a:noFill/>
        </p:spPr>
      </p:pic>
      <p:sp>
        <p:nvSpPr>
          <p:cNvPr id="71686" name="Content Placeholder 3"/>
          <p:cNvSpPr>
            <a:spLocks noGrp="1"/>
          </p:cNvSpPr>
          <p:nvPr>
            <p:ph sz="quarter" idx="4"/>
          </p:nvPr>
        </p:nvSpPr>
        <p:spPr/>
        <p:txBody>
          <a:bodyPr/>
          <a:lstStyle/>
          <a:p>
            <a:r>
              <a:rPr lang="en-US" altLang="en-US" dirty="0" smtClean="0">
                <a:cs typeface="Arial" charset="0"/>
              </a:rPr>
              <a:t>Hallmark is progressive bony disease with destruction through the cortex</a:t>
            </a:r>
          </a:p>
          <a:p>
            <a:r>
              <a:rPr lang="en-US" altLang="en-US" dirty="0" smtClean="0">
                <a:cs typeface="Arial" charset="0"/>
              </a:rPr>
              <a:t>Can have other areas of lymphatic disease: soft tissue, spleen, lung, GI tract</a:t>
            </a:r>
          </a:p>
        </p:txBody>
      </p:sp>
      <p:sp>
        <p:nvSpPr>
          <p:cNvPr id="7" name="Rectangle 6"/>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cs typeface="Arial" pitchFamily="34" charset="0"/>
              </a:rPr>
              <a:t>Kaposiform Lymphangiomatosis </a:t>
            </a:r>
            <a:br>
              <a:rPr lang="en-US" dirty="0" smtClean="0">
                <a:cs typeface="Arial" pitchFamily="34" charset="0"/>
              </a:rPr>
            </a:br>
            <a:r>
              <a:rPr lang="en-US" dirty="0" smtClean="0">
                <a:cs typeface="Arial" pitchFamily="34" charset="0"/>
              </a:rPr>
              <a:t>(KLA)</a:t>
            </a:r>
            <a:endParaRPr lang="en-US" dirty="0">
              <a:cs typeface="Arial" pitchFamily="34" charset="0"/>
            </a:endParaRPr>
          </a:p>
        </p:txBody>
      </p:sp>
      <p:sp>
        <p:nvSpPr>
          <p:cNvPr id="72707" name="Text Placeholder 2"/>
          <p:cNvSpPr>
            <a:spLocks noGrp="1"/>
          </p:cNvSpPr>
          <p:nvPr>
            <p:ph type="body" idx="1"/>
          </p:nvPr>
        </p:nvSpPr>
        <p:spPr/>
        <p:txBody>
          <a:bodyPr/>
          <a:lstStyle/>
          <a:p>
            <a:endParaRPr lang="en-US" altLang="en-US" dirty="0" smtClean="0"/>
          </a:p>
        </p:txBody>
      </p:sp>
      <p:sp>
        <p:nvSpPr>
          <p:cNvPr id="72708" name="Text Placeholder 4"/>
          <p:cNvSpPr>
            <a:spLocks noGrp="1"/>
          </p:cNvSpPr>
          <p:nvPr>
            <p:ph type="body" sz="quarter" idx="3"/>
          </p:nvPr>
        </p:nvSpPr>
        <p:spPr/>
        <p:txBody>
          <a:bodyPr/>
          <a:lstStyle/>
          <a:p>
            <a:endParaRPr lang="en-US" altLang="en-US" dirty="0" smtClean="0"/>
          </a:p>
        </p:txBody>
      </p:sp>
      <p:pic>
        <p:nvPicPr>
          <p:cNvPr id="72709" name="Picture 20"/>
          <p:cNvPicPr>
            <a:picLocks noGrp="1" noChangeAspect="1" noChangeArrowheads="1"/>
          </p:cNvPicPr>
          <p:nvPr>
            <p:ph sz="quarter" idx="4"/>
          </p:nvPr>
        </p:nvPicPr>
        <p:blipFill>
          <a:blip r:embed="rId2">
            <a:extLst>
              <a:ext uri="{28A0092B-C50C-407E-A947-70E740481C1C}">
                <a14:useLocalDpi xmlns:a14="http://schemas.microsoft.com/office/drawing/2010/main"/>
              </a:ext>
            </a:extLst>
          </a:blip>
          <a:srcRect/>
          <a:stretch>
            <a:fillRect/>
          </a:stretch>
        </p:blipFill>
        <p:spPr>
          <a:xfrm>
            <a:off x="6299200" y="2208214"/>
            <a:ext cx="5181600" cy="3887787"/>
          </a:xfrm>
        </p:spPr>
      </p:pic>
      <p:sp>
        <p:nvSpPr>
          <p:cNvPr id="4" name="Content Placeholder 3"/>
          <p:cNvSpPr>
            <a:spLocks noGrp="1"/>
          </p:cNvSpPr>
          <p:nvPr>
            <p:ph sz="half" idx="2"/>
          </p:nvPr>
        </p:nvSpPr>
        <p:spPr>
          <a:xfrm>
            <a:off x="609600" y="1524000"/>
            <a:ext cx="5386917" cy="3951288"/>
          </a:xfrm>
        </p:spPr>
        <p:txBody>
          <a:bodyPr>
            <a:normAutofit fontScale="92500" lnSpcReduction="20000"/>
          </a:bodyPr>
          <a:lstStyle/>
          <a:p>
            <a:pPr>
              <a:buFont typeface="Arial" pitchFamily="34" charset="0"/>
              <a:buChar char="•"/>
              <a:defRPr/>
            </a:pPr>
            <a:r>
              <a:rPr lang="en-US" dirty="0" smtClean="0">
                <a:cs typeface="Arial" pitchFamily="34" charset="0"/>
              </a:rPr>
              <a:t>New entity</a:t>
            </a:r>
          </a:p>
          <a:p>
            <a:pPr>
              <a:buFont typeface="Arial" pitchFamily="34" charset="0"/>
              <a:buChar char="•"/>
              <a:defRPr/>
            </a:pPr>
            <a:r>
              <a:rPr lang="en-US" dirty="0" smtClean="0">
                <a:cs typeface="Arial" pitchFamily="34" charset="0"/>
              </a:rPr>
              <a:t>Proliferative component</a:t>
            </a:r>
          </a:p>
          <a:p>
            <a:pPr>
              <a:buFont typeface="Arial" pitchFamily="34" charset="0"/>
              <a:buChar char="•"/>
              <a:defRPr/>
            </a:pPr>
            <a:r>
              <a:rPr lang="en-US" dirty="0" smtClean="0">
                <a:cs typeface="Arial" pitchFamily="34" charset="0"/>
              </a:rPr>
              <a:t>Areas of spindle cells</a:t>
            </a:r>
          </a:p>
          <a:p>
            <a:pPr>
              <a:buFont typeface="Arial" pitchFamily="34" charset="0"/>
              <a:buChar char="•"/>
              <a:defRPr/>
            </a:pPr>
            <a:r>
              <a:rPr lang="en-US" dirty="0" smtClean="0">
                <a:cs typeface="Arial" pitchFamily="34" charset="0"/>
              </a:rPr>
              <a:t>Hemorrhagic effusion</a:t>
            </a:r>
          </a:p>
          <a:p>
            <a:pPr>
              <a:buFont typeface="Arial" pitchFamily="34" charset="0"/>
              <a:buChar char="•"/>
              <a:defRPr/>
            </a:pPr>
            <a:r>
              <a:rPr lang="en-US" dirty="0" smtClean="0">
                <a:cs typeface="Arial" pitchFamily="34" charset="0"/>
              </a:rPr>
              <a:t>Coagulopathy</a:t>
            </a:r>
          </a:p>
          <a:p>
            <a:pPr>
              <a:buFont typeface="Arial" pitchFamily="34" charset="0"/>
              <a:buChar char="•"/>
              <a:defRPr/>
            </a:pPr>
            <a:r>
              <a:rPr lang="en-US" dirty="0" smtClean="0">
                <a:cs typeface="Arial" pitchFamily="34" charset="0"/>
              </a:rPr>
              <a:t>Multifocal</a:t>
            </a:r>
          </a:p>
          <a:p>
            <a:pPr>
              <a:buFont typeface="Arial" pitchFamily="34" charset="0"/>
              <a:buChar char="•"/>
              <a:defRPr/>
            </a:pPr>
            <a:r>
              <a:rPr lang="en-US" dirty="0" smtClean="0">
                <a:cs typeface="Arial" pitchFamily="34" charset="0"/>
              </a:rPr>
              <a:t>Lungs commonly involved but also can present in the soft tissue and GI tract</a:t>
            </a:r>
          </a:p>
          <a:p>
            <a:pPr>
              <a:buFont typeface="Arial" pitchFamily="34" charset="0"/>
              <a:buChar char="•"/>
              <a:defRPr/>
            </a:pPr>
            <a:r>
              <a:rPr lang="en-US" dirty="0" smtClean="0">
                <a:cs typeface="Arial" pitchFamily="34" charset="0"/>
              </a:rPr>
              <a:t>Poor prognosis</a:t>
            </a:r>
            <a:endParaRPr lang="en-US" dirty="0">
              <a:cs typeface="Arial" pitchFamily="34" charset="0"/>
            </a:endParaRPr>
          </a:p>
        </p:txBody>
      </p:sp>
      <p:sp>
        <p:nvSpPr>
          <p:cNvPr id="7" name="Rectangle 6"/>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3"/>
          <p:cNvSpPr>
            <a:spLocks noGrp="1"/>
          </p:cNvSpPr>
          <p:nvPr>
            <p:ph type="title"/>
          </p:nvPr>
        </p:nvSpPr>
        <p:spPr/>
        <p:txBody>
          <a:bodyPr/>
          <a:lstStyle/>
          <a:p>
            <a:r>
              <a:rPr lang="en-US" altLang="en-US" dirty="0" smtClean="0"/>
              <a:t>MRL Imaging/Central Collecting Lymphatic Anomalies </a:t>
            </a:r>
          </a:p>
        </p:txBody>
      </p:sp>
      <p:pic>
        <p:nvPicPr>
          <p:cNvPr id="73731" name="Content Placeholder 6" descr="Slow gad BH.jpg"/>
          <p:cNvPicPr>
            <a:picLocks noGrp="1" noChangeAspect="1"/>
          </p:cNvPicPr>
          <p:nvPr>
            <p:ph sz="half" idx="1"/>
          </p:nvPr>
        </p:nvPicPr>
        <p:blipFill>
          <a:blip r:embed="rId2" cstate="email">
            <a:extLst>
              <a:ext uri="{28A0092B-C50C-407E-A947-70E740481C1C}">
                <a14:useLocalDpi xmlns:a14="http://schemas.microsoft.com/office/drawing/2010/main"/>
              </a:ext>
            </a:extLst>
          </a:blip>
          <a:srcRect t="4523" b="4523"/>
          <a:stretch>
            <a:fillRect/>
          </a:stretch>
        </p:blipFill>
        <p:spPr/>
      </p:pic>
      <p:pic>
        <p:nvPicPr>
          <p:cNvPr id="73732" name="Content Placeholder 7" descr="Slow gad BH1.jpg"/>
          <p:cNvPicPr>
            <a:picLocks noGrp="1" noChangeAspect="1"/>
          </p:cNvPicPr>
          <p:nvPr>
            <p:ph sz="half" idx="2"/>
          </p:nvPr>
        </p:nvPicPr>
        <p:blipFill>
          <a:blip r:embed="rId3" cstate="email">
            <a:extLst>
              <a:ext uri="{28A0092B-C50C-407E-A947-70E740481C1C}">
                <a14:useLocalDpi xmlns:a14="http://schemas.microsoft.com/office/drawing/2010/main"/>
              </a:ext>
            </a:extLst>
          </a:blip>
          <a:srcRect t="4523" b="4523"/>
          <a:stretch>
            <a:fillRect/>
          </a:stretch>
        </p:blipFill>
        <p:spPr/>
      </p:pic>
      <p:cxnSp>
        <p:nvCxnSpPr>
          <p:cNvPr id="10" name="Straight Arrow Connector 9"/>
          <p:cNvCxnSpPr/>
          <p:nvPr/>
        </p:nvCxnSpPr>
        <p:spPr>
          <a:xfrm>
            <a:off x="1953685" y="3060701"/>
            <a:ext cx="969433" cy="3159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3865034" y="1943100"/>
            <a:ext cx="1418167" cy="2492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9306985" y="1943100"/>
            <a:ext cx="1418167" cy="2492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6512984" y="3560763"/>
            <a:ext cx="939800" cy="7699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3737" name="TextBox 16"/>
          <p:cNvSpPr txBox="1">
            <a:spLocks noChangeArrowheads="1"/>
          </p:cNvSpPr>
          <p:nvPr/>
        </p:nvSpPr>
        <p:spPr bwMode="auto">
          <a:xfrm>
            <a:off x="753534" y="2403475"/>
            <a:ext cx="17150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dirty="0"/>
              <a:t>Dilated tortuous</a:t>
            </a:r>
          </a:p>
          <a:p>
            <a:pPr eaLnBrk="1" hangingPunct="1">
              <a:spcBef>
                <a:spcPct val="0"/>
              </a:spcBef>
              <a:buFontTx/>
              <a:buNone/>
            </a:pPr>
            <a:r>
              <a:rPr lang="en-US" altLang="en-US" sz="1800" dirty="0"/>
              <a:t>Thoracic Duct</a:t>
            </a:r>
          </a:p>
        </p:txBody>
      </p:sp>
      <p:sp>
        <p:nvSpPr>
          <p:cNvPr id="73738" name="TextBox 17"/>
          <p:cNvSpPr txBox="1">
            <a:spLocks noChangeArrowheads="1"/>
          </p:cNvSpPr>
          <p:nvPr/>
        </p:nvSpPr>
        <p:spPr bwMode="auto">
          <a:xfrm>
            <a:off x="5672667" y="4406901"/>
            <a:ext cx="1549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dirty="0"/>
              <a:t>Pleural effusion</a:t>
            </a:r>
          </a:p>
        </p:txBody>
      </p:sp>
      <p:sp>
        <p:nvSpPr>
          <p:cNvPr id="73739" name="TextBox 18"/>
          <p:cNvSpPr txBox="1">
            <a:spLocks noChangeArrowheads="1"/>
          </p:cNvSpPr>
          <p:nvPr/>
        </p:nvSpPr>
        <p:spPr bwMode="auto">
          <a:xfrm>
            <a:off x="5137152" y="2116139"/>
            <a:ext cx="1060449"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dirty="0"/>
              <a:t>Leak</a:t>
            </a:r>
          </a:p>
        </p:txBody>
      </p:sp>
      <p:sp>
        <p:nvSpPr>
          <p:cNvPr id="73740" name="TextBox 19"/>
          <p:cNvSpPr txBox="1">
            <a:spLocks noChangeArrowheads="1"/>
          </p:cNvSpPr>
          <p:nvPr/>
        </p:nvSpPr>
        <p:spPr bwMode="auto">
          <a:xfrm>
            <a:off x="10725152" y="2008189"/>
            <a:ext cx="1060449"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dirty="0"/>
              <a:t>Leak</a:t>
            </a:r>
          </a:p>
        </p:txBody>
      </p:sp>
      <p:sp>
        <p:nvSpPr>
          <p:cNvPr id="13" name="Rectangle 12"/>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altLang="en-US" b="1" dirty="0" smtClean="0"/>
              <a:t>CLOVES Syndrome</a:t>
            </a:r>
          </a:p>
        </p:txBody>
      </p:sp>
      <p:sp>
        <p:nvSpPr>
          <p:cNvPr id="74755" name="Text Placeholder 2"/>
          <p:cNvSpPr>
            <a:spLocks noGrp="1"/>
          </p:cNvSpPr>
          <p:nvPr>
            <p:ph type="body" idx="1"/>
          </p:nvPr>
        </p:nvSpPr>
        <p:spPr/>
        <p:txBody>
          <a:bodyPr/>
          <a:lstStyle/>
          <a:p>
            <a:endParaRPr lang="en-US" altLang="en-US" dirty="0" smtClean="0"/>
          </a:p>
        </p:txBody>
      </p:sp>
      <p:sp>
        <p:nvSpPr>
          <p:cNvPr id="74756" name="Content Placeholder 3"/>
          <p:cNvSpPr>
            <a:spLocks noGrp="1"/>
          </p:cNvSpPr>
          <p:nvPr>
            <p:ph sz="half" idx="2"/>
          </p:nvPr>
        </p:nvSpPr>
        <p:spPr/>
        <p:txBody>
          <a:bodyPr/>
          <a:lstStyle/>
          <a:p>
            <a:endParaRPr lang="en-US" altLang="en-US" dirty="0" smtClean="0"/>
          </a:p>
        </p:txBody>
      </p:sp>
      <p:sp>
        <p:nvSpPr>
          <p:cNvPr id="74757" name="Text Placeholder 4"/>
          <p:cNvSpPr>
            <a:spLocks noGrp="1"/>
          </p:cNvSpPr>
          <p:nvPr>
            <p:ph type="body" sz="quarter" idx="3"/>
          </p:nvPr>
        </p:nvSpPr>
        <p:spPr/>
        <p:txBody>
          <a:bodyPr/>
          <a:lstStyle/>
          <a:p>
            <a:endParaRPr lang="en-US" altLang="en-US" dirty="0" smtClean="0"/>
          </a:p>
        </p:txBody>
      </p:sp>
      <p:sp>
        <p:nvSpPr>
          <p:cNvPr id="74758" name="Content Placeholder 5"/>
          <p:cNvSpPr>
            <a:spLocks noGrp="1"/>
          </p:cNvSpPr>
          <p:nvPr>
            <p:ph sz="quarter" idx="4"/>
          </p:nvPr>
        </p:nvSpPr>
        <p:spPr>
          <a:xfrm>
            <a:off x="6193368" y="1524001"/>
            <a:ext cx="5389033" cy="4602163"/>
          </a:xfrm>
        </p:spPr>
        <p:txBody>
          <a:bodyPr>
            <a:normAutofit fontScale="92500"/>
          </a:bodyPr>
          <a:lstStyle/>
          <a:p>
            <a:r>
              <a:rPr lang="en-US" altLang="en-US" dirty="0" smtClean="0"/>
              <a:t>Congenital Lipomatous Overgrowth</a:t>
            </a:r>
          </a:p>
          <a:p>
            <a:r>
              <a:rPr lang="en-US" altLang="en-US" dirty="0" smtClean="0"/>
              <a:t>Vascular Anomalies</a:t>
            </a:r>
          </a:p>
          <a:p>
            <a:r>
              <a:rPr lang="en-US" altLang="en-US" dirty="0" smtClean="0"/>
              <a:t>Epidermal Anomalies</a:t>
            </a:r>
          </a:p>
          <a:p>
            <a:r>
              <a:rPr lang="en-US" altLang="en-US" dirty="0" smtClean="0"/>
              <a:t>Skeletal Anomalies</a:t>
            </a:r>
          </a:p>
          <a:p>
            <a:r>
              <a:rPr lang="en-US" altLang="en-US" dirty="0" smtClean="0"/>
              <a:t>Caused by a somatic mutation arising during early embryonic development</a:t>
            </a:r>
          </a:p>
          <a:p>
            <a:r>
              <a:rPr lang="en-US" altLang="en-US" b="1" dirty="0" smtClean="0"/>
              <a:t>PIK3CA mutations</a:t>
            </a:r>
          </a:p>
          <a:p>
            <a:r>
              <a:rPr lang="en-US" altLang="en-US" dirty="0" smtClean="0"/>
              <a:t>Increased incidence of </a:t>
            </a:r>
            <a:r>
              <a:rPr lang="en-US" altLang="en-US" b="1" dirty="0" smtClean="0"/>
              <a:t>Wilms Tumor</a:t>
            </a:r>
          </a:p>
        </p:txBody>
      </p:sp>
      <p:grpSp>
        <p:nvGrpSpPr>
          <p:cNvPr id="74759" name="Group 9"/>
          <p:cNvGrpSpPr>
            <a:grpSpLocks noGrp="1" noUngrp="1" noChangeAspect="1"/>
          </p:cNvGrpSpPr>
          <p:nvPr/>
        </p:nvGrpSpPr>
        <p:grpSpPr bwMode="auto">
          <a:xfrm>
            <a:off x="696385" y="1828800"/>
            <a:ext cx="5008033" cy="4516438"/>
            <a:chOff x="522288" y="3543300"/>
            <a:chExt cx="3756025" cy="2870200"/>
          </a:xfrm>
        </p:grpSpPr>
        <p:pic>
          <p:nvPicPr>
            <p:cNvPr id="74760" name="Picture 7" descr="Blankenship, Emaleigh 8"/>
            <p:cNvPicPr>
              <a:picLocks noRot="1" noChangeAspect="1" noMove="1" noResize="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522288" y="3543300"/>
              <a:ext cx="37560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1" name="Rectangle 8"/>
            <p:cNvSpPr>
              <a:spLocks noChangeArrowheads="1"/>
            </p:cNvSpPr>
            <p:nvPr/>
          </p:nvSpPr>
          <p:spPr bwMode="auto">
            <a:xfrm>
              <a:off x="522288" y="5916133"/>
              <a:ext cx="3756025" cy="4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endParaRPr lang="en-US" altLang="en-US" sz="1600" dirty="0">
                <a:cs typeface="Arial" charset="0"/>
              </a:endParaRPr>
            </a:p>
          </p:txBody>
        </p:sp>
      </p:grpSp>
      <p:sp>
        <p:nvSpPr>
          <p:cNvPr id="10" name="Rectangle 9"/>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altLang="en-US" sz="4000" dirty="0" smtClean="0"/>
              <a:t>Medical Treatment in the Literature</a:t>
            </a:r>
          </a:p>
        </p:txBody>
      </p:sp>
      <p:sp>
        <p:nvSpPr>
          <p:cNvPr id="75779" name="Rectangle 3"/>
          <p:cNvSpPr>
            <a:spLocks noGrp="1" noChangeArrowheads="1"/>
          </p:cNvSpPr>
          <p:nvPr>
            <p:ph type="body" idx="1"/>
          </p:nvPr>
        </p:nvSpPr>
        <p:spPr>
          <a:xfrm>
            <a:off x="1422400" y="1600201"/>
            <a:ext cx="10972800" cy="4530725"/>
          </a:xfrm>
        </p:spPr>
        <p:txBody>
          <a:bodyPr/>
          <a:lstStyle/>
          <a:p>
            <a:pPr lvl="1" eaLnBrk="1" hangingPunct="1">
              <a:lnSpc>
                <a:spcPct val="80000"/>
              </a:lnSpc>
              <a:buFontTx/>
              <a:buNone/>
            </a:pPr>
            <a:r>
              <a:rPr lang="en-US" altLang="en-US" sz="2400" b="1" dirty="0" smtClean="0"/>
              <a:t>There is NO standard of care</a:t>
            </a:r>
          </a:p>
          <a:p>
            <a:pPr lvl="1" eaLnBrk="1" hangingPunct="1">
              <a:lnSpc>
                <a:spcPct val="80000"/>
              </a:lnSpc>
            </a:pPr>
            <a:r>
              <a:rPr lang="en-US" altLang="en-US" sz="2400" dirty="0" smtClean="0"/>
              <a:t>Steroids</a:t>
            </a:r>
          </a:p>
          <a:p>
            <a:pPr lvl="1" eaLnBrk="1" hangingPunct="1">
              <a:lnSpc>
                <a:spcPct val="80000"/>
              </a:lnSpc>
            </a:pPr>
            <a:r>
              <a:rPr lang="en-US" altLang="en-US" sz="2400" dirty="0" smtClean="0"/>
              <a:t>Interferon</a:t>
            </a:r>
          </a:p>
          <a:p>
            <a:pPr lvl="1" eaLnBrk="1" hangingPunct="1">
              <a:lnSpc>
                <a:spcPct val="80000"/>
              </a:lnSpc>
            </a:pPr>
            <a:r>
              <a:rPr lang="en-US" altLang="en-US" sz="2400" dirty="0" smtClean="0"/>
              <a:t>Bisphosphonates</a:t>
            </a:r>
          </a:p>
          <a:p>
            <a:pPr lvl="1" eaLnBrk="1" hangingPunct="1">
              <a:lnSpc>
                <a:spcPct val="80000"/>
              </a:lnSpc>
            </a:pPr>
            <a:r>
              <a:rPr lang="en-US" altLang="en-US" sz="2400" dirty="0" smtClean="0"/>
              <a:t>Vincristine</a:t>
            </a:r>
          </a:p>
          <a:p>
            <a:pPr lvl="1" eaLnBrk="1" hangingPunct="1">
              <a:lnSpc>
                <a:spcPct val="80000"/>
              </a:lnSpc>
            </a:pPr>
            <a:r>
              <a:rPr lang="en-US" altLang="en-US" sz="2400" dirty="0" smtClean="0"/>
              <a:t>Cytoxan</a:t>
            </a:r>
          </a:p>
          <a:p>
            <a:pPr lvl="1" eaLnBrk="1" hangingPunct="1">
              <a:lnSpc>
                <a:spcPct val="80000"/>
              </a:lnSpc>
            </a:pPr>
            <a:r>
              <a:rPr lang="en-US" altLang="en-US" sz="2400" dirty="0" smtClean="0"/>
              <a:t>Sclerotherapy </a:t>
            </a:r>
          </a:p>
          <a:p>
            <a:pPr lvl="1" eaLnBrk="1" hangingPunct="1">
              <a:lnSpc>
                <a:spcPct val="80000"/>
              </a:lnSpc>
            </a:pPr>
            <a:r>
              <a:rPr lang="en-US" altLang="en-US" sz="2400" dirty="0" smtClean="0"/>
              <a:t>Thalidomide</a:t>
            </a:r>
          </a:p>
          <a:p>
            <a:pPr lvl="1" eaLnBrk="1" hangingPunct="1">
              <a:lnSpc>
                <a:spcPct val="80000"/>
              </a:lnSpc>
            </a:pPr>
            <a:r>
              <a:rPr lang="en-US" altLang="en-US" sz="2400" dirty="0" smtClean="0"/>
              <a:t>Radiation</a:t>
            </a:r>
          </a:p>
          <a:p>
            <a:pPr lvl="1" eaLnBrk="1" hangingPunct="1">
              <a:lnSpc>
                <a:spcPct val="80000"/>
              </a:lnSpc>
            </a:pPr>
            <a:r>
              <a:rPr lang="en-US" altLang="en-US" sz="2400" dirty="0" smtClean="0"/>
              <a:t>Surgery</a:t>
            </a:r>
          </a:p>
          <a:p>
            <a:pPr lvl="1" eaLnBrk="1" hangingPunct="1">
              <a:lnSpc>
                <a:spcPct val="80000"/>
              </a:lnSpc>
            </a:pPr>
            <a:r>
              <a:rPr lang="en-US" altLang="en-US" sz="2400" dirty="0" smtClean="0"/>
              <a:t>Marismastat</a:t>
            </a:r>
          </a:p>
          <a:p>
            <a:pPr lvl="1" eaLnBrk="1" hangingPunct="1">
              <a:lnSpc>
                <a:spcPct val="80000"/>
              </a:lnSpc>
            </a:pPr>
            <a:r>
              <a:rPr lang="en-US" altLang="en-US" sz="2400" dirty="0" smtClean="0"/>
              <a:t>LMWH</a:t>
            </a:r>
          </a:p>
          <a:p>
            <a:pPr lvl="1" eaLnBrk="1" hangingPunct="1">
              <a:lnSpc>
                <a:spcPct val="80000"/>
              </a:lnSpc>
            </a:pPr>
            <a:endParaRPr lang="en-US" altLang="en-US" sz="2400" dirty="0" smtClean="0"/>
          </a:p>
          <a:p>
            <a:pPr eaLnBrk="1" hangingPunct="1">
              <a:lnSpc>
                <a:spcPct val="80000"/>
              </a:lnSpc>
            </a:pPr>
            <a:endParaRPr lang="en-US" altLang="en-US" sz="2800" dirty="0" smtClean="0"/>
          </a:p>
        </p:txBody>
      </p:sp>
      <p:sp>
        <p:nvSpPr>
          <p:cNvPr id="4" name="Rectangle 3"/>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Genotype/Phenotype Correlation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79178505"/>
              </p:ext>
            </p:extLst>
          </p:nvPr>
        </p:nvGraphicFramePr>
        <p:xfrm>
          <a:off x="838200" y="1442558"/>
          <a:ext cx="10515600" cy="5191760"/>
        </p:xfrm>
        <a:graphic>
          <a:graphicData uri="http://schemas.openxmlformats.org/drawingml/2006/table">
            <a:tbl>
              <a:tblPr firstRow="1" bandRow="1">
                <a:tableStyleId>{5C22544A-7EE6-4342-B048-85BDC9FD1C3A}</a:tableStyleId>
              </a:tblPr>
              <a:tblGrid>
                <a:gridCol w="1966784"/>
                <a:gridCol w="8548816"/>
              </a:tblGrid>
              <a:tr h="370840">
                <a:tc>
                  <a:txBody>
                    <a:bodyPr/>
                    <a:lstStyle/>
                    <a:p>
                      <a:r>
                        <a:rPr lang="en-US" dirty="0" smtClean="0"/>
                        <a:t>Gene</a:t>
                      </a:r>
                      <a:endParaRPr lang="en-US" dirty="0"/>
                    </a:p>
                  </a:txBody>
                  <a:tcPr/>
                </a:tc>
                <a:tc>
                  <a:txBody>
                    <a:bodyPr/>
                    <a:lstStyle/>
                    <a:p>
                      <a:r>
                        <a:rPr lang="en-US" dirty="0" smtClean="0"/>
                        <a:t>Diagnosis</a:t>
                      </a:r>
                      <a:endParaRPr lang="en-US" dirty="0"/>
                    </a:p>
                  </a:txBody>
                  <a:tcPr/>
                </a:tc>
              </a:tr>
              <a:tr h="370840">
                <a:tc>
                  <a:txBody>
                    <a:bodyPr/>
                    <a:lstStyle/>
                    <a:p>
                      <a:r>
                        <a:rPr lang="en-US" dirty="0" smtClean="0"/>
                        <a:t>PIK3CA</a:t>
                      </a:r>
                      <a:endParaRPr lang="en-US" dirty="0"/>
                    </a:p>
                  </a:txBody>
                  <a:tcPr/>
                </a:tc>
                <a:tc>
                  <a:txBody>
                    <a:bodyPr/>
                    <a:lstStyle/>
                    <a:p>
                      <a:r>
                        <a:rPr lang="en-US" dirty="0" smtClean="0"/>
                        <a:t>VM, CLOVES, FAVA, FIL, KTS, LM, MCM</a:t>
                      </a:r>
                      <a:endParaRPr lang="en-US" dirty="0"/>
                    </a:p>
                  </a:txBody>
                  <a:tcPr/>
                </a:tc>
              </a:tr>
              <a:tr h="370840">
                <a:tc>
                  <a:txBody>
                    <a:bodyPr/>
                    <a:lstStyle/>
                    <a:p>
                      <a:r>
                        <a:rPr lang="en-US" dirty="0" smtClean="0"/>
                        <a:t>AKT</a:t>
                      </a:r>
                      <a:endParaRPr lang="en-US" dirty="0"/>
                    </a:p>
                  </a:txBody>
                  <a:tcPr/>
                </a:tc>
                <a:tc>
                  <a:txBody>
                    <a:bodyPr/>
                    <a:lstStyle/>
                    <a:p>
                      <a:r>
                        <a:rPr lang="en-US" dirty="0" smtClean="0"/>
                        <a:t>PROTEUS</a:t>
                      </a:r>
                      <a:endParaRPr lang="en-US" dirty="0"/>
                    </a:p>
                  </a:txBody>
                  <a:tcPr/>
                </a:tc>
              </a:tr>
              <a:tr h="370840">
                <a:tc>
                  <a:txBody>
                    <a:bodyPr/>
                    <a:lstStyle/>
                    <a:p>
                      <a:r>
                        <a:rPr lang="en-US" dirty="0" smtClean="0"/>
                        <a:t>PTEN</a:t>
                      </a:r>
                      <a:endParaRPr lang="en-US" dirty="0"/>
                    </a:p>
                  </a:txBody>
                  <a:tcPr/>
                </a:tc>
                <a:tc>
                  <a:txBody>
                    <a:bodyPr/>
                    <a:lstStyle/>
                    <a:p>
                      <a:r>
                        <a:rPr lang="en-US" dirty="0" smtClean="0"/>
                        <a:t>PHOS</a:t>
                      </a:r>
                      <a:endParaRPr lang="en-US" dirty="0"/>
                    </a:p>
                  </a:txBody>
                  <a:tcPr/>
                </a:tc>
              </a:tr>
              <a:tr h="370840">
                <a:tc>
                  <a:txBody>
                    <a:bodyPr/>
                    <a:lstStyle/>
                    <a:p>
                      <a:r>
                        <a:rPr lang="en-US" dirty="0" smtClean="0"/>
                        <a:t>TIE2</a:t>
                      </a:r>
                      <a:endParaRPr lang="en-US" dirty="0"/>
                    </a:p>
                  </a:txBody>
                  <a:tcPr/>
                </a:tc>
                <a:tc>
                  <a:txBody>
                    <a:bodyPr/>
                    <a:lstStyle/>
                    <a:p>
                      <a:r>
                        <a:rPr lang="en-US" dirty="0" smtClean="0"/>
                        <a:t>VM, BRBNS,</a:t>
                      </a:r>
                      <a:r>
                        <a:rPr lang="en-US" baseline="0" dirty="0" smtClean="0"/>
                        <a:t> CUTANEOMUCOSAL VM</a:t>
                      </a:r>
                      <a:endParaRPr lang="en-US" dirty="0"/>
                    </a:p>
                  </a:txBody>
                  <a:tcPr/>
                </a:tc>
              </a:tr>
              <a:tr h="370840">
                <a:tc>
                  <a:txBody>
                    <a:bodyPr/>
                    <a:lstStyle/>
                    <a:p>
                      <a:r>
                        <a:rPr lang="en-US" dirty="0" smtClean="0"/>
                        <a:t>MAP2K1</a:t>
                      </a:r>
                      <a:endParaRPr lang="en-US" dirty="0"/>
                    </a:p>
                  </a:txBody>
                  <a:tcPr/>
                </a:tc>
                <a:tc>
                  <a:txBody>
                    <a:bodyPr/>
                    <a:lstStyle/>
                    <a:p>
                      <a:r>
                        <a:rPr lang="en-US" dirty="0" smtClean="0"/>
                        <a:t>EXTRA CRANIAL AVM</a:t>
                      </a:r>
                      <a:endParaRPr lang="en-US" dirty="0"/>
                    </a:p>
                  </a:txBody>
                  <a:tcPr/>
                </a:tc>
              </a:tr>
              <a:tr h="370840">
                <a:tc>
                  <a:txBody>
                    <a:bodyPr/>
                    <a:lstStyle/>
                    <a:p>
                      <a:r>
                        <a:rPr lang="en-US" dirty="0" smtClean="0"/>
                        <a:t>GNAQ</a:t>
                      </a:r>
                      <a:endParaRPr lang="en-US" dirty="0"/>
                    </a:p>
                  </a:txBody>
                  <a:tcPr/>
                </a:tc>
                <a:tc>
                  <a:txBody>
                    <a:bodyPr/>
                    <a:lstStyle/>
                    <a:p>
                      <a:r>
                        <a:rPr lang="en-US" dirty="0" smtClean="0"/>
                        <a:t>CH,</a:t>
                      </a:r>
                      <a:r>
                        <a:rPr lang="en-US" baseline="0" dirty="0" smtClean="0"/>
                        <a:t> CM</a:t>
                      </a:r>
                      <a:endParaRPr lang="en-US" dirty="0"/>
                    </a:p>
                  </a:txBody>
                  <a:tcPr/>
                </a:tc>
              </a:tr>
              <a:tr h="370840">
                <a:tc>
                  <a:txBody>
                    <a:bodyPr/>
                    <a:lstStyle/>
                    <a:p>
                      <a:r>
                        <a:rPr lang="en-US" dirty="0" smtClean="0"/>
                        <a:t>GNA11</a:t>
                      </a:r>
                      <a:endParaRPr lang="en-US" dirty="0"/>
                    </a:p>
                  </a:txBody>
                  <a:tcPr/>
                </a:tc>
                <a:tc>
                  <a:txBody>
                    <a:bodyPr/>
                    <a:lstStyle/>
                    <a:p>
                      <a:r>
                        <a:rPr lang="en-US" dirty="0" smtClean="0"/>
                        <a:t>CH,CM</a:t>
                      </a:r>
                      <a:endParaRPr lang="en-US" dirty="0"/>
                    </a:p>
                  </a:txBody>
                  <a:tcPr/>
                </a:tc>
              </a:tr>
              <a:tr h="370840">
                <a:tc>
                  <a:txBody>
                    <a:bodyPr/>
                    <a:lstStyle/>
                    <a:p>
                      <a:r>
                        <a:rPr lang="en-US" dirty="0" smtClean="0"/>
                        <a:t>KHE</a:t>
                      </a:r>
                      <a:endParaRPr lang="en-US" dirty="0"/>
                    </a:p>
                  </a:txBody>
                  <a:tcPr/>
                </a:tc>
                <a:tc>
                  <a:txBody>
                    <a:bodyPr/>
                    <a:lstStyle/>
                    <a:p>
                      <a:r>
                        <a:rPr lang="en-US" dirty="0" smtClean="0"/>
                        <a:t>GNA14</a:t>
                      </a:r>
                      <a:endParaRPr lang="en-US" dirty="0"/>
                    </a:p>
                  </a:txBody>
                  <a:tcPr/>
                </a:tc>
              </a:tr>
              <a:tr h="370840">
                <a:tc>
                  <a:txBody>
                    <a:bodyPr/>
                    <a:lstStyle/>
                    <a:p>
                      <a:r>
                        <a:rPr lang="en-US" dirty="0" smtClean="0"/>
                        <a:t>CCM</a:t>
                      </a:r>
                      <a:endParaRPr lang="en-US" dirty="0"/>
                    </a:p>
                  </a:txBody>
                  <a:tcPr/>
                </a:tc>
                <a:tc>
                  <a:txBody>
                    <a:bodyPr/>
                    <a:lstStyle/>
                    <a:p>
                      <a:r>
                        <a:rPr lang="en-US" dirty="0" smtClean="0"/>
                        <a:t>KRIT, MAOALVERNIN, PPCD10</a:t>
                      </a:r>
                      <a:endParaRPr lang="en-US" dirty="0"/>
                    </a:p>
                  </a:txBody>
                  <a:tcPr/>
                </a:tc>
              </a:tr>
              <a:tr h="370840">
                <a:tc>
                  <a:txBody>
                    <a:bodyPr/>
                    <a:lstStyle/>
                    <a:p>
                      <a:r>
                        <a:rPr lang="en-US" dirty="0" smtClean="0"/>
                        <a:t>MAP31C3</a:t>
                      </a:r>
                      <a:endParaRPr lang="en-US" dirty="0"/>
                    </a:p>
                  </a:txBody>
                  <a:tcPr/>
                </a:tc>
                <a:tc>
                  <a:txBody>
                    <a:bodyPr/>
                    <a:lstStyle/>
                    <a:p>
                      <a:r>
                        <a:rPr lang="en-US" dirty="0" smtClean="0"/>
                        <a:t>PYOGENIC GRANULOMA</a:t>
                      </a:r>
                      <a:endParaRPr lang="en-US" dirty="0"/>
                    </a:p>
                  </a:txBody>
                  <a:tcPr/>
                </a:tc>
              </a:tr>
              <a:tr h="370840">
                <a:tc>
                  <a:txBody>
                    <a:bodyPr/>
                    <a:lstStyle/>
                    <a:p>
                      <a:r>
                        <a:rPr lang="en-US" dirty="0" smtClean="0"/>
                        <a:t>BRAF,NRAS</a:t>
                      </a:r>
                      <a:endParaRPr lang="en-US" dirty="0"/>
                    </a:p>
                  </a:txBody>
                  <a:tcPr/>
                </a:tc>
                <a:tc>
                  <a:txBody>
                    <a:bodyPr/>
                    <a:lstStyle/>
                    <a:p>
                      <a:r>
                        <a:rPr lang="en-US" dirty="0" smtClean="0"/>
                        <a:t>PYOGENIC GRANULOMA</a:t>
                      </a:r>
                      <a:endParaRPr lang="en-US" dirty="0"/>
                    </a:p>
                  </a:txBody>
                  <a:tcPr/>
                </a:tc>
              </a:tr>
              <a:tr h="370840">
                <a:tc>
                  <a:txBody>
                    <a:bodyPr/>
                    <a:lstStyle/>
                    <a:p>
                      <a:r>
                        <a:rPr lang="en-US" dirty="0" smtClean="0"/>
                        <a:t>NRAS</a:t>
                      </a:r>
                      <a:endParaRPr lang="en-US" dirty="0"/>
                    </a:p>
                  </a:txBody>
                  <a:tcPr/>
                </a:tc>
                <a:tc>
                  <a:txBody>
                    <a:bodyPr/>
                    <a:lstStyle/>
                    <a:p>
                      <a:r>
                        <a:rPr lang="en-US" dirty="0" smtClean="0"/>
                        <a:t>KLA</a:t>
                      </a:r>
                      <a:endParaRPr lang="en-US" dirty="0"/>
                    </a:p>
                  </a:txBody>
                  <a:tcPr/>
                </a:tc>
              </a:tr>
              <a:tr h="370840">
                <a:tc>
                  <a:txBody>
                    <a:bodyPr/>
                    <a:lstStyle/>
                    <a:p>
                      <a:r>
                        <a:rPr lang="en-US" dirty="0" smtClean="0"/>
                        <a:t>RASA</a:t>
                      </a:r>
                      <a:endParaRPr lang="en-US" dirty="0"/>
                    </a:p>
                  </a:txBody>
                  <a:tcPr/>
                </a:tc>
                <a:tc>
                  <a:txBody>
                    <a:bodyPr/>
                    <a:lstStyle/>
                    <a:p>
                      <a:r>
                        <a:rPr lang="en-US" dirty="0" smtClean="0"/>
                        <a:t>PWS, CCLA</a:t>
                      </a:r>
                      <a:endParaRPr lang="en-US" dirty="0"/>
                    </a:p>
                  </a:txBody>
                  <a:tcPr/>
                </a:tc>
              </a:tr>
            </a:tbl>
          </a:graphicData>
        </a:graphic>
      </p:graphicFrame>
      <p:sp>
        <p:nvSpPr>
          <p:cNvPr id="5" name="Rectangle 4"/>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extLst>
      <p:ext uri="{BB962C8B-B14F-4D97-AF65-F5344CB8AC3E}">
        <p14:creationId xmlns:p14="http://schemas.microsoft.com/office/powerpoint/2010/main" val="4755622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altLang="en-US" dirty="0" smtClean="0">
                <a:solidFill>
                  <a:srgbClr val="0000FF"/>
                </a:solidFill>
              </a:rPr>
              <a:t>Future directions</a:t>
            </a:r>
          </a:p>
        </p:txBody>
      </p:sp>
      <p:sp>
        <p:nvSpPr>
          <p:cNvPr id="92163" name="Content Placeholder 2"/>
          <p:cNvSpPr>
            <a:spLocks noGrp="1"/>
          </p:cNvSpPr>
          <p:nvPr>
            <p:ph idx="1"/>
          </p:nvPr>
        </p:nvSpPr>
        <p:spPr>
          <a:xfrm>
            <a:off x="609600" y="1740253"/>
            <a:ext cx="10972800" cy="4830763"/>
          </a:xfrm>
        </p:spPr>
        <p:txBody>
          <a:bodyPr/>
          <a:lstStyle/>
          <a:p>
            <a:pPr>
              <a:buFont typeface="Arial" pitchFamily="34" charset="0"/>
              <a:buChar char="•"/>
              <a:defRPr/>
            </a:pPr>
            <a:r>
              <a:rPr lang="en-US" altLang="en-US" dirty="0" smtClean="0">
                <a:cs typeface="ＭＳ Ｐゴシック" charset="0"/>
              </a:rPr>
              <a:t>Parallels between vascular anomalies and solid tumor oncology pre-CCG/POG</a:t>
            </a:r>
          </a:p>
          <a:p>
            <a:pPr>
              <a:buFont typeface="Arial" pitchFamily="34" charset="0"/>
              <a:buChar char="•"/>
              <a:defRPr/>
            </a:pPr>
            <a:r>
              <a:rPr lang="en-US" altLang="en-US" dirty="0" smtClean="0">
                <a:cs typeface="ＭＳ Ｐゴシック" charset="0"/>
              </a:rPr>
              <a:t> ASPHO Special Interest Group</a:t>
            </a:r>
          </a:p>
          <a:p>
            <a:pPr>
              <a:buFont typeface="Arial" pitchFamily="34" charset="0"/>
              <a:buChar char="•"/>
              <a:defRPr/>
            </a:pPr>
            <a:r>
              <a:rPr lang="en-US" altLang="en-US" dirty="0" smtClean="0">
                <a:cs typeface="ＭＳ Ｐゴシック" charset="0"/>
              </a:rPr>
              <a:t>Collaborative projects and registries</a:t>
            </a:r>
          </a:p>
          <a:p>
            <a:pPr>
              <a:buFont typeface="Arial" pitchFamily="34" charset="0"/>
              <a:buChar char="•"/>
              <a:defRPr/>
            </a:pPr>
            <a:r>
              <a:rPr lang="en-US" altLang="en-US" dirty="0" smtClean="0">
                <a:cs typeface="ＭＳ Ｐゴシック" charset="0"/>
              </a:rPr>
              <a:t>First multi-center trial of sirolimus completed  published in Pediatrics</a:t>
            </a:r>
          </a:p>
          <a:p>
            <a:pPr>
              <a:buFont typeface="Arial" pitchFamily="34" charset="0"/>
              <a:buChar char="•"/>
              <a:defRPr/>
            </a:pPr>
            <a:r>
              <a:rPr lang="en-US" altLang="en-US" dirty="0" smtClean="0">
                <a:cs typeface="ＭＳ Ｐゴシック" charset="0"/>
              </a:rPr>
              <a:t>Second trial funded accruing patients</a:t>
            </a:r>
          </a:p>
          <a:p>
            <a:pPr>
              <a:buFont typeface="Arial" pitchFamily="34" charset="0"/>
              <a:buChar char="•"/>
              <a:defRPr/>
            </a:pPr>
            <a:r>
              <a:rPr lang="en-US" altLang="en-US" dirty="0" smtClean="0">
                <a:cs typeface="ＭＳ Ｐゴシック" charset="0"/>
              </a:rPr>
              <a:t>Other Phase I/II studies (AKT inhibitor, PIK3CA inhibitors, MEK inhibitors)</a:t>
            </a:r>
          </a:p>
          <a:p>
            <a:pPr>
              <a:buFont typeface="Arial" pitchFamily="34" charset="0"/>
              <a:buChar char="•"/>
              <a:defRPr/>
            </a:pPr>
            <a:r>
              <a:rPr lang="en-US" altLang="en-US" dirty="0" smtClean="0">
                <a:cs typeface="ＭＳ Ｐゴシック" charset="0"/>
              </a:rPr>
              <a:t>VA Consortium: CaNVAs</a:t>
            </a:r>
          </a:p>
          <a:p>
            <a:pPr marL="0" indent="0">
              <a:buFont typeface="Arial" pitchFamily="34" charset="0"/>
              <a:buNone/>
              <a:defRPr/>
            </a:pPr>
            <a:endParaRPr lang="en-US" altLang="en-US" dirty="0" smtClean="0">
              <a:cs typeface="ＭＳ Ｐゴシック" charset="0"/>
            </a:endParaRPr>
          </a:p>
          <a:p>
            <a:pPr>
              <a:buFont typeface="Arial" pitchFamily="34" charset="0"/>
              <a:buChar char="•"/>
              <a:defRPr/>
            </a:pPr>
            <a:endParaRPr lang="en-US" altLang="en-US" dirty="0" smtClean="0">
              <a:cs typeface="ＭＳ Ｐゴシック" charset="0"/>
            </a:endParaRPr>
          </a:p>
        </p:txBody>
      </p:sp>
      <p:sp>
        <p:nvSpPr>
          <p:cNvPr id="4" name="Rectangle 3"/>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sz="quarter"/>
          </p:nvPr>
        </p:nvSpPr>
        <p:spPr/>
        <p:txBody>
          <a:bodyPr/>
          <a:lstStyle/>
          <a:p>
            <a:pPr algn="ctr"/>
            <a:r>
              <a:rPr lang="en-US" altLang="en-US" b="1" dirty="0" smtClean="0"/>
              <a:t>Vascular Tumors</a:t>
            </a:r>
          </a:p>
        </p:txBody>
      </p:sp>
      <p:sp>
        <p:nvSpPr>
          <p:cNvPr id="3" name="Subtitle 2"/>
          <p:cNvSpPr>
            <a:spLocks noGrp="1"/>
          </p:cNvSpPr>
          <p:nvPr>
            <p:ph type="subTitle" sz="quarter" idx="1"/>
          </p:nvPr>
        </p:nvSpPr>
        <p:spPr/>
        <p:txBody>
          <a:bodyPr/>
          <a:lstStyle/>
          <a:p>
            <a:pPr>
              <a:buFont typeface="Arial" pitchFamily="34" charset="0"/>
              <a:buNone/>
              <a:defRPr/>
            </a:pPr>
            <a:endParaRPr lang="en-US" dirty="0">
              <a:cs typeface="ＭＳ Ｐゴシック" charset="0"/>
            </a:endParaRPr>
          </a:p>
        </p:txBody>
      </p:sp>
      <p:sp>
        <p:nvSpPr>
          <p:cNvPr id="4" name="Rectangle 3"/>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ctrTitle"/>
          </p:nvPr>
        </p:nvSpPr>
        <p:spPr/>
        <p:txBody>
          <a:bodyPr>
            <a:normAutofit fontScale="90000"/>
          </a:bodyPr>
          <a:lstStyle/>
          <a:p>
            <a:r>
              <a:rPr lang="en-US" altLang="en-US" dirty="0" smtClean="0"/>
              <a:t>Thank you!</a:t>
            </a:r>
            <a:br>
              <a:rPr lang="en-US" altLang="en-US" dirty="0" smtClean="0"/>
            </a:br>
            <a:r>
              <a:rPr lang="en-US" altLang="en-US" dirty="0" smtClean="0"/>
              <a:t/>
            </a:r>
            <a:br>
              <a:rPr lang="en-US" altLang="en-US" dirty="0" smtClean="0"/>
            </a:br>
            <a:r>
              <a:rPr lang="en-US" altLang="en-US" dirty="0" smtClean="0"/>
              <a:t>Future Vascular Anomalist Sign up NOW!</a:t>
            </a:r>
          </a:p>
        </p:txBody>
      </p:sp>
      <p:sp>
        <p:nvSpPr>
          <p:cNvPr id="3" name="Subtitle 2"/>
          <p:cNvSpPr>
            <a:spLocks noGrp="1"/>
          </p:cNvSpPr>
          <p:nvPr>
            <p:ph type="subTitle" idx="1"/>
          </p:nvPr>
        </p:nvSpPr>
        <p:spPr/>
        <p:txBody>
          <a:bodyPr/>
          <a:lstStyle/>
          <a:p>
            <a:pPr>
              <a:buFont typeface="Arial" pitchFamily="34" charset="0"/>
              <a:buNone/>
              <a:defRPr/>
            </a:pPr>
            <a:endParaRPr lang="en-US" dirty="0"/>
          </a:p>
        </p:txBody>
      </p:sp>
      <p:sp>
        <p:nvSpPr>
          <p:cNvPr id="4" name="Rectangle 3"/>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a:t>
            </a:r>
            <a:endParaRPr lang="en-US" dirty="0"/>
          </a:p>
        </p:txBody>
      </p:sp>
      <p:sp>
        <p:nvSpPr>
          <p:cNvPr id="3" name="Text Placeholder 2"/>
          <p:cNvSpPr>
            <a:spLocks noGrp="1"/>
          </p:cNvSpPr>
          <p:nvPr>
            <p:ph type="body" idx="1"/>
          </p:nvPr>
        </p:nvSpPr>
        <p:spPr/>
        <p:txBody>
          <a:bodyPr/>
          <a:lstStyle/>
          <a:p>
            <a:endParaRPr lang="en-US" dirty="0"/>
          </a:p>
        </p:txBody>
      </p:sp>
      <p:sp>
        <p:nvSpPr>
          <p:cNvPr id="4" name="Rectangle 3"/>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extLst>
      <p:ext uri="{BB962C8B-B14F-4D97-AF65-F5344CB8AC3E}">
        <p14:creationId xmlns:p14="http://schemas.microsoft.com/office/powerpoint/2010/main" val="10544766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dirty="0" smtClean="0"/>
              <a:t>Propranolol Treatment</a:t>
            </a:r>
          </a:p>
        </p:txBody>
      </p:sp>
      <p:sp>
        <p:nvSpPr>
          <p:cNvPr id="1507331" name="Rectangle 3"/>
          <p:cNvSpPr>
            <a:spLocks noGrp="1" noChangeArrowheads="1"/>
          </p:cNvSpPr>
          <p:nvPr>
            <p:ph sz="half" idx="1"/>
          </p:nvPr>
        </p:nvSpPr>
        <p:spPr>
          <a:xfrm>
            <a:off x="609600" y="1422450"/>
            <a:ext cx="5384800" cy="4530725"/>
          </a:xfrm>
        </p:spPr>
        <p:txBody>
          <a:bodyPr/>
          <a:lstStyle/>
          <a:p>
            <a:pPr eaLnBrk="1" hangingPunct="1">
              <a:buFont typeface="Arial" charset="0"/>
              <a:buChar char="•"/>
              <a:defRPr/>
            </a:pPr>
            <a:r>
              <a:rPr lang="en-US" sz="1800" b="1" dirty="0" smtClean="0"/>
              <a:t>Inpatient:</a:t>
            </a:r>
            <a:r>
              <a:rPr lang="en-US" sz="1800" dirty="0" smtClean="0"/>
              <a:t> &lt; 2months or medical issues</a:t>
            </a:r>
          </a:p>
          <a:p>
            <a:pPr eaLnBrk="1" hangingPunct="1">
              <a:buFont typeface="Arial" charset="0"/>
              <a:buChar char="•"/>
              <a:defRPr/>
            </a:pPr>
            <a:r>
              <a:rPr lang="en-US" sz="1800" dirty="0" smtClean="0"/>
              <a:t>Echo/EKG only if clinically necessary and a good cardiopulmonary exam can not be done</a:t>
            </a:r>
          </a:p>
          <a:p>
            <a:pPr eaLnBrk="1" hangingPunct="1">
              <a:buFont typeface="Arial" charset="0"/>
              <a:buChar char="•"/>
              <a:defRPr/>
            </a:pPr>
            <a:r>
              <a:rPr lang="en-US" sz="1800" dirty="0" smtClean="0"/>
              <a:t>Baseline labs only if medical indication</a:t>
            </a:r>
          </a:p>
          <a:p>
            <a:pPr eaLnBrk="1" hangingPunct="1">
              <a:buFont typeface="Arial" charset="0"/>
              <a:buChar char="•"/>
              <a:defRPr/>
            </a:pPr>
            <a:r>
              <a:rPr lang="en-US" sz="1800" dirty="0" smtClean="0"/>
              <a:t>Glucose  2hrs after each dose only if medical indication</a:t>
            </a:r>
          </a:p>
          <a:p>
            <a:pPr eaLnBrk="1" hangingPunct="1">
              <a:buFont typeface="Arial" charset="0"/>
              <a:buChar char="•"/>
              <a:defRPr/>
            </a:pPr>
            <a:r>
              <a:rPr lang="en-US" sz="1800" dirty="0" smtClean="0"/>
              <a:t>Vital signs at 1 and 2 hours after dose</a:t>
            </a:r>
          </a:p>
          <a:p>
            <a:pPr eaLnBrk="1" hangingPunct="1">
              <a:buFont typeface="Arial" charset="0"/>
              <a:buChar char="•"/>
              <a:defRPr/>
            </a:pPr>
            <a:r>
              <a:rPr lang="en-US" sz="1800" dirty="0" smtClean="0"/>
              <a:t>Start .5 mg/kg/day divided every 8-12 hours</a:t>
            </a:r>
          </a:p>
          <a:p>
            <a:pPr eaLnBrk="1" hangingPunct="1">
              <a:buFont typeface="Arial" charset="0"/>
              <a:buChar char="•"/>
              <a:defRPr/>
            </a:pPr>
            <a:r>
              <a:rPr lang="en-US" sz="1800" dirty="0" smtClean="0"/>
              <a:t>Increase dose every day by 0.5 – 1 mg/kg/day</a:t>
            </a:r>
          </a:p>
          <a:p>
            <a:pPr eaLnBrk="1" hangingPunct="1">
              <a:buFont typeface="Arial" charset="0"/>
              <a:buChar char="•"/>
              <a:defRPr/>
            </a:pPr>
            <a:r>
              <a:rPr lang="en-US" sz="1800" dirty="0" smtClean="0"/>
              <a:t>Increase to 1 - 3 mg/kg/day</a:t>
            </a:r>
          </a:p>
          <a:p>
            <a:pPr marL="0" indent="0" eaLnBrk="1" hangingPunct="1">
              <a:buFont typeface="Wingdings" pitchFamily="2" charset="2"/>
              <a:buNone/>
              <a:defRPr/>
            </a:pPr>
            <a:endParaRPr lang="en-US" dirty="0" smtClean="0"/>
          </a:p>
          <a:p>
            <a:pPr eaLnBrk="1" hangingPunct="1">
              <a:buFont typeface="Wingdings" pitchFamily="2" charset="2"/>
              <a:buNone/>
              <a:defRPr/>
            </a:pPr>
            <a:endParaRPr lang="en-US" dirty="0" smtClean="0"/>
          </a:p>
        </p:txBody>
      </p:sp>
      <p:sp>
        <p:nvSpPr>
          <p:cNvPr id="18436" name="Content Placeholder 1"/>
          <p:cNvSpPr>
            <a:spLocks noGrp="1"/>
          </p:cNvSpPr>
          <p:nvPr>
            <p:ph sz="half" idx="2"/>
          </p:nvPr>
        </p:nvSpPr>
        <p:spPr>
          <a:xfrm>
            <a:off x="6197600" y="1319047"/>
            <a:ext cx="5384800" cy="4530725"/>
          </a:xfrm>
        </p:spPr>
        <p:txBody>
          <a:bodyPr/>
          <a:lstStyle/>
          <a:p>
            <a:pPr>
              <a:buFont typeface="Arial" charset="0"/>
              <a:buChar char="•"/>
              <a:defRPr/>
            </a:pPr>
            <a:r>
              <a:rPr lang="en-US" altLang="en-US" sz="2000" b="1" dirty="0" smtClean="0"/>
              <a:t>Outpatient</a:t>
            </a:r>
            <a:r>
              <a:rPr lang="en-US" altLang="en-US" sz="2000" dirty="0" smtClean="0"/>
              <a:t>: &gt; 2 months</a:t>
            </a:r>
          </a:p>
          <a:p>
            <a:pPr>
              <a:buFont typeface="Arial" charset="0"/>
              <a:buChar char="•"/>
              <a:defRPr/>
            </a:pPr>
            <a:r>
              <a:rPr lang="en-US" altLang="en-US" sz="1600" dirty="0" smtClean="0"/>
              <a:t>EKG only if clinically necessary and a good cardiopulmonary exam can not be done</a:t>
            </a:r>
          </a:p>
          <a:p>
            <a:pPr>
              <a:buFont typeface="Arial" charset="0"/>
              <a:buChar char="•"/>
              <a:defRPr/>
            </a:pPr>
            <a:r>
              <a:rPr lang="en-US" altLang="en-US" sz="1600" dirty="0" smtClean="0"/>
              <a:t>Observe for 2 hours</a:t>
            </a:r>
          </a:p>
          <a:p>
            <a:pPr>
              <a:buFont typeface="Arial" charset="0"/>
              <a:buChar char="•"/>
              <a:defRPr/>
            </a:pPr>
            <a:r>
              <a:rPr lang="en-US" altLang="en-US" sz="1600" dirty="0" smtClean="0"/>
              <a:t>Vital Signs at 1 and 2 hours after dose</a:t>
            </a:r>
          </a:p>
          <a:p>
            <a:pPr>
              <a:buFont typeface="Arial" charset="0"/>
              <a:buChar char="•"/>
              <a:defRPr/>
            </a:pPr>
            <a:r>
              <a:rPr lang="en-US" altLang="en-US" sz="1600" dirty="0" smtClean="0"/>
              <a:t>Start 0.5mg/kg/day divided every 8-12 hours increase dose every week by 0.5 to 1 mg/kg/day</a:t>
            </a:r>
          </a:p>
          <a:p>
            <a:pPr marL="0" indent="0">
              <a:buFont typeface="Arial" charset="0"/>
              <a:buNone/>
              <a:defRPr/>
            </a:pPr>
            <a:r>
              <a:rPr lang="en-US" altLang="en-US" sz="1600" b="1" dirty="0" smtClean="0"/>
              <a:t>NOTE: </a:t>
            </a:r>
          </a:p>
          <a:p>
            <a:pPr marL="0" indent="0">
              <a:buFont typeface="Arial" charset="0"/>
              <a:buNone/>
              <a:defRPr/>
            </a:pPr>
            <a:r>
              <a:rPr lang="en-US" altLang="en-US" sz="1400" b="1" dirty="0"/>
              <a:t>-</a:t>
            </a:r>
            <a:r>
              <a:rPr lang="en-US" altLang="en-US" sz="1400" b="1" dirty="0" smtClean="0"/>
              <a:t>Airway lesions usually require 3 mg/kg/day. </a:t>
            </a:r>
          </a:p>
          <a:p>
            <a:pPr marL="0" indent="0">
              <a:buFont typeface="Arial" charset="0"/>
              <a:buNone/>
              <a:defRPr/>
            </a:pPr>
            <a:r>
              <a:rPr lang="en-US" altLang="en-US" sz="1400" b="1" dirty="0" smtClean="0"/>
              <a:t>-Ulcerated hemangiomas may need a slower dose escalation.  </a:t>
            </a:r>
          </a:p>
          <a:p>
            <a:pPr marL="0" indent="0">
              <a:buFont typeface="Arial" charset="0"/>
              <a:buNone/>
              <a:defRPr/>
            </a:pPr>
            <a:r>
              <a:rPr lang="en-US" altLang="en-US" sz="1400" b="1" dirty="0"/>
              <a:t>-</a:t>
            </a:r>
            <a:r>
              <a:rPr lang="en-US" altLang="en-US" sz="1400" b="1" dirty="0" smtClean="0"/>
              <a:t>Q12 hour dosing may be better as  a BID dosing schedule.</a:t>
            </a:r>
          </a:p>
          <a:p>
            <a:pPr marL="0" indent="0">
              <a:buFont typeface="Arial" charset="0"/>
              <a:buNone/>
              <a:defRPr/>
            </a:pPr>
            <a:r>
              <a:rPr lang="en-US" altLang="en-US" sz="1400" b="1" dirty="0" smtClean="0"/>
              <a:t>- Infants less than 6 weeks should be woken every 4 hours to feed .  Infants 6  weeks to 4 months should be woken every 6 hours . Older than 4 months 8 hours.</a:t>
            </a:r>
          </a:p>
          <a:p>
            <a:pPr marL="0" indent="0">
              <a:buFont typeface="Arial" charset="0"/>
              <a:buNone/>
              <a:defRPr/>
            </a:pPr>
            <a:r>
              <a:rPr lang="en-US" altLang="en-US" sz="1400" b="1" dirty="0" smtClean="0"/>
              <a:t> (Suggested supportive guidelines)</a:t>
            </a:r>
          </a:p>
        </p:txBody>
      </p:sp>
      <p:sp>
        <p:nvSpPr>
          <p:cNvPr id="5" name="Rectangle 4"/>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dirty="0" smtClean="0"/>
              <a:t>Preparations</a:t>
            </a:r>
          </a:p>
        </p:txBody>
      </p:sp>
      <p:sp>
        <p:nvSpPr>
          <p:cNvPr id="24579" name="Content Placeholder 2"/>
          <p:cNvSpPr>
            <a:spLocks noGrp="1"/>
          </p:cNvSpPr>
          <p:nvPr>
            <p:ph sz="half" idx="1"/>
          </p:nvPr>
        </p:nvSpPr>
        <p:spPr>
          <a:xfrm>
            <a:off x="609600" y="1643797"/>
            <a:ext cx="5384800" cy="4525963"/>
          </a:xfrm>
        </p:spPr>
        <p:txBody>
          <a:bodyPr/>
          <a:lstStyle/>
          <a:p>
            <a:r>
              <a:rPr lang="en-US" altLang="en-US" dirty="0" smtClean="0"/>
              <a:t>Generic propranolol hydrochloride oral solution</a:t>
            </a:r>
            <a:endParaRPr lang="en-US" altLang="en-US" sz="2000" dirty="0" smtClean="0"/>
          </a:p>
          <a:p>
            <a:r>
              <a:rPr lang="en-US" altLang="en-US" dirty="0" smtClean="0"/>
              <a:t>Commercially available in 2 concentrations: 4 mg/mL and 8 mg/mL</a:t>
            </a:r>
          </a:p>
          <a:p>
            <a:r>
              <a:rPr lang="en-US" altLang="en-US" dirty="0" smtClean="0"/>
              <a:t>Consider taste</a:t>
            </a:r>
          </a:p>
          <a:p>
            <a:endParaRPr lang="en-US" altLang="en-US" dirty="0" smtClean="0"/>
          </a:p>
        </p:txBody>
      </p:sp>
      <p:sp>
        <p:nvSpPr>
          <p:cNvPr id="24580" name="Content Placeholder 3"/>
          <p:cNvSpPr>
            <a:spLocks noGrp="1"/>
          </p:cNvSpPr>
          <p:nvPr>
            <p:ph sz="half" idx="2"/>
          </p:nvPr>
        </p:nvSpPr>
        <p:spPr>
          <a:xfrm>
            <a:off x="6197600" y="1562149"/>
            <a:ext cx="5384800" cy="4525962"/>
          </a:xfrm>
        </p:spPr>
        <p:txBody>
          <a:bodyPr/>
          <a:lstStyle/>
          <a:p>
            <a:r>
              <a:rPr lang="en-US" altLang="en-US" dirty="0" smtClean="0"/>
              <a:t>In 2014 the FDA approved Hemangeol </a:t>
            </a:r>
          </a:p>
          <a:p>
            <a:r>
              <a:rPr lang="en-US" altLang="en-US" dirty="0" smtClean="0"/>
              <a:t>Available in a single concentration of 4.28 mg/mL </a:t>
            </a:r>
          </a:p>
          <a:p>
            <a:r>
              <a:rPr lang="en-US" altLang="en-US" dirty="0" smtClean="0"/>
              <a:t>Alcohol, paraben, and sugar free</a:t>
            </a:r>
          </a:p>
          <a:p>
            <a:r>
              <a:rPr lang="en-US" altLang="en-US" dirty="0" smtClean="0"/>
              <a:t>Consider taste</a:t>
            </a:r>
          </a:p>
          <a:p>
            <a:endParaRPr lang="en-US" altLang="en-US" dirty="0" smtClean="0"/>
          </a:p>
          <a:p>
            <a:endParaRPr lang="en-US" altLang="en-US" dirty="0" smtClean="0"/>
          </a:p>
        </p:txBody>
      </p:sp>
      <p:sp>
        <p:nvSpPr>
          <p:cNvPr id="2458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CB4F7EE8-01CA-45E3-A80A-79D06B8EBB5D}" type="slidenum">
              <a:rPr lang="en-US" altLang="en-US" sz="1200" smtClean="0">
                <a:solidFill>
                  <a:schemeClr val="bg1"/>
                </a:solidFill>
              </a:rPr>
              <a:pPr eaLnBrk="1" hangingPunct="1">
                <a:spcBef>
                  <a:spcPct val="0"/>
                </a:spcBef>
                <a:buFontTx/>
                <a:buNone/>
              </a:pPr>
              <a:t>73</a:t>
            </a:fld>
            <a:endParaRPr lang="en-US" altLang="en-US" sz="1200" dirty="0" smtClean="0">
              <a:solidFill>
                <a:schemeClr val="bg1"/>
              </a:solidFill>
            </a:endParaRPr>
          </a:p>
        </p:txBody>
      </p:sp>
      <p:pic>
        <p:nvPicPr>
          <p:cNvPr id="2458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92733" y="4051300"/>
            <a:ext cx="2474384" cy="220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1"/>
          <p:cNvSpPr>
            <a:spLocks noGrp="1"/>
          </p:cNvSpPr>
          <p:nvPr>
            <p:ph idx="12"/>
          </p:nvPr>
        </p:nvSpPr>
        <p:spPr>
          <a:xfrm>
            <a:off x="609600" y="1582738"/>
            <a:ext cx="10972800" cy="4525962"/>
          </a:xfrm>
        </p:spPr>
        <p:txBody>
          <a:bodyPr/>
          <a:lstStyle/>
          <a:p>
            <a:r>
              <a:rPr lang="en-US" altLang="en-US" dirty="0" smtClean="0"/>
              <a:t>0.8 – 1.0 mg/m2/dose</a:t>
            </a:r>
          </a:p>
          <a:p>
            <a:r>
              <a:rPr lang="en-US" altLang="en-US" dirty="0" smtClean="0"/>
              <a:t>BID/QD</a:t>
            </a:r>
          </a:p>
          <a:p>
            <a:r>
              <a:rPr lang="en-US" altLang="en-US" dirty="0" smtClean="0"/>
              <a:t>Neonate and Infant dosing differs</a:t>
            </a:r>
          </a:p>
          <a:p>
            <a:r>
              <a:rPr lang="en-US" altLang="en-US" dirty="0" smtClean="0"/>
              <a:t>Troughs 8-13 ng/ml for complicated patients</a:t>
            </a:r>
          </a:p>
          <a:p>
            <a:r>
              <a:rPr lang="en-US" altLang="en-US" dirty="0" smtClean="0"/>
              <a:t>Troughs 4-8 ng/ml for less complicated patients</a:t>
            </a:r>
          </a:p>
          <a:p>
            <a:r>
              <a:rPr lang="en-US" altLang="en-US" dirty="0" smtClean="0"/>
              <a:t>Lowest dose that gives the patient the best effect. Effect needs to be defined</a:t>
            </a:r>
          </a:p>
        </p:txBody>
      </p:sp>
      <p:sp>
        <p:nvSpPr>
          <p:cNvPr id="41987" name="Title 2"/>
          <p:cNvSpPr>
            <a:spLocks noGrp="1"/>
          </p:cNvSpPr>
          <p:nvPr>
            <p:ph type="title"/>
          </p:nvPr>
        </p:nvSpPr>
        <p:spPr/>
        <p:txBody>
          <a:bodyPr/>
          <a:lstStyle/>
          <a:p>
            <a:r>
              <a:rPr lang="en-US" altLang="en-US" dirty="0" smtClean="0"/>
              <a:t>Sirolimus Dosing</a:t>
            </a:r>
          </a:p>
        </p:txBody>
      </p:sp>
      <p:sp>
        <p:nvSpPr>
          <p:cNvPr id="41988" name="Slide Number Placeholder 3"/>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29E82215-C111-4B34-B471-F632CC01D845}" type="slidenum">
              <a:rPr lang="en-US" altLang="en-US" sz="1200" smtClean="0">
                <a:solidFill>
                  <a:schemeClr val="bg1"/>
                </a:solidFill>
              </a:rPr>
              <a:pPr eaLnBrk="1" hangingPunct="1">
                <a:spcBef>
                  <a:spcPct val="0"/>
                </a:spcBef>
                <a:buFontTx/>
                <a:buNone/>
              </a:pPr>
              <a:t>74</a:t>
            </a:fld>
            <a:endParaRPr lang="en-US" altLang="en-US" sz="1200" dirty="0" smtClean="0">
              <a:solidFill>
                <a:schemeClr val="bg1"/>
              </a:solidFill>
            </a:endParaRPr>
          </a:p>
        </p:txBody>
      </p:sp>
      <p:sp>
        <p:nvSpPr>
          <p:cNvPr id="5" name="Rectangle 4"/>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2"/>
          <p:cNvSpPr>
            <a:spLocks noGrp="1"/>
          </p:cNvSpPr>
          <p:nvPr>
            <p:ph type="title"/>
          </p:nvPr>
        </p:nvSpPr>
        <p:spPr/>
        <p:txBody>
          <a:bodyPr/>
          <a:lstStyle/>
          <a:p>
            <a:r>
              <a:rPr lang="en-US" altLang="en-US" dirty="0" smtClean="0"/>
              <a:t>Dosing for neonates and infants</a:t>
            </a:r>
          </a:p>
        </p:txBody>
      </p:sp>
      <p:graphicFrame>
        <p:nvGraphicFramePr>
          <p:cNvPr id="7" name="Content Placeholder 6"/>
          <p:cNvGraphicFramePr>
            <a:graphicFrameLocks noGrp="1"/>
          </p:cNvGraphicFramePr>
          <p:nvPr>
            <p:ph sz="half" idx="1"/>
          </p:nvPr>
        </p:nvGraphicFramePr>
        <p:xfrm>
          <a:off x="609600" y="2474913"/>
          <a:ext cx="5384800" cy="2320929"/>
        </p:xfrm>
        <a:graphic>
          <a:graphicData uri="http://schemas.openxmlformats.org/drawingml/2006/table">
            <a:tbl>
              <a:tblPr firstRow="1" firstCol="1" bandRow="1">
                <a:tableStyleId>{5C22544A-7EE6-4342-B048-85BDC9FD1C3A}</a:tableStyleId>
              </a:tblPr>
              <a:tblGrid>
                <a:gridCol w="2617695"/>
                <a:gridCol w="2767105"/>
              </a:tblGrid>
              <a:tr h="257881">
                <a:tc>
                  <a:txBody>
                    <a:bodyPr/>
                    <a:lstStyle/>
                    <a:p>
                      <a:pPr marL="0" marR="0" algn="l">
                        <a:lnSpc>
                          <a:spcPct val="115000"/>
                        </a:lnSpc>
                        <a:spcBef>
                          <a:spcPts val="0"/>
                        </a:spcBef>
                        <a:spcAft>
                          <a:spcPts val="0"/>
                        </a:spcAft>
                      </a:pPr>
                      <a:r>
                        <a:rPr lang="en-US" sz="1200" dirty="0">
                          <a:effectLst/>
                        </a:rPr>
                        <a:t>Age group</a:t>
                      </a:r>
                      <a:endParaRPr lang="en-US" sz="1100" dirty="0">
                        <a:effectLst/>
                        <a:latin typeface="Calibri"/>
                        <a:ea typeface="MS Mincho"/>
                        <a:cs typeface="Times New Roman"/>
                      </a:endParaRPr>
                    </a:p>
                  </a:txBody>
                  <a:tcPr marL="90755" marR="90755" marT="0" marB="0"/>
                </a:tc>
                <a:tc>
                  <a:txBody>
                    <a:bodyPr/>
                    <a:lstStyle/>
                    <a:p>
                      <a:pPr marL="0" marR="0" algn="l">
                        <a:lnSpc>
                          <a:spcPct val="115000"/>
                        </a:lnSpc>
                        <a:spcBef>
                          <a:spcPts val="0"/>
                        </a:spcBef>
                        <a:spcAft>
                          <a:spcPts val="0"/>
                        </a:spcAft>
                      </a:pPr>
                      <a:r>
                        <a:rPr lang="en-US" sz="1200" dirty="0">
                          <a:effectLst/>
                        </a:rPr>
                        <a:t>Dose (mg/m</a:t>
                      </a:r>
                      <a:r>
                        <a:rPr lang="en-US" sz="1200" baseline="30000" dirty="0">
                          <a:effectLst/>
                        </a:rPr>
                        <a:t>2</a:t>
                      </a:r>
                      <a:r>
                        <a:rPr lang="en-US" sz="1200" dirty="0">
                          <a:effectLst/>
                        </a:rPr>
                        <a:t> every 12h)</a:t>
                      </a:r>
                      <a:endParaRPr lang="en-US" sz="1100" dirty="0">
                        <a:effectLst/>
                        <a:latin typeface="Calibri"/>
                        <a:ea typeface="MS Mincho"/>
                        <a:cs typeface="Times New Roman"/>
                      </a:endParaRPr>
                    </a:p>
                  </a:txBody>
                  <a:tcPr marL="90755" marR="90755" marT="0" marB="0"/>
                </a:tc>
              </a:tr>
              <a:tr h="257881">
                <a:tc>
                  <a:txBody>
                    <a:bodyPr/>
                    <a:lstStyle/>
                    <a:p>
                      <a:pPr marL="0" marR="0" algn="l">
                        <a:lnSpc>
                          <a:spcPct val="115000"/>
                        </a:lnSpc>
                        <a:spcBef>
                          <a:spcPts val="0"/>
                        </a:spcBef>
                        <a:spcAft>
                          <a:spcPts val="0"/>
                        </a:spcAft>
                      </a:pPr>
                      <a:r>
                        <a:rPr lang="en-US" sz="1200" dirty="0">
                          <a:effectLst/>
                        </a:rPr>
                        <a:t>0–1 months</a:t>
                      </a:r>
                      <a:endParaRPr lang="en-US" sz="1100" dirty="0">
                        <a:effectLst/>
                        <a:latin typeface="Calibri"/>
                        <a:ea typeface="MS Mincho"/>
                        <a:cs typeface="Times New Roman"/>
                      </a:endParaRPr>
                    </a:p>
                  </a:txBody>
                  <a:tcPr marL="90755" marR="90755" marT="0" marB="0"/>
                </a:tc>
                <a:tc>
                  <a:txBody>
                    <a:bodyPr/>
                    <a:lstStyle/>
                    <a:p>
                      <a:pPr marL="0" marR="0" algn="l">
                        <a:lnSpc>
                          <a:spcPct val="115000"/>
                        </a:lnSpc>
                        <a:spcBef>
                          <a:spcPts val="0"/>
                        </a:spcBef>
                        <a:spcAft>
                          <a:spcPts val="0"/>
                        </a:spcAft>
                      </a:pPr>
                      <a:r>
                        <a:rPr lang="en-US" sz="1200" dirty="0">
                          <a:effectLst/>
                        </a:rPr>
                        <a:t>0.4</a:t>
                      </a:r>
                      <a:endParaRPr lang="en-US" sz="1100" dirty="0">
                        <a:effectLst/>
                        <a:latin typeface="Calibri"/>
                        <a:ea typeface="MS Mincho"/>
                        <a:cs typeface="Times New Roman"/>
                      </a:endParaRPr>
                    </a:p>
                  </a:txBody>
                  <a:tcPr marL="90755" marR="90755" marT="0" marB="0"/>
                </a:tc>
              </a:tr>
              <a:tr h="257881">
                <a:tc>
                  <a:txBody>
                    <a:bodyPr/>
                    <a:lstStyle/>
                    <a:p>
                      <a:pPr marL="0" marR="0" algn="l">
                        <a:lnSpc>
                          <a:spcPct val="115000"/>
                        </a:lnSpc>
                        <a:spcBef>
                          <a:spcPts val="0"/>
                        </a:spcBef>
                        <a:spcAft>
                          <a:spcPts val="0"/>
                        </a:spcAft>
                      </a:pPr>
                      <a:r>
                        <a:rPr lang="en-US" sz="1200" dirty="0">
                          <a:effectLst/>
                        </a:rPr>
                        <a:t>1–2 months</a:t>
                      </a:r>
                      <a:endParaRPr lang="en-US" sz="1100" dirty="0">
                        <a:effectLst/>
                        <a:latin typeface="Calibri"/>
                        <a:ea typeface="MS Mincho"/>
                        <a:cs typeface="Times New Roman"/>
                      </a:endParaRPr>
                    </a:p>
                  </a:txBody>
                  <a:tcPr marL="90755" marR="90755" marT="0" marB="0"/>
                </a:tc>
                <a:tc>
                  <a:txBody>
                    <a:bodyPr/>
                    <a:lstStyle/>
                    <a:p>
                      <a:pPr marL="0" marR="0" algn="l">
                        <a:lnSpc>
                          <a:spcPct val="115000"/>
                        </a:lnSpc>
                        <a:spcBef>
                          <a:spcPts val="0"/>
                        </a:spcBef>
                        <a:spcAft>
                          <a:spcPts val="0"/>
                        </a:spcAft>
                      </a:pPr>
                      <a:r>
                        <a:rPr lang="en-US" sz="1200" dirty="0">
                          <a:effectLst/>
                        </a:rPr>
                        <a:t>0.5</a:t>
                      </a:r>
                      <a:endParaRPr lang="en-US" sz="1100" dirty="0">
                        <a:effectLst/>
                        <a:latin typeface="Calibri"/>
                        <a:ea typeface="MS Mincho"/>
                        <a:cs typeface="Times New Roman"/>
                      </a:endParaRPr>
                    </a:p>
                  </a:txBody>
                  <a:tcPr marL="90755" marR="90755" marT="0" marB="0"/>
                </a:tc>
              </a:tr>
              <a:tr h="257881">
                <a:tc>
                  <a:txBody>
                    <a:bodyPr/>
                    <a:lstStyle/>
                    <a:p>
                      <a:pPr marL="0" marR="0" algn="l">
                        <a:lnSpc>
                          <a:spcPct val="115000"/>
                        </a:lnSpc>
                        <a:spcBef>
                          <a:spcPts val="0"/>
                        </a:spcBef>
                        <a:spcAft>
                          <a:spcPts val="0"/>
                        </a:spcAft>
                      </a:pPr>
                      <a:r>
                        <a:rPr lang="en-US" sz="1200" dirty="0">
                          <a:effectLst/>
                        </a:rPr>
                        <a:t>2–3 months</a:t>
                      </a:r>
                      <a:endParaRPr lang="en-US" sz="1100" dirty="0">
                        <a:effectLst/>
                        <a:latin typeface="Calibri"/>
                        <a:ea typeface="MS Mincho"/>
                        <a:cs typeface="Times New Roman"/>
                      </a:endParaRPr>
                    </a:p>
                  </a:txBody>
                  <a:tcPr marL="90755" marR="90755" marT="0" marB="0"/>
                </a:tc>
                <a:tc>
                  <a:txBody>
                    <a:bodyPr/>
                    <a:lstStyle/>
                    <a:p>
                      <a:pPr marL="0" marR="0" algn="l">
                        <a:lnSpc>
                          <a:spcPct val="115000"/>
                        </a:lnSpc>
                        <a:spcBef>
                          <a:spcPts val="0"/>
                        </a:spcBef>
                        <a:spcAft>
                          <a:spcPts val="0"/>
                        </a:spcAft>
                      </a:pPr>
                      <a:r>
                        <a:rPr lang="en-US" sz="1200" dirty="0">
                          <a:effectLst/>
                        </a:rPr>
                        <a:t>0.6</a:t>
                      </a:r>
                      <a:endParaRPr lang="en-US" sz="1100" dirty="0">
                        <a:effectLst/>
                        <a:latin typeface="Calibri"/>
                        <a:ea typeface="MS Mincho"/>
                        <a:cs typeface="Times New Roman"/>
                      </a:endParaRPr>
                    </a:p>
                  </a:txBody>
                  <a:tcPr marL="90755" marR="90755" marT="0" marB="0"/>
                </a:tc>
              </a:tr>
              <a:tr h="257881">
                <a:tc>
                  <a:txBody>
                    <a:bodyPr/>
                    <a:lstStyle/>
                    <a:p>
                      <a:pPr marL="0" marR="0" algn="l">
                        <a:lnSpc>
                          <a:spcPct val="115000"/>
                        </a:lnSpc>
                        <a:spcBef>
                          <a:spcPts val="0"/>
                        </a:spcBef>
                        <a:spcAft>
                          <a:spcPts val="0"/>
                        </a:spcAft>
                      </a:pPr>
                      <a:r>
                        <a:rPr lang="en-US" sz="1200" dirty="0">
                          <a:effectLst/>
                        </a:rPr>
                        <a:t>3–4 months</a:t>
                      </a:r>
                      <a:endParaRPr lang="en-US" sz="1100" dirty="0">
                        <a:effectLst/>
                        <a:latin typeface="Calibri"/>
                        <a:ea typeface="MS Mincho"/>
                        <a:cs typeface="Times New Roman"/>
                      </a:endParaRPr>
                    </a:p>
                  </a:txBody>
                  <a:tcPr marL="90755" marR="90755" marT="0" marB="0"/>
                </a:tc>
                <a:tc>
                  <a:txBody>
                    <a:bodyPr/>
                    <a:lstStyle/>
                    <a:p>
                      <a:pPr marL="0" marR="0" algn="l">
                        <a:lnSpc>
                          <a:spcPct val="115000"/>
                        </a:lnSpc>
                        <a:spcBef>
                          <a:spcPts val="0"/>
                        </a:spcBef>
                        <a:spcAft>
                          <a:spcPts val="0"/>
                        </a:spcAft>
                      </a:pPr>
                      <a:r>
                        <a:rPr lang="en-US" sz="1200" dirty="0">
                          <a:effectLst/>
                        </a:rPr>
                        <a:t>0.7</a:t>
                      </a:r>
                      <a:endParaRPr lang="en-US" sz="1100" dirty="0">
                        <a:effectLst/>
                        <a:latin typeface="Calibri"/>
                        <a:ea typeface="MS Mincho"/>
                        <a:cs typeface="Times New Roman"/>
                      </a:endParaRPr>
                    </a:p>
                  </a:txBody>
                  <a:tcPr marL="90755" marR="90755" marT="0" marB="0"/>
                </a:tc>
              </a:tr>
              <a:tr h="257881">
                <a:tc>
                  <a:txBody>
                    <a:bodyPr/>
                    <a:lstStyle/>
                    <a:p>
                      <a:pPr marL="0" marR="0" algn="l">
                        <a:lnSpc>
                          <a:spcPct val="115000"/>
                        </a:lnSpc>
                        <a:spcBef>
                          <a:spcPts val="0"/>
                        </a:spcBef>
                        <a:spcAft>
                          <a:spcPts val="0"/>
                        </a:spcAft>
                      </a:pPr>
                      <a:r>
                        <a:rPr lang="en-US" sz="1200" dirty="0">
                          <a:effectLst/>
                        </a:rPr>
                        <a:t>4–6 months</a:t>
                      </a:r>
                      <a:endParaRPr lang="en-US" sz="1100" dirty="0">
                        <a:effectLst/>
                        <a:latin typeface="Calibri"/>
                        <a:ea typeface="MS Mincho"/>
                        <a:cs typeface="Times New Roman"/>
                      </a:endParaRPr>
                    </a:p>
                  </a:txBody>
                  <a:tcPr marL="90755" marR="90755" marT="0" marB="0"/>
                </a:tc>
                <a:tc>
                  <a:txBody>
                    <a:bodyPr/>
                    <a:lstStyle/>
                    <a:p>
                      <a:pPr marL="0" marR="0" algn="l">
                        <a:lnSpc>
                          <a:spcPct val="115000"/>
                        </a:lnSpc>
                        <a:spcBef>
                          <a:spcPts val="0"/>
                        </a:spcBef>
                        <a:spcAft>
                          <a:spcPts val="0"/>
                        </a:spcAft>
                      </a:pPr>
                      <a:r>
                        <a:rPr lang="en-US" sz="1200" dirty="0">
                          <a:effectLst/>
                        </a:rPr>
                        <a:t>0.9</a:t>
                      </a:r>
                      <a:endParaRPr lang="en-US" sz="1100" dirty="0">
                        <a:effectLst/>
                        <a:latin typeface="Calibri"/>
                        <a:ea typeface="MS Mincho"/>
                        <a:cs typeface="Times New Roman"/>
                      </a:endParaRPr>
                    </a:p>
                  </a:txBody>
                  <a:tcPr marL="90755" marR="90755" marT="0" marB="0"/>
                </a:tc>
              </a:tr>
              <a:tr h="257881">
                <a:tc>
                  <a:txBody>
                    <a:bodyPr/>
                    <a:lstStyle/>
                    <a:p>
                      <a:pPr marL="0" marR="0" algn="l">
                        <a:lnSpc>
                          <a:spcPct val="115000"/>
                        </a:lnSpc>
                        <a:spcBef>
                          <a:spcPts val="0"/>
                        </a:spcBef>
                        <a:spcAft>
                          <a:spcPts val="0"/>
                        </a:spcAft>
                      </a:pPr>
                      <a:r>
                        <a:rPr lang="en-US" sz="1200" dirty="0">
                          <a:effectLst/>
                        </a:rPr>
                        <a:t>6–9 months</a:t>
                      </a:r>
                      <a:endParaRPr lang="en-US" sz="1100" dirty="0">
                        <a:effectLst/>
                        <a:latin typeface="Calibri"/>
                        <a:ea typeface="MS Mincho"/>
                        <a:cs typeface="Times New Roman"/>
                      </a:endParaRPr>
                    </a:p>
                  </a:txBody>
                  <a:tcPr marL="90755" marR="90755" marT="0" marB="0"/>
                </a:tc>
                <a:tc>
                  <a:txBody>
                    <a:bodyPr/>
                    <a:lstStyle/>
                    <a:p>
                      <a:pPr marL="0" marR="0" algn="l">
                        <a:lnSpc>
                          <a:spcPct val="115000"/>
                        </a:lnSpc>
                        <a:spcBef>
                          <a:spcPts val="0"/>
                        </a:spcBef>
                        <a:spcAft>
                          <a:spcPts val="0"/>
                        </a:spcAft>
                      </a:pPr>
                      <a:r>
                        <a:rPr lang="en-US" sz="1200" dirty="0">
                          <a:effectLst/>
                        </a:rPr>
                        <a:t>1.1</a:t>
                      </a:r>
                      <a:endParaRPr lang="en-US" sz="1100" dirty="0">
                        <a:effectLst/>
                        <a:latin typeface="Calibri"/>
                        <a:ea typeface="MS Mincho"/>
                        <a:cs typeface="Times New Roman"/>
                      </a:endParaRPr>
                    </a:p>
                  </a:txBody>
                  <a:tcPr marL="90755" marR="90755" marT="0" marB="0"/>
                </a:tc>
              </a:tr>
              <a:tr h="257881">
                <a:tc>
                  <a:txBody>
                    <a:bodyPr/>
                    <a:lstStyle/>
                    <a:p>
                      <a:pPr marL="0" marR="0" algn="l">
                        <a:lnSpc>
                          <a:spcPct val="115000"/>
                        </a:lnSpc>
                        <a:spcBef>
                          <a:spcPts val="0"/>
                        </a:spcBef>
                        <a:spcAft>
                          <a:spcPts val="0"/>
                        </a:spcAft>
                      </a:pPr>
                      <a:r>
                        <a:rPr lang="en-US" sz="1200" dirty="0">
                          <a:effectLst/>
                        </a:rPr>
                        <a:t>9–12 months</a:t>
                      </a:r>
                      <a:endParaRPr lang="en-US" sz="1100" dirty="0">
                        <a:effectLst/>
                        <a:latin typeface="Calibri"/>
                        <a:ea typeface="MS Mincho"/>
                        <a:cs typeface="Times New Roman"/>
                      </a:endParaRPr>
                    </a:p>
                  </a:txBody>
                  <a:tcPr marL="90755" marR="90755" marT="0" marB="0"/>
                </a:tc>
                <a:tc>
                  <a:txBody>
                    <a:bodyPr/>
                    <a:lstStyle/>
                    <a:p>
                      <a:pPr marL="0" marR="0" algn="l">
                        <a:lnSpc>
                          <a:spcPct val="115000"/>
                        </a:lnSpc>
                        <a:spcBef>
                          <a:spcPts val="0"/>
                        </a:spcBef>
                        <a:spcAft>
                          <a:spcPts val="0"/>
                        </a:spcAft>
                      </a:pPr>
                      <a:r>
                        <a:rPr lang="en-US" sz="1200" dirty="0">
                          <a:effectLst/>
                        </a:rPr>
                        <a:t>1.3</a:t>
                      </a:r>
                      <a:endParaRPr lang="en-US" sz="1100" dirty="0">
                        <a:effectLst/>
                        <a:latin typeface="Calibri"/>
                        <a:ea typeface="MS Mincho"/>
                        <a:cs typeface="Times New Roman"/>
                      </a:endParaRPr>
                    </a:p>
                  </a:txBody>
                  <a:tcPr marL="90755" marR="90755" marT="0" marB="0"/>
                </a:tc>
              </a:tr>
              <a:tr h="257881">
                <a:tc>
                  <a:txBody>
                    <a:bodyPr/>
                    <a:lstStyle/>
                    <a:p>
                      <a:pPr marL="0" marR="0" algn="l">
                        <a:lnSpc>
                          <a:spcPct val="115000"/>
                        </a:lnSpc>
                        <a:spcBef>
                          <a:spcPts val="0"/>
                        </a:spcBef>
                        <a:spcAft>
                          <a:spcPts val="0"/>
                        </a:spcAft>
                      </a:pPr>
                      <a:r>
                        <a:rPr lang="en-US" sz="1200" dirty="0">
                          <a:effectLst/>
                        </a:rPr>
                        <a:t>12–24 months</a:t>
                      </a:r>
                      <a:endParaRPr lang="en-US" sz="1100" dirty="0">
                        <a:effectLst/>
                        <a:latin typeface="Calibri"/>
                        <a:ea typeface="MS Mincho"/>
                        <a:cs typeface="Times New Roman"/>
                      </a:endParaRPr>
                    </a:p>
                  </a:txBody>
                  <a:tcPr marL="90755" marR="90755" marT="0" marB="0"/>
                </a:tc>
                <a:tc>
                  <a:txBody>
                    <a:bodyPr/>
                    <a:lstStyle/>
                    <a:p>
                      <a:pPr marL="0" marR="0" algn="l">
                        <a:lnSpc>
                          <a:spcPct val="115000"/>
                        </a:lnSpc>
                        <a:spcBef>
                          <a:spcPts val="0"/>
                        </a:spcBef>
                        <a:spcAft>
                          <a:spcPts val="0"/>
                        </a:spcAft>
                      </a:pPr>
                      <a:r>
                        <a:rPr lang="en-US" sz="1200" dirty="0">
                          <a:effectLst/>
                        </a:rPr>
                        <a:t>1.6</a:t>
                      </a:r>
                      <a:endParaRPr lang="en-US" sz="1100" dirty="0">
                        <a:effectLst/>
                        <a:latin typeface="Calibri"/>
                        <a:ea typeface="MS Mincho"/>
                        <a:cs typeface="Times New Roman"/>
                      </a:endParaRPr>
                    </a:p>
                  </a:txBody>
                  <a:tcPr marL="90755" marR="90755" marT="0" marB="0"/>
                </a:tc>
              </a:tr>
            </a:tbl>
          </a:graphicData>
        </a:graphic>
      </p:graphicFrame>
      <p:graphicFrame>
        <p:nvGraphicFramePr>
          <p:cNvPr id="8" name="Content Placeholder 7"/>
          <p:cNvGraphicFramePr>
            <a:graphicFrameLocks noGrp="1"/>
          </p:cNvGraphicFramePr>
          <p:nvPr>
            <p:ph sz="half" idx="2"/>
          </p:nvPr>
        </p:nvGraphicFramePr>
        <p:xfrm>
          <a:off x="6197600" y="2474913"/>
          <a:ext cx="5384800" cy="2320929"/>
        </p:xfrm>
        <a:graphic>
          <a:graphicData uri="http://schemas.openxmlformats.org/drawingml/2006/table">
            <a:tbl>
              <a:tblPr firstRow="1" firstCol="1" bandRow="1">
                <a:tableStyleId>{5C22544A-7EE6-4342-B048-85BDC9FD1C3A}</a:tableStyleId>
              </a:tblPr>
              <a:tblGrid>
                <a:gridCol w="2692400"/>
                <a:gridCol w="2692400"/>
              </a:tblGrid>
              <a:tr h="257881">
                <a:tc>
                  <a:txBody>
                    <a:bodyPr/>
                    <a:lstStyle/>
                    <a:p>
                      <a:pPr marL="0" marR="0">
                        <a:lnSpc>
                          <a:spcPct val="115000"/>
                        </a:lnSpc>
                        <a:spcBef>
                          <a:spcPts val="0"/>
                        </a:spcBef>
                        <a:spcAft>
                          <a:spcPts val="0"/>
                        </a:spcAft>
                      </a:pPr>
                      <a:r>
                        <a:rPr lang="en-US" sz="1200" dirty="0">
                          <a:effectLst/>
                        </a:rPr>
                        <a:t>Age group</a:t>
                      </a:r>
                      <a:endParaRPr lang="en-US" sz="1100" dirty="0">
                        <a:effectLst/>
                        <a:latin typeface="Calibri"/>
                        <a:ea typeface="MS Mincho"/>
                        <a:cs typeface="Times New Roman"/>
                      </a:endParaRPr>
                    </a:p>
                  </a:txBody>
                  <a:tcPr marL="90925" marR="90925" marT="0" marB="0"/>
                </a:tc>
                <a:tc>
                  <a:txBody>
                    <a:bodyPr/>
                    <a:lstStyle/>
                    <a:p>
                      <a:pPr marL="0" marR="0">
                        <a:lnSpc>
                          <a:spcPct val="115000"/>
                        </a:lnSpc>
                        <a:spcBef>
                          <a:spcPts val="0"/>
                        </a:spcBef>
                        <a:spcAft>
                          <a:spcPts val="0"/>
                        </a:spcAft>
                      </a:pPr>
                      <a:r>
                        <a:rPr lang="en-US" sz="1200" dirty="0">
                          <a:effectLst/>
                        </a:rPr>
                        <a:t>Dose (mg/m</a:t>
                      </a:r>
                      <a:r>
                        <a:rPr lang="en-US" sz="1200" baseline="30000" dirty="0">
                          <a:effectLst/>
                        </a:rPr>
                        <a:t>2</a:t>
                      </a:r>
                      <a:r>
                        <a:rPr lang="en-US" sz="1200" dirty="0">
                          <a:effectLst/>
                        </a:rPr>
                        <a:t> every 12h)</a:t>
                      </a:r>
                      <a:endParaRPr lang="en-US" sz="1100" dirty="0">
                        <a:effectLst/>
                        <a:latin typeface="Calibri"/>
                        <a:ea typeface="MS Mincho"/>
                        <a:cs typeface="Times New Roman"/>
                      </a:endParaRPr>
                    </a:p>
                  </a:txBody>
                  <a:tcPr marL="90925" marR="90925" marT="0" marB="0"/>
                </a:tc>
              </a:tr>
              <a:tr h="257881">
                <a:tc>
                  <a:txBody>
                    <a:bodyPr/>
                    <a:lstStyle/>
                    <a:p>
                      <a:pPr marL="0" marR="0">
                        <a:lnSpc>
                          <a:spcPct val="115000"/>
                        </a:lnSpc>
                        <a:spcBef>
                          <a:spcPts val="0"/>
                        </a:spcBef>
                        <a:spcAft>
                          <a:spcPts val="0"/>
                        </a:spcAft>
                      </a:pPr>
                      <a:r>
                        <a:rPr lang="en-US" sz="1200" dirty="0">
                          <a:effectLst/>
                        </a:rPr>
                        <a:t>0–1 months</a:t>
                      </a:r>
                      <a:endParaRPr lang="en-US" sz="1100" dirty="0">
                        <a:effectLst/>
                        <a:latin typeface="Calibri"/>
                        <a:ea typeface="MS Mincho"/>
                        <a:cs typeface="Times New Roman"/>
                      </a:endParaRPr>
                    </a:p>
                  </a:txBody>
                  <a:tcPr marL="90925" marR="90925" marT="0" marB="0"/>
                </a:tc>
                <a:tc>
                  <a:txBody>
                    <a:bodyPr/>
                    <a:lstStyle/>
                    <a:p>
                      <a:pPr marL="0" marR="0">
                        <a:lnSpc>
                          <a:spcPct val="115000"/>
                        </a:lnSpc>
                        <a:spcBef>
                          <a:spcPts val="0"/>
                        </a:spcBef>
                        <a:spcAft>
                          <a:spcPts val="0"/>
                        </a:spcAft>
                      </a:pPr>
                      <a:r>
                        <a:rPr lang="en-US" sz="1200" dirty="0">
                          <a:effectLst/>
                        </a:rPr>
                        <a:t>0.28</a:t>
                      </a:r>
                      <a:endParaRPr lang="en-US" sz="1100" dirty="0">
                        <a:effectLst/>
                        <a:latin typeface="Calibri"/>
                        <a:ea typeface="MS Mincho"/>
                        <a:cs typeface="Times New Roman"/>
                      </a:endParaRPr>
                    </a:p>
                  </a:txBody>
                  <a:tcPr marL="90925" marR="90925" marT="0" marB="0"/>
                </a:tc>
              </a:tr>
              <a:tr h="257881">
                <a:tc>
                  <a:txBody>
                    <a:bodyPr/>
                    <a:lstStyle/>
                    <a:p>
                      <a:pPr marL="0" marR="0">
                        <a:lnSpc>
                          <a:spcPct val="115000"/>
                        </a:lnSpc>
                        <a:spcBef>
                          <a:spcPts val="0"/>
                        </a:spcBef>
                        <a:spcAft>
                          <a:spcPts val="0"/>
                        </a:spcAft>
                      </a:pPr>
                      <a:r>
                        <a:rPr lang="en-US" sz="1200" dirty="0">
                          <a:effectLst/>
                        </a:rPr>
                        <a:t>1–2 months</a:t>
                      </a:r>
                      <a:endParaRPr lang="en-US" sz="1100" dirty="0">
                        <a:effectLst/>
                        <a:latin typeface="Calibri"/>
                        <a:ea typeface="MS Mincho"/>
                        <a:cs typeface="Times New Roman"/>
                      </a:endParaRPr>
                    </a:p>
                  </a:txBody>
                  <a:tcPr marL="90925" marR="90925" marT="0" marB="0"/>
                </a:tc>
                <a:tc>
                  <a:txBody>
                    <a:bodyPr/>
                    <a:lstStyle/>
                    <a:p>
                      <a:pPr marL="0" marR="0">
                        <a:lnSpc>
                          <a:spcPct val="115000"/>
                        </a:lnSpc>
                        <a:spcBef>
                          <a:spcPts val="0"/>
                        </a:spcBef>
                        <a:spcAft>
                          <a:spcPts val="0"/>
                        </a:spcAft>
                      </a:pPr>
                      <a:r>
                        <a:rPr lang="en-US" sz="1200" dirty="0">
                          <a:effectLst/>
                        </a:rPr>
                        <a:t>0.34</a:t>
                      </a:r>
                      <a:endParaRPr lang="en-US" sz="1100" dirty="0">
                        <a:effectLst/>
                        <a:latin typeface="Calibri"/>
                        <a:ea typeface="MS Mincho"/>
                        <a:cs typeface="Times New Roman"/>
                      </a:endParaRPr>
                    </a:p>
                  </a:txBody>
                  <a:tcPr marL="90925" marR="90925" marT="0" marB="0"/>
                </a:tc>
              </a:tr>
              <a:tr h="257881">
                <a:tc>
                  <a:txBody>
                    <a:bodyPr/>
                    <a:lstStyle/>
                    <a:p>
                      <a:pPr marL="0" marR="0">
                        <a:lnSpc>
                          <a:spcPct val="115000"/>
                        </a:lnSpc>
                        <a:spcBef>
                          <a:spcPts val="0"/>
                        </a:spcBef>
                        <a:spcAft>
                          <a:spcPts val="0"/>
                        </a:spcAft>
                      </a:pPr>
                      <a:r>
                        <a:rPr lang="en-US" sz="1200" dirty="0">
                          <a:effectLst/>
                        </a:rPr>
                        <a:t>2–3 months</a:t>
                      </a:r>
                      <a:endParaRPr lang="en-US" sz="1100" dirty="0">
                        <a:effectLst/>
                        <a:latin typeface="Calibri"/>
                        <a:ea typeface="MS Mincho"/>
                        <a:cs typeface="Times New Roman"/>
                      </a:endParaRPr>
                    </a:p>
                  </a:txBody>
                  <a:tcPr marL="90925" marR="90925" marT="0" marB="0"/>
                </a:tc>
                <a:tc>
                  <a:txBody>
                    <a:bodyPr/>
                    <a:lstStyle/>
                    <a:p>
                      <a:pPr marL="0" marR="0">
                        <a:lnSpc>
                          <a:spcPct val="115000"/>
                        </a:lnSpc>
                        <a:spcBef>
                          <a:spcPts val="0"/>
                        </a:spcBef>
                        <a:spcAft>
                          <a:spcPts val="0"/>
                        </a:spcAft>
                      </a:pPr>
                      <a:r>
                        <a:rPr lang="en-US" sz="1200" dirty="0">
                          <a:effectLst/>
                        </a:rPr>
                        <a:t>0.4</a:t>
                      </a:r>
                      <a:endParaRPr lang="en-US" sz="1100" dirty="0">
                        <a:effectLst/>
                        <a:latin typeface="Calibri"/>
                        <a:ea typeface="MS Mincho"/>
                        <a:cs typeface="Times New Roman"/>
                      </a:endParaRPr>
                    </a:p>
                  </a:txBody>
                  <a:tcPr marL="90925" marR="90925" marT="0" marB="0"/>
                </a:tc>
              </a:tr>
              <a:tr h="257881">
                <a:tc>
                  <a:txBody>
                    <a:bodyPr/>
                    <a:lstStyle/>
                    <a:p>
                      <a:pPr marL="0" marR="0">
                        <a:lnSpc>
                          <a:spcPct val="115000"/>
                        </a:lnSpc>
                        <a:spcBef>
                          <a:spcPts val="0"/>
                        </a:spcBef>
                        <a:spcAft>
                          <a:spcPts val="0"/>
                        </a:spcAft>
                      </a:pPr>
                      <a:r>
                        <a:rPr lang="en-US" sz="1200" dirty="0">
                          <a:effectLst/>
                        </a:rPr>
                        <a:t>3–4 months</a:t>
                      </a:r>
                      <a:endParaRPr lang="en-US" sz="1100" dirty="0">
                        <a:effectLst/>
                        <a:latin typeface="Calibri"/>
                        <a:ea typeface="MS Mincho"/>
                        <a:cs typeface="Times New Roman"/>
                      </a:endParaRPr>
                    </a:p>
                  </a:txBody>
                  <a:tcPr marL="90925" marR="90925" marT="0" marB="0"/>
                </a:tc>
                <a:tc>
                  <a:txBody>
                    <a:bodyPr/>
                    <a:lstStyle/>
                    <a:p>
                      <a:pPr marL="0" marR="0">
                        <a:lnSpc>
                          <a:spcPct val="115000"/>
                        </a:lnSpc>
                        <a:spcBef>
                          <a:spcPts val="0"/>
                        </a:spcBef>
                        <a:spcAft>
                          <a:spcPts val="0"/>
                        </a:spcAft>
                      </a:pPr>
                      <a:r>
                        <a:rPr lang="en-US" sz="1200" dirty="0">
                          <a:effectLst/>
                        </a:rPr>
                        <a:t>0.46</a:t>
                      </a:r>
                      <a:endParaRPr lang="en-US" sz="1100" dirty="0">
                        <a:effectLst/>
                        <a:latin typeface="Calibri"/>
                        <a:ea typeface="MS Mincho"/>
                        <a:cs typeface="Times New Roman"/>
                      </a:endParaRPr>
                    </a:p>
                  </a:txBody>
                  <a:tcPr marL="90925" marR="90925" marT="0" marB="0"/>
                </a:tc>
              </a:tr>
              <a:tr h="257881">
                <a:tc>
                  <a:txBody>
                    <a:bodyPr/>
                    <a:lstStyle/>
                    <a:p>
                      <a:pPr marL="0" marR="0">
                        <a:lnSpc>
                          <a:spcPct val="115000"/>
                        </a:lnSpc>
                        <a:spcBef>
                          <a:spcPts val="0"/>
                        </a:spcBef>
                        <a:spcAft>
                          <a:spcPts val="0"/>
                        </a:spcAft>
                      </a:pPr>
                      <a:r>
                        <a:rPr lang="en-US" sz="1200" dirty="0">
                          <a:effectLst/>
                        </a:rPr>
                        <a:t>4–6 months</a:t>
                      </a:r>
                      <a:endParaRPr lang="en-US" sz="1100" dirty="0">
                        <a:effectLst/>
                        <a:latin typeface="Calibri"/>
                        <a:ea typeface="MS Mincho"/>
                        <a:cs typeface="Times New Roman"/>
                      </a:endParaRPr>
                    </a:p>
                  </a:txBody>
                  <a:tcPr marL="90925" marR="90925" marT="0" marB="0"/>
                </a:tc>
                <a:tc>
                  <a:txBody>
                    <a:bodyPr/>
                    <a:lstStyle/>
                    <a:p>
                      <a:pPr marL="0" marR="0">
                        <a:lnSpc>
                          <a:spcPct val="115000"/>
                        </a:lnSpc>
                        <a:spcBef>
                          <a:spcPts val="0"/>
                        </a:spcBef>
                        <a:spcAft>
                          <a:spcPts val="0"/>
                        </a:spcAft>
                      </a:pPr>
                      <a:r>
                        <a:rPr lang="en-US" sz="1200" dirty="0">
                          <a:effectLst/>
                        </a:rPr>
                        <a:t>0.58</a:t>
                      </a:r>
                      <a:endParaRPr lang="en-US" sz="1100" dirty="0">
                        <a:effectLst/>
                        <a:latin typeface="Calibri"/>
                        <a:ea typeface="MS Mincho"/>
                        <a:cs typeface="Times New Roman"/>
                      </a:endParaRPr>
                    </a:p>
                  </a:txBody>
                  <a:tcPr marL="90925" marR="90925" marT="0" marB="0"/>
                </a:tc>
              </a:tr>
              <a:tr h="257881">
                <a:tc>
                  <a:txBody>
                    <a:bodyPr/>
                    <a:lstStyle/>
                    <a:p>
                      <a:pPr marL="0" marR="0">
                        <a:lnSpc>
                          <a:spcPct val="115000"/>
                        </a:lnSpc>
                        <a:spcBef>
                          <a:spcPts val="0"/>
                        </a:spcBef>
                        <a:spcAft>
                          <a:spcPts val="0"/>
                        </a:spcAft>
                      </a:pPr>
                      <a:r>
                        <a:rPr lang="en-US" sz="1200" dirty="0">
                          <a:effectLst/>
                        </a:rPr>
                        <a:t>6–9 months</a:t>
                      </a:r>
                      <a:endParaRPr lang="en-US" sz="1100" dirty="0">
                        <a:effectLst/>
                        <a:latin typeface="Calibri"/>
                        <a:ea typeface="MS Mincho"/>
                        <a:cs typeface="Times New Roman"/>
                      </a:endParaRPr>
                    </a:p>
                  </a:txBody>
                  <a:tcPr marL="90925" marR="90925" marT="0" marB="0"/>
                </a:tc>
                <a:tc>
                  <a:txBody>
                    <a:bodyPr/>
                    <a:lstStyle/>
                    <a:p>
                      <a:pPr marL="0" marR="0">
                        <a:lnSpc>
                          <a:spcPct val="115000"/>
                        </a:lnSpc>
                        <a:spcBef>
                          <a:spcPts val="0"/>
                        </a:spcBef>
                        <a:spcAft>
                          <a:spcPts val="0"/>
                        </a:spcAft>
                      </a:pPr>
                      <a:r>
                        <a:rPr lang="en-US" sz="1200" dirty="0">
                          <a:effectLst/>
                        </a:rPr>
                        <a:t>0.7</a:t>
                      </a:r>
                      <a:endParaRPr lang="en-US" sz="1100" dirty="0">
                        <a:effectLst/>
                        <a:latin typeface="Calibri"/>
                        <a:ea typeface="MS Mincho"/>
                        <a:cs typeface="Times New Roman"/>
                      </a:endParaRPr>
                    </a:p>
                  </a:txBody>
                  <a:tcPr marL="90925" marR="90925" marT="0" marB="0"/>
                </a:tc>
              </a:tr>
              <a:tr h="257881">
                <a:tc>
                  <a:txBody>
                    <a:bodyPr/>
                    <a:lstStyle/>
                    <a:p>
                      <a:pPr marL="0" marR="0">
                        <a:lnSpc>
                          <a:spcPct val="115000"/>
                        </a:lnSpc>
                        <a:spcBef>
                          <a:spcPts val="0"/>
                        </a:spcBef>
                        <a:spcAft>
                          <a:spcPts val="0"/>
                        </a:spcAft>
                      </a:pPr>
                      <a:r>
                        <a:rPr lang="en-US" sz="1200" dirty="0">
                          <a:effectLst/>
                        </a:rPr>
                        <a:t>9–12 months</a:t>
                      </a:r>
                      <a:endParaRPr lang="en-US" sz="1100" dirty="0">
                        <a:effectLst/>
                        <a:latin typeface="Calibri"/>
                        <a:ea typeface="MS Mincho"/>
                        <a:cs typeface="Times New Roman"/>
                      </a:endParaRPr>
                    </a:p>
                  </a:txBody>
                  <a:tcPr marL="90925" marR="90925" marT="0" marB="0"/>
                </a:tc>
                <a:tc>
                  <a:txBody>
                    <a:bodyPr/>
                    <a:lstStyle/>
                    <a:p>
                      <a:pPr marL="0" marR="0">
                        <a:lnSpc>
                          <a:spcPct val="115000"/>
                        </a:lnSpc>
                        <a:spcBef>
                          <a:spcPts val="0"/>
                        </a:spcBef>
                        <a:spcAft>
                          <a:spcPts val="0"/>
                        </a:spcAft>
                      </a:pPr>
                      <a:r>
                        <a:rPr lang="en-US" sz="1200" dirty="0">
                          <a:effectLst/>
                        </a:rPr>
                        <a:t>0.82</a:t>
                      </a:r>
                      <a:endParaRPr lang="en-US" sz="1100" dirty="0">
                        <a:effectLst/>
                        <a:latin typeface="Calibri"/>
                        <a:ea typeface="MS Mincho"/>
                        <a:cs typeface="Times New Roman"/>
                      </a:endParaRPr>
                    </a:p>
                  </a:txBody>
                  <a:tcPr marL="90925" marR="90925" marT="0" marB="0"/>
                </a:tc>
              </a:tr>
              <a:tr h="257881">
                <a:tc>
                  <a:txBody>
                    <a:bodyPr/>
                    <a:lstStyle/>
                    <a:p>
                      <a:pPr marL="0" marR="0">
                        <a:lnSpc>
                          <a:spcPct val="115000"/>
                        </a:lnSpc>
                        <a:spcBef>
                          <a:spcPts val="0"/>
                        </a:spcBef>
                        <a:spcAft>
                          <a:spcPts val="0"/>
                        </a:spcAft>
                      </a:pPr>
                      <a:r>
                        <a:rPr lang="en-US" sz="1200" dirty="0">
                          <a:effectLst/>
                        </a:rPr>
                        <a:t>12–24 months</a:t>
                      </a:r>
                      <a:endParaRPr lang="en-US" sz="1100" dirty="0">
                        <a:effectLst/>
                        <a:latin typeface="Calibri"/>
                        <a:ea typeface="MS Mincho"/>
                        <a:cs typeface="Times New Roman"/>
                      </a:endParaRPr>
                    </a:p>
                  </a:txBody>
                  <a:tcPr marL="90925" marR="90925" marT="0" marB="0"/>
                </a:tc>
                <a:tc>
                  <a:txBody>
                    <a:bodyPr/>
                    <a:lstStyle/>
                    <a:p>
                      <a:pPr marL="0" marR="0">
                        <a:lnSpc>
                          <a:spcPct val="115000"/>
                        </a:lnSpc>
                        <a:spcBef>
                          <a:spcPts val="0"/>
                        </a:spcBef>
                        <a:spcAft>
                          <a:spcPts val="0"/>
                        </a:spcAft>
                      </a:pPr>
                      <a:r>
                        <a:rPr lang="en-US" sz="1200" dirty="0">
                          <a:effectLst/>
                        </a:rPr>
                        <a:t>1</a:t>
                      </a:r>
                      <a:endParaRPr lang="en-US" sz="1100" dirty="0">
                        <a:effectLst/>
                        <a:latin typeface="Calibri"/>
                        <a:ea typeface="MS Mincho"/>
                        <a:cs typeface="Times New Roman"/>
                      </a:endParaRPr>
                    </a:p>
                  </a:txBody>
                  <a:tcPr marL="90925" marR="90925" marT="0" marB="0"/>
                </a:tc>
              </a:tr>
            </a:tbl>
          </a:graphicData>
        </a:graphic>
      </p:graphicFrame>
      <p:sp>
        <p:nvSpPr>
          <p:cNvPr id="4307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B50935E5-9322-4186-8401-F45EEC7076C3}" type="slidenum">
              <a:rPr lang="en-US" altLang="en-US" sz="1200" smtClean="0">
                <a:solidFill>
                  <a:schemeClr val="bg1"/>
                </a:solidFill>
              </a:rPr>
              <a:pPr eaLnBrk="1" hangingPunct="1">
                <a:spcBef>
                  <a:spcPct val="0"/>
                </a:spcBef>
                <a:buFontTx/>
                <a:buNone/>
              </a:pPr>
              <a:t>75</a:t>
            </a:fld>
            <a:endParaRPr lang="en-US" altLang="en-US" sz="1200" dirty="0" smtClean="0">
              <a:solidFill>
                <a:schemeClr val="bg1"/>
              </a:solidFill>
            </a:endParaRPr>
          </a:p>
        </p:txBody>
      </p:sp>
      <p:sp>
        <p:nvSpPr>
          <p:cNvPr id="43076" name="TextBox 10"/>
          <p:cNvSpPr txBox="1">
            <a:spLocks noChangeArrowheads="1"/>
          </p:cNvSpPr>
          <p:nvPr/>
        </p:nvSpPr>
        <p:spPr bwMode="auto">
          <a:xfrm>
            <a:off x="2277534" y="1990725"/>
            <a:ext cx="19188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2400" dirty="0"/>
              <a:t>10 – 15 ng/ml</a:t>
            </a:r>
          </a:p>
        </p:txBody>
      </p:sp>
      <p:sp>
        <p:nvSpPr>
          <p:cNvPr id="43077" name="TextBox 12"/>
          <p:cNvSpPr txBox="1">
            <a:spLocks noChangeArrowheads="1"/>
          </p:cNvSpPr>
          <p:nvPr/>
        </p:nvSpPr>
        <p:spPr bwMode="auto">
          <a:xfrm>
            <a:off x="8085667" y="1990725"/>
            <a:ext cx="17633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2400" dirty="0"/>
              <a:t>6 – 10 ng/ml</a:t>
            </a:r>
          </a:p>
        </p:txBody>
      </p:sp>
      <p:sp>
        <p:nvSpPr>
          <p:cNvPr id="9" name="Rectangle 8"/>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49038970"/>
              </p:ext>
            </p:extLst>
          </p:nvPr>
        </p:nvGraphicFramePr>
        <p:xfrm>
          <a:off x="790831" y="803187"/>
          <a:ext cx="10802926" cy="5477483"/>
        </p:xfrm>
        <a:graphic>
          <a:graphicData uri="http://schemas.openxmlformats.org/drawingml/2006/table">
            <a:tbl>
              <a:tblPr firstRow="1" firstCol="1" bandRow="1">
                <a:tableStyleId>{5C22544A-7EE6-4342-B048-85BDC9FD1C3A}</a:tableStyleId>
              </a:tblPr>
              <a:tblGrid>
                <a:gridCol w="5401463"/>
                <a:gridCol w="5401463"/>
              </a:tblGrid>
              <a:tr h="287457">
                <a:tc>
                  <a:txBody>
                    <a:bodyPr/>
                    <a:lstStyle/>
                    <a:p>
                      <a:pPr marL="0" marR="0" algn="ctr">
                        <a:lnSpc>
                          <a:spcPct val="107000"/>
                        </a:lnSpc>
                        <a:spcBef>
                          <a:spcPts val="0"/>
                        </a:spcBef>
                        <a:spcAft>
                          <a:spcPts val="0"/>
                        </a:spcAft>
                      </a:pPr>
                      <a:r>
                        <a:rPr lang="en-US" sz="1400" dirty="0">
                          <a:effectLst/>
                        </a:rPr>
                        <a:t>Category  </a:t>
                      </a:r>
                      <a:endParaRPr lang="en-US" sz="1400" dirty="0">
                        <a:effectLst/>
                        <a:latin typeface="Calibri"/>
                        <a:ea typeface="Calibri"/>
                        <a:cs typeface="Times New Roman"/>
                      </a:endParaRPr>
                    </a:p>
                  </a:txBody>
                  <a:tcPr marL="37487" marR="37487" marT="37487" marB="37487" anchor="ctr"/>
                </a:tc>
                <a:tc>
                  <a:txBody>
                    <a:bodyPr/>
                    <a:lstStyle/>
                    <a:p>
                      <a:pPr marL="0" marR="0" algn="ctr">
                        <a:lnSpc>
                          <a:spcPct val="107000"/>
                        </a:lnSpc>
                        <a:spcBef>
                          <a:spcPts val="0"/>
                        </a:spcBef>
                        <a:spcAft>
                          <a:spcPts val="0"/>
                        </a:spcAft>
                      </a:pPr>
                      <a:r>
                        <a:rPr lang="en-US" sz="1400" dirty="0">
                          <a:effectLst/>
                        </a:rPr>
                        <a:t>Vascular Tumor Type  </a:t>
                      </a:r>
                      <a:endParaRPr lang="en-US" sz="1400" dirty="0">
                        <a:effectLst/>
                        <a:latin typeface="Calibri"/>
                        <a:ea typeface="Calibri"/>
                        <a:cs typeface="Times New Roman"/>
                      </a:endParaRPr>
                    </a:p>
                  </a:txBody>
                  <a:tcPr marL="37487" marR="37487" marT="37487" marB="37487" anchor="ctr"/>
                </a:tc>
              </a:tr>
              <a:tr h="287457">
                <a:tc rowSpan="9">
                  <a:txBody>
                    <a:bodyPr/>
                    <a:lstStyle/>
                    <a:p>
                      <a:pPr marL="0" marR="0">
                        <a:lnSpc>
                          <a:spcPct val="107000"/>
                        </a:lnSpc>
                        <a:spcBef>
                          <a:spcPts val="0"/>
                        </a:spcBef>
                        <a:spcAft>
                          <a:spcPts val="0"/>
                        </a:spcAft>
                      </a:pPr>
                      <a:r>
                        <a:rPr lang="en-US" sz="2000" dirty="0">
                          <a:effectLst/>
                        </a:rPr>
                        <a:t>Benign </a:t>
                      </a:r>
                      <a:endParaRPr lang="en-US" sz="2000" dirty="0">
                        <a:effectLst/>
                        <a:latin typeface="Calibri"/>
                        <a:ea typeface="Calibri"/>
                        <a:cs typeface="Times New Roman"/>
                      </a:endParaRPr>
                    </a:p>
                  </a:txBody>
                  <a:tcPr marL="37487" marR="37487" marT="37487" marB="37487" anchor="ctr"/>
                </a:tc>
                <a:tc>
                  <a:txBody>
                    <a:bodyPr/>
                    <a:lstStyle/>
                    <a:p>
                      <a:pPr marL="0" marR="0">
                        <a:lnSpc>
                          <a:spcPct val="107000"/>
                        </a:lnSpc>
                        <a:spcBef>
                          <a:spcPts val="0"/>
                        </a:spcBef>
                        <a:spcAft>
                          <a:spcPts val="0"/>
                        </a:spcAft>
                      </a:pPr>
                      <a:r>
                        <a:rPr lang="en-US" sz="1200" dirty="0">
                          <a:effectLst/>
                        </a:rPr>
                        <a:t>Infantile hemangioma/hemangioma of infancy </a:t>
                      </a:r>
                      <a:endParaRPr lang="en-US" sz="1200" dirty="0">
                        <a:effectLst/>
                        <a:latin typeface="Calibri"/>
                        <a:ea typeface="Calibri"/>
                        <a:cs typeface="Times New Roman"/>
                      </a:endParaRPr>
                    </a:p>
                  </a:txBody>
                  <a:tcPr marL="37487" marR="37487" marT="37487" marB="37487" anchor="ctr"/>
                </a:tc>
              </a:tr>
              <a:tr h="287457">
                <a:tc vMerge="1">
                  <a:txBody>
                    <a:bodyPr/>
                    <a:lstStyle/>
                    <a:p>
                      <a:endParaRPr lang="en-US"/>
                    </a:p>
                  </a:txBody>
                  <a:tcPr/>
                </a:tc>
                <a:tc>
                  <a:txBody>
                    <a:bodyPr/>
                    <a:lstStyle/>
                    <a:p>
                      <a:pPr marL="0" marR="0">
                        <a:lnSpc>
                          <a:spcPct val="107000"/>
                        </a:lnSpc>
                        <a:spcBef>
                          <a:spcPts val="0"/>
                        </a:spcBef>
                        <a:spcAft>
                          <a:spcPts val="0"/>
                        </a:spcAft>
                      </a:pPr>
                      <a:r>
                        <a:rPr lang="en-US" sz="1200" dirty="0">
                          <a:effectLst/>
                        </a:rPr>
                        <a:t>Congenital hemangioma  </a:t>
                      </a:r>
                      <a:endParaRPr lang="en-US" sz="1200" dirty="0">
                        <a:effectLst/>
                        <a:latin typeface="Calibri"/>
                        <a:ea typeface="Calibri"/>
                        <a:cs typeface="Times New Roman"/>
                      </a:endParaRPr>
                    </a:p>
                  </a:txBody>
                  <a:tcPr marL="37487" marR="37487" marT="37487" marB="37487" anchor="ctr"/>
                </a:tc>
              </a:tr>
              <a:tr h="287457">
                <a:tc vMerge="1">
                  <a:txBody>
                    <a:bodyPr/>
                    <a:lstStyle/>
                    <a:p>
                      <a:endParaRPr lang="en-US"/>
                    </a:p>
                  </a:txBody>
                  <a:tcPr/>
                </a:tc>
                <a:tc>
                  <a:txBody>
                    <a:bodyPr/>
                    <a:lstStyle/>
                    <a:p>
                      <a:pPr marL="0" marR="0">
                        <a:lnSpc>
                          <a:spcPct val="107000"/>
                        </a:lnSpc>
                        <a:spcBef>
                          <a:spcPts val="0"/>
                        </a:spcBef>
                        <a:spcAft>
                          <a:spcPts val="0"/>
                        </a:spcAft>
                      </a:pPr>
                      <a:r>
                        <a:rPr lang="en-US" sz="1200" dirty="0">
                          <a:effectLst/>
                        </a:rPr>
                        <a:t>—Rapidly involuting (RICH) </a:t>
                      </a:r>
                      <a:endParaRPr lang="en-US" sz="1200" dirty="0">
                        <a:effectLst/>
                        <a:latin typeface="Calibri"/>
                        <a:ea typeface="Calibri"/>
                        <a:cs typeface="Times New Roman"/>
                      </a:endParaRPr>
                    </a:p>
                  </a:txBody>
                  <a:tcPr marL="37487" marR="37487" marT="37487" marB="37487" anchor="ctr"/>
                </a:tc>
              </a:tr>
              <a:tr h="287457">
                <a:tc vMerge="1">
                  <a:txBody>
                    <a:bodyPr/>
                    <a:lstStyle/>
                    <a:p>
                      <a:endParaRPr lang="en-US"/>
                    </a:p>
                  </a:txBody>
                  <a:tcPr/>
                </a:tc>
                <a:tc>
                  <a:txBody>
                    <a:bodyPr/>
                    <a:lstStyle/>
                    <a:p>
                      <a:pPr marL="0" marR="0">
                        <a:lnSpc>
                          <a:spcPct val="107000"/>
                        </a:lnSpc>
                        <a:spcBef>
                          <a:spcPts val="0"/>
                        </a:spcBef>
                        <a:spcAft>
                          <a:spcPts val="0"/>
                        </a:spcAft>
                      </a:pPr>
                      <a:r>
                        <a:rPr lang="en-US" sz="1200" dirty="0">
                          <a:effectLst/>
                        </a:rPr>
                        <a:t>—Non-involuting (NICH) </a:t>
                      </a:r>
                      <a:endParaRPr lang="en-US" sz="1200" dirty="0">
                        <a:effectLst/>
                        <a:latin typeface="Calibri"/>
                        <a:ea typeface="Calibri"/>
                        <a:cs typeface="Times New Roman"/>
                      </a:endParaRPr>
                    </a:p>
                  </a:txBody>
                  <a:tcPr marL="37487" marR="37487" marT="37487" marB="37487" anchor="ctr"/>
                </a:tc>
              </a:tr>
              <a:tr h="287457">
                <a:tc vMerge="1">
                  <a:txBody>
                    <a:bodyPr/>
                    <a:lstStyle/>
                    <a:p>
                      <a:endParaRPr lang="en-US"/>
                    </a:p>
                  </a:txBody>
                  <a:tcPr/>
                </a:tc>
                <a:tc>
                  <a:txBody>
                    <a:bodyPr/>
                    <a:lstStyle/>
                    <a:p>
                      <a:pPr marL="0" marR="0">
                        <a:lnSpc>
                          <a:spcPct val="107000"/>
                        </a:lnSpc>
                        <a:spcBef>
                          <a:spcPts val="0"/>
                        </a:spcBef>
                        <a:spcAft>
                          <a:spcPts val="0"/>
                        </a:spcAft>
                      </a:pPr>
                      <a:r>
                        <a:rPr lang="en-US" sz="1200" dirty="0" smtClean="0">
                          <a:effectLst/>
                        </a:rPr>
                        <a:t>—Partially</a:t>
                      </a:r>
                      <a:r>
                        <a:rPr lang="en-US" sz="1200" baseline="0" dirty="0" smtClean="0">
                          <a:effectLst/>
                        </a:rPr>
                        <a:t> y </a:t>
                      </a:r>
                      <a:r>
                        <a:rPr lang="en-US" sz="1200" dirty="0" smtClean="0">
                          <a:effectLst/>
                        </a:rPr>
                        <a:t>Involuting </a:t>
                      </a:r>
                      <a:r>
                        <a:rPr lang="en-US" sz="1200" dirty="0">
                          <a:effectLst/>
                        </a:rPr>
                        <a:t>(PICH)  </a:t>
                      </a:r>
                      <a:endParaRPr lang="en-US" sz="1200" dirty="0">
                        <a:effectLst/>
                        <a:latin typeface="Calibri"/>
                        <a:ea typeface="Calibri"/>
                        <a:cs typeface="Times New Roman"/>
                      </a:endParaRPr>
                    </a:p>
                  </a:txBody>
                  <a:tcPr marL="37487" marR="37487" marT="37487" marB="37487" anchor="ctr"/>
                </a:tc>
              </a:tr>
              <a:tr h="287457">
                <a:tc vMerge="1">
                  <a:txBody>
                    <a:bodyPr/>
                    <a:lstStyle/>
                    <a:p>
                      <a:endParaRPr lang="en-US"/>
                    </a:p>
                  </a:txBody>
                  <a:tcPr/>
                </a:tc>
                <a:tc>
                  <a:txBody>
                    <a:bodyPr/>
                    <a:lstStyle/>
                    <a:p>
                      <a:pPr marL="0" marR="0">
                        <a:lnSpc>
                          <a:spcPct val="107000"/>
                        </a:lnSpc>
                        <a:spcBef>
                          <a:spcPts val="0"/>
                        </a:spcBef>
                        <a:spcAft>
                          <a:spcPts val="0"/>
                        </a:spcAft>
                      </a:pPr>
                      <a:r>
                        <a:rPr lang="en-US" sz="1200" dirty="0">
                          <a:effectLst/>
                        </a:rPr>
                        <a:t>Tufted angioma  </a:t>
                      </a:r>
                      <a:endParaRPr lang="en-US" sz="1200" dirty="0">
                        <a:effectLst/>
                        <a:latin typeface="Calibri"/>
                        <a:ea typeface="Calibri"/>
                        <a:cs typeface="Times New Roman"/>
                      </a:endParaRPr>
                    </a:p>
                  </a:txBody>
                  <a:tcPr marL="37487" marR="37487" marT="37487" marB="37487" anchor="ctr"/>
                </a:tc>
              </a:tr>
              <a:tr h="287457">
                <a:tc vMerge="1">
                  <a:txBody>
                    <a:bodyPr/>
                    <a:lstStyle/>
                    <a:p>
                      <a:endParaRPr lang="en-US"/>
                    </a:p>
                  </a:txBody>
                  <a:tcPr/>
                </a:tc>
                <a:tc>
                  <a:txBody>
                    <a:bodyPr/>
                    <a:lstStyle/>
                    <a:p>
                      <a:pPr marL="0" marR="0">
                        <a:lnSpc>
                          <a:spcPct val="107000"/>
                        </a:lnSpc>
                        <a:spcBef>
                          <a:spcPts val="0"/>
                        </a:spcBef>
                        <a:spcAft>
                          <a:spcPts val="0"/>
                        </a:spcAft>
                      </a:pPr>
                      <a:r>
                        <a:rPr lang="en-US" sz="1200" dirty="0">
                          <a:effectLst/>
                        </a:rPr>
                        <a:t>Spindle cell hemangioma </a:t>
                      </a:r>
                      <a:endParaRPr lang="en-US" sz="1200" dirty="0">
                        <a:effectLst/>
                        <a:latin typeface="Calibri"/>
                        <a:ea typeface="Calibri"/>
                        <a:cs typeface="Times New Roman"/>
                      </a:endParaRPr>
                    </a:p>
                  </a:txBody>
                  <a:tcPr marL="37487" marR="37487" marT="37487" marB="37487" anchor="ctr"/>
                </a:tc>
              </a:tr>
              <a:tr h="287457">
                <a:tc vMerge="1">
                  <a:txBody>
                    <a:bodyPr/>
                    <a:lstStyle/>
                    <a:p>
                      <a:endParaRPr lang="en-US"/>
                    </a:p>
                  </a:txBody>
                  <a:tcPr/>
                </a:tc>
                <a:tc>
                  <a:txBody>
                    <a:bodyPr/>
                    <a:lstStyle/>
                    <a:p>
                      <a:pPr marL="0" marR="0">
                        <a:lnSpc>
                          <a:spcPct val="107000"/>
                        </a:lnSpc>
                        <a:spcBef>
                          <a:spcPts val="0"/>
                        </a:spcBef>
                        <a:spcAft>
                          <a:spcPts val="0"/>
                        </a:spcAft>
                      </a:pPr>
                      <a:r>
                        <a:rPr lang="en-US" sz="1200" dirty="0">
                          <a:effectLst/>
                        </a:rPr>
                        <a:t>Pyogenic granuloma (also known as lobular capillary hemangioma)  </a:t>
                      </a:r>
                      <a:endParaRPr lang="en-US" sz="1200" dirty="0">
                        <a:effectLst/>
                        <a:latin typeface="Calibri"/>
                        <a:ea typeface="Calibri"/>
                        <a:cs typeface="Times New Roman"/>
                      </a:endParaRPr>
                    </a:p>
                  </a:txBody>
                  <a:tcPr marL="37487" marR="37487" marT="37487" marB="37487" anchor="ctr"/>
                </a:tc>
              </a:tr>
              <a:tr h="287457">
                <a:tc vMerge="1">
                  <a:txBody>
                    <a:bodyPr/>
                    <a:lstStyle/>
                    <a:p>
                      <a:endParaRPr lang="en-US"/>
                    </a:p>
                  </a:txBody>
                  <a:tcPr/>
                </a:tc>
                <a:tc>
                  <a:txBody>
                    <a:bodyPr/>
                    <a:lstStyle/>
                    <a:p>
                      <a:pPr marL="0" marR="0">
                        <a:lnSpc>
                          <a:spcPct val="107000"/>
                        </a:lnSpc>
                        <a:spcBef>
                          <a:spcPts val="0"/>
                        </a:spcBef>
                        <a:spcAft>
                          <a:spcPts val="0"/>
                        </a:spcAft>
                      </a:pPr>
                      <a:r>
                        <a:rPr lang="en-US" sz="1200" dirty="0">
                          <a:effectLst/>
                        </a:rPr>
                        <a:t>Others </a:t>
                      </a:r>
                      <a:endParaRPr lang="en-US" sz="1200" dirty="0">
                        <a:effectLst/>
                        <a:latin typeface="Calibri"/>
                        <a:ea typeface="Calibri"/>
                        <a:cs typeface="Times New Roman"/>
                      </a:endParaRPr>
                    </a:p>
                  </a:txBody>
                  <a:tcPr marL="37487" marR="37487" marT="37487" marB="37487" anchor="ctr"/>
                </a:tc>
              </a:tr>
              <a:tr h="287457">
                <a:tc rowSpan="6">
                  <a:txBody>
                    <a:bodyPr/>
                    <a:lstStyle/>
                    <a:p>
                      <a:pPr marL="0" marR="0">
                        <a:lnSpc>
                          <a:spcPct val="107000"/>
                        </a:lnSpc>
                        <a:spcBef>
                          <a:spcPts val="0"/>
                        </a:spcBef>
                        <a:spcAft>
                          <a:spcPts val="0"/>
                        </a:spcAft>
                      </a:pPr>
                      <a:r>
                        <a:rPr lang="en-US" sz="2000" dirty="0">
                          <a:effectLst/>
                        </a:rPr>
                        <a:t>Locally aggressive or borderline </a:t>
                      </a:r>
                      <a:endParaRPr lang="en-US" sz="2000" dirty="0">
                        <a:effectLst/>
                        <a:latin typeface="Calibri"/>
                        <a:ea typeface="Calibri"/>
                        <a:cs typeface="Times New Roman"/>
                      </a:endParaRPr>
                    </a:p>
                  </a:txBody>
                  <a:tcPr marL="37487" marR="37487" marT="37487" marB="37487" anchor="ctr"/>
                </a:tc>
                <a:tc>
                  <a:txBody>
                    <a:bodyPr/>
                    <a:lstStyle/>
                    <a:p>
                      <a:pPr marL="0" marR="0">
                        <a:lnSpc>
                          <a:spcPct val="107000"/>
                        </a:lnSpc>
                        <a:spcBef>
                          <a:spcPts val="0"/>
                        </a:spcBef>
                        <a:spcAft>
                          <a:spcPts val="0"/>
                        </a:spcAft>
                      </a:pPr>
                      <a:r>
                        <a:rPr lang="en-US" sz="1200" dirty="0">
                          <a:effectLst/>
                        </a:rPr>
                        <a:t>Kaposiform hemangioendothelioma  </a:t>
                      </a:r>
                      <a:endParaRPr lang="en-US" sz="1200" dirty="0">
                        <a:effectLst/>
                        <a:latin typeface="Calibri"/>
                        <a:ea typeface="Calibri"/>
                        <a:cs typeface="Times New Roman"/>
                      </a:endParaRPr>
                    </a:p>
                  </a:txBody>
                  <a:tcPr marL="37487" marR="37487" marT="37487" marB="37487" anchor="ctr"/>
                </a:tc>
              </a:tr>
              <a:tr h="287457">
                <a:tc vMerge="1">
                  <a:txBody>
                    <a:bodyPr/>
                    <a:lstStyle/>
                    <a:p>
                      <a:endParaRPr lang="en-US"/>
                    </a:p>
                  </a:txBody>
                  <a:tcPr/>
                </a:tc>
                <a:tc>
                  <a:txBody>
                    <a:bodyPr/>
                    <a:lstStyle/>
                    <a:p>
                      <a:pPr marL="0" marR="0">
                        <a:lnSpc>
                          <a:spcPct val="107000"/>
                        </a:lnSpc>
                        <a:spcBef>
                          <a:spcPts val="0"/>
                        </a:spcBef>
                        <a:spcAft>
                          <a:spcPts val="0"/>
                        </a:spcAft>
                      </a:pPr>
                      <a:r>
                        <a:rPr lang="en-US" sz="1200" dirty="0">
                          <a:effectLst/>
                        </a:rPr>
                        <a:t>Retiform hemangioendothelioma </a:t>
                      </a:r>
                      <a:endParaRPr lang="en-US" sz="1200" dirty="0">
                        <a:effectLst/>
                        <a:latin typeface="Calibri"/>
                        <a:ea typeface="Calibri"/>
                        <a:cs typeface="Times New Roman"/>
                      </a:endParaRPr>
                    </a:p>
                  </a:txBody>
                  <a:tcPr marL="37487" marR="37487" marT="37487" marB="37487" anchor="ctr"/>
                </a:tc>
              </a:tr>
              <a:tr h="287457">
                <a:tc vMerge="1">
                  <a:txBody>
                    <a:bodyPr/>
                    <a:lstStyle/>
                    <a:p>
                      <a:endParaRPr lang="en-US"/>
                    </a:p>
                  </a:txBody>
                  <a:tcPr/>
                </a:tc>
                <a:tc>
                  <a:txBody>
                    <a:bodyPr/>
                    <a:lstStyle/>
                    <a:p>
                      <a:pPr marL="0" marR="0">
                        <a:lnSpc>
                          <a:spcPct val="107000"/>
                        </a:lnSpc>
                        <a:spcBef>
                          <a:spcPts val="0"/>
                        </a:spcBef>
                        <a:spcAft>
                          <a:spcPts val="0"/>
                        </a:spcAft>
                      </a:pPr>
                      <a:r>
                        <a:rPr lang="en-US" sz="1200" dirty="0">
                          <a:effectLst/>
                        </a:rPr>
                        <a:t>Papillary intralymphatic angioendothelioma (PILA), Dabska tumor </a:t>
                      </a:r>
                      <a:endParaRPr lang="en-US" sz="1200" dirty="0">
                        <a:effectLst/>
                        <a:latin typeface="Calibri"/>
                        <a:ea typeface="Calibri"/>
                        <a:cs typeface="Times New Roman"/>
                      </a:endParaRPr>
                    </a:p>
                  </a:txBody>
                  <a:tcPr marL="37487" marR="37487" marT="37487" marB="37487" anchor="ctr"/>
                </a:tc>
              </a:tr>
              <a:tr h="287457">
                <a:tc vMerge="1">
                  <a:txBody>
                    <a:bodyPr/>
                    <a:lstStyle/>
                    <a:p>
                      <a:endParaRPr lang="en-US"/>
                    </a:p>
                  </a:txBody>
                  <a:tcPr/>
                </a:tc>
                <a:tc>
                  <a:txBody>
                    <a:bodyPr/>
                    <a:lstStyle/>
                    <a:p>
                      <a:pPr marL="0" marR="0">
                        <a:lnSpc>
                          <a:spcPct val="107000"/>
                        </a:lnSpc>
                        <a:spcBef>
                          <a:spcPts val="0"/>
                        </a:spcBef>
                        <a:spcAft>
                          <a:spcPts val="0"/>
                        </a:spcAft>
                      </a:pPr>
                      <a:r>
                        <a:rPr lang="en-US" sz="1200" dirty="0">
                          <a:effectLst/>
                        </a:rPr>
                        <a:t>Composite hemangioendothelioma </a:t>
                      </a:r>
                      <a:endParaRPr lang="en-US" sz="1200" dirty="0">
                        <a:effectLst/>
                        <a:latin typeface="Calibri"/>
                        <a:ea typeface="Calibri"/>
                        <a:cs typeface="Times New Roman"/>
                      </a:endParaRPr>
                    </a:p>
                  </a:txBody>
                  <a:tcPr marL="37487" marR="37487" marT="37487" marB="37487" anchor="ctr"/>
                </a:tc>
              </a:tr>
              <a:tr h="287457">
                <a:tc vMerge="1">
                  <a:txBody>
                    <a:bodyPr/>
                    <a:lstStyle/>
                    <a:p>
                      <a:endParaRPr lang="en-US"/>
                    </a:p>
                  </a:txBody>
                  <a:tcPr/>
                </a:tc>
                <a:tc>
                  <a:txBody>
                    <a:bodyPr/>
                    <a:lstStyle/>
                    <a:p>
                      <a:pPr marL="0" marR="0">
                        <a:lnSpc>
                          <a:spcPct val="107000"/>
                        </a:lnSpc>
                        <a:spcBef>
                          <a:spcPts val="0"/>
                        </a:spcBef>
                        <a:spcAft>
                          <a:spcPts val="0"/>
                        </a:spcAft>
                      </a:pPr>
                      <a:r>
                        <a:rPr lang="en-US" sz="1200" dirty="0">
                          <a:effectLst/>
                        </a:rPr>
                        <a:t>Kaposi sarcoma </a:t>
                      </a:r>
                      <a:endParaRPr lang="en-US" sz="1200" dirty="0">
                        <a:effectLst/>
                        <a:latin typeface="Calibri"/>
                        <a:ea typeface="Calibri"/>
                        <a:cs typeface="Times New Roman"/>
                      </a:endParaRPr>
                    </a:p>
                  </a:txBody>
                  <a:tcPr marL="37487" marR="37487" marT="37487" marB="37487" anchor="ctr"/>
                </a:tc>
              </a:tr>
              <a:tr h="287457">
                <a:tc vMerge="1">
                  <a:txBody>
                    <a:bodyPr/>
                    <a:lstStyle/>
                    <a:p>
                      <a:endParaRPr lang="en-US"/>
                    </a:p>
                  </a:txBody>
                  <a:tcPr/>
                </a:tc>
                <a:tc>
                  <a:txBody>
                    <a:bodyPr/>
                    <a:lstStyle/>
                    <a:p>
                      <a:pPr marL="0" marR="0">
                        <a:lnSpc>
                          <a:spcPct val="107000"/>
                        </a:lnSpc>
                        <a:spcBef>
                          <a:spcPts val="0"/>
                        </a:spcBef>
                        <a:spcAft>
                          <a:spcPts val="0"/>
                        </a:spcAft>
                      </a:pPr>
                      <a:r>
                        <a:rPr lang="en-US" sz="1200" dirty="0">
                          <a:effectLst/>
                        </a:rPr>
                        <a:t>Others </a:t>
                      </a:r>
                      <a:endParaRPr lang="en-US" sz="1200" dirty="0">
                        <a:effectLst/>
                        <a:latin typeface="Calibri"/>
                        <a:ea typeface="Calibri"/>
                        <a:cs typeface="Times New Roman"/>
                      </a:endParaRPr>
                    </a:p>
                  </a:txBody>
                  <a:tcPr marL="37487" marR="37487" marT="37487" marB="37487" anchor="ctr"/>
                </a:tc>
              </a:tr>
              <a:tr h="287457">
                <a:tc rowSpan="3">
                  <a:txBody>
                    <a:bodyPr/>
                    <a:lstStyle/>
                    <a:p>
                      <a:pPr marL="0" marR="0">
                        <a:lnSpc>
                          <a:spcPct val="107000"/>
                        </a:lnSpc>
                        <a:spcBef>
                          <a:spcPts val="0"/>
                        </a:spcBef>
                        <a:spcAft>
                          <a:spcPts val="0"/>
                        </a:spcAft>
                      </a:pPr>
                      <a:r>
                        <a:rPr lang="en-US" sz="2000" dirty="0">
                          <a:effectLst/>
                        </a:rPr>
                        <a:t>Malignant  </a:t>
                      </a:r>
                      <a:endParaRPr lang="en-US" sz="2000" dirty="0">
                        <a:effectLst/>
                        <a:latin typeface="Calibri"/>
                        <a:ea typeface="Calibri"/>
                        <a:cs typeface="Times New Roman"/>
                      </a:endParaRPr>
                    </a:p>
                  </a:txBody>
                  <a:tcPr marL="37487" marR="37487" marT="37487" marB="37487" anchor="ctr"/>
                </a:tc>
                <a:tc>
                  <a:txBody>
                    <a:bodyPr/>
                    <a:lstStyle/>
                    <a:p>
                      <a:pPr marL="0" marR="0">
                        <a:lnSpc>
                          <a:spcPct val="107000"/>
                        </a:lnSpc>
                        <a:spcBef>
                          <a:spcPts val="0"/>
                        </a:spcBef>
                        <a:spcAft>
                          <a:spcPts val="0"/>
                        </a:spcAft>
                      </a:pPr>
                      <a:r>
                        <a:rPr lang="en-US" sz="1200" dirty="0">
                          <a:effectLst/>
                        </a:rPr>
                        <a:t>Epithelioid hemangioendothelioma  </a:t>
                      </a:r>
                      <a:endParaRPr lang="en-US" sz="1200" dirty="0">
                        <a:effectLst/>
                        <a:latin typeface="Calibri"/>
                        <a:ea typeface="Calibri"/>
                        <a:cs typeface="Times New Roman"/>
                      </a:endParaRPr>
                    </a:p>
                  </a:txBody>
                  <a:tcPr marL="37487" marR="37487" marT="37487" marB="37487" anchor="ctr"/>
                </a:tc>
              </a:tr>
              <a:tr h="287457">
                <a:tc vMerge="1">
                  <a:txBody>
                    <a:bodyPr/>
                    <a:lstStyle/>
                    <a:p>
                      <a:endParaRPr lang="en-US"/>
                    </a:p>
                  </a:txBody>
                  <a:tcPr/>
                </a:tc>
                <a:tc>
                  <a:txBody>
                    <a:bodyPr/>
                    <a:lstStyle/>
                    <a:p>
                      <a:pPr marL="0" marR="0">
                        <a:lnSpc>
                          <a:spcPct val="107000"/>
                        </a:lnSpc>
                        <a:spcBef>
                          <a:spcPts val="0"/>
                        </a:spcBef>
                        <a:spcAft>
                          <a:spcPts val="0"/>
                        </a:spcAft>
                      </a:pPr>
                      <a:r>
                        <a:rPr lang="en-US" sz="1200" dirty="0">
                          <a:effectLst/>
                        </a:rPr>
                        <a:t>Angiosarcoma  </a:t>
                      </a:r>
                      <a:endParaRPr lang="en-US" sz="1200" dirty="0">
                        <a:effectLst/>
                        <a:latin typeface="Calibri"/>
                        <a:ea typeface="Calibri"/>
                        <a:cs typeface="Times New Roman"/>
                      </a:endParaRPr>
                    </a:p>
                  </a:txBody>
                  <a:tcPr marL="37487" marR="37487" marT="37487" marB="37487" anchor="ctr"/>
                </a:tc>
              </a:tr>
              <a:tr h="287457">
                <a:tc vMerge="1">
                  <a:txBody>
                    <a:bodyPr/>
                    <a:lstStyle/>
                    <a:p>
                      <a:endParaRPr lang="en-US"/>
                    </a:p>
                  </a:txBody>
                  <a:tcPr/>
                </a:tc>
                <a:tc>
                  <a:txBody>
                    <a:bodyPr/>
                    <a:lstStyle/>
                    <a:p>
                      <a:pPr marL="0" marR="0">
                        <a:lnSpc>
                          <a:spcPct val="107000"/>
                        </a:lnSpc>
                        <a:spcBef>
                          <a:spcPts val="0"/>
                        </a:spcBef>
                        <a:spcAft>
                          <a:spcPts val="0"/>
                        </a:spcAft>
                      </a:pPr>
                      <a:r>
                        <a:rPr lang="en-US" sz="1200" dirty="0">
                          <a:effectLst/>
                        </a:rPr>
                        <a:t>Others </a:t>
                      </a:r>
                      <a:endParaRPr lang="en-US" sz="1200" dirty="0">
                        <a:effectLst/>
                        <a:latin typeface="Calibri"/>
                        <a:ea typeface="Calibri"/>
                        <a:cs typeface="Times New Roman"/>
                      </a:endParaRPr>
                    </a:p>
                  </a:txBody>
                  <a:tcPr marL="37487" marR="37487" marT="37487" marB="37487" anchor="ctr"/>
                </a:tc>
              </a:tr>
            </a:tbl>
          </a:graphicData>
        </a:graphic>
      </p:graphicFrame>
      <p:sp>
        <p:nvSpPr>
          <p:cNvPr id="3" name="Rectangle 2"/>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extLst>
      <p:ext uri="{BB962C8B-B14F-4D97-AF65-F5344CB8AC3E}">
        <p14:creationId xmlns:p14="http://schemas.microsoft.com/office/powerpoint/2010/main" val="34781615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016000" y="441326"/>
            <a:ext cx="11176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800" b="1">
                <a:latin typeface="Tahoma" charset="0"/>
                <a:ea typeface="MS PGothic" charset="0"/>
                <a:cs typeface="Arial" charset="0"/>
              </a:rPr>
              <a:t>Hemangioma</a:t>
            </a:r>
          </a:p>
        </p:txBody>
      </p:sp>
      <p:sp>
        <p:nvSpPr>
          <p:cNvPr id="21507" name="Text Box 4"/>
          <p:cNvSpPr txBox="1">
            <a:spLocks noChangeArrowheads="1"/>
          </p:cNvSpPr>
          <p:nvPr/>
        </p:nvSpPr>
        <p:spPr bwMode="auto">
          <a:xfrm>
            <a:off x="2230967" y="2312989"/>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defRPr/>
            </a:pPr>
            <a:endParaRPr lang="en-US" sz="2000" b="1" smtClean="0">
              <a:latin typeface="Tahoma" charset="0"/>
              <a:cs typeface="Arial" charset="0"/>
            </a:endParaRPr>
          </a:p>
        </p:txBody>
      </p:sp>
      <p:pic>
        <p:nvPicPr>
          <p:cNvPr id="21508" name="Picture 5" descr="mir1"/>
          <p:cNvPicPr>
            <a:picLocks noChangeAspect="1" noChangeArrowheads="1"/>
          </p:cNvPicPr>
          <p:nvPr/>
        </p:nvPicPr>
        <p:blipFill>
          <a:blip r:embed="rId3"/>
          <a:srcRect l="6894" t="8835" r="15489" b="17015"/>
          <a:stretch>
            <a:fillRect/>
          </a:stretch>
        </p:blipFill>
        <p:spPr bwMode="auto">
          <a:xfrm>
            <a:off x="4409599" y="1168400"/>
            <a:ext cx="41656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485" name="Picture 6" descr="SW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914400"/>
            <a:ext cx="3962400"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7" descr="Amorim_Wendell_2004-03-12_scalp"/>
          <p:cNvPicPr>
            <a:picLocks noChangeAspect="1" noChangeArrowheads="1"/>
          </p:cNvPicPr>
          <p:nvPr/>
        </p:nvPicPr>
        <p:blipFill>
          <a:blip r:embed="rId5" cstate="email">
            <a:extLst>
              <a:ext uri="{28A0092B-C50C-407E-A947-70E740481C1C}">
                <a14:useLocalDpi xmlns:a14="http://schemas.microsoft.com/office/drawing/2010/main" val="0"/>
              </a:ext>
            </a:extLst>
          </a:blip>
          <a:srcRect l="18079" t="8333" r="12137" b="5556"/>
          <a:stretch>
            <a:fillRect/>
          </a:stretch>
        </p:blipFill>
        <p:spPr bwMode="auto">
          <a:xfrm>
            <a:off x="4165600" y="3581400"/>
            <a:ext cx="3759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 Box 8"/>
          <p:cNvSpPr txBox="1">
            <a:spLocks noChangeArrowheads="1"/>
          </p:cNvSpPr>
          <p:nvPr/>
        </p:nvSpPr>
        <p:spPr bwMode="auto">
          <a:xfrm>
            <a:off x="2620434" y="225266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defRPr/>
            </a:pPr>
            <a:endParaRPr lang="en-US" sz="3600" smtClean="0">
              <a:latin typeface="Arial" charset="0"/>
              <a:cs typeface="Arial" charset="0"/>
            </a:endParaRPr>
          </a:p>
        </p:txBody>
      </p:sp>
      <p:sp>
        <p:nvSpPr>
          <p:cNvPr id="21512" name="Text Box 9"/>
          <p:cNvSpPr txBox="1">
            <a:spLocks noChangeArrowheads="1"/>
          </p:cNvSpPr>
          <p:nvPr/>
        </p:nvSpPr>
        <p:spPr bwMode="auto">
          <a:xfrm>
            <a:off x="2518834" y="210026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defRPr/>
            </a:pPr>
            <a:endParaRPr lang="en-US" sz="3600" smtClean="0">
              <a:latin typeface="Arial" charset="0"/>
              <a:cs typeface="Arial" charset="0"/>
            </a:endParaRPr>
          </a:p>
        </p:txBody>
      </p:sp>
      <p:sp>
        <p:nvSpPr>
          <p:cNvPr id="21513" name="Text Box 10"/>
          <p:cNvSpPr txBox="1">
            <a:spLocks noChangeArrowheads="1"/>
          </p:cNvSpPr>
          <p:nvPr/>
        </p:nvSpPr>
        <p:spPr bwMode="auto">
          <a:xfrm>
            <a:off x="1706034" y="217646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defRPr/>
            </a:pPr>
            <a:endParaRPr lang="en-US" sz="3600" smtClean="0">
              <a:latin typeface="Arial" charset="0"/>
              <a:cs typeface="Arial" charset="0"/>
            </a:endParaRPr>
          </a:p>
        </p:txBody>
      </p:sp>
      <p:sp>
        <p:nvSpPr>
          <p:cNvPr id="21514" name="Text Box 11"/>
          <p:cNvSpPr txBox="1">
            <a:spLocks noChangeArrowheads="1"/>
          </p:cNvSpPr>
          <p:nvPr/>
        </p:nvSpPr>
        <p:spPr bwMode="auto">
          <a:xfrm>
            <a:off x="2417234" y="232886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defRPr/>
            </a:pPr>
            <a:endParaRPr lang="en-US" sz="3600" smtClean="0">
              <a:latin typeface="Arial" charset="0"/>
              <a:cs typeface="Arial" charset="0"/>
            </a:endParaRPr>
          </a:p>
        </p:txBody>
      </p:sp>
      <p:pic>
        <p:nvPicPr>
          <p:cNvPr id="20491" name="Picture 12" descr="Ballenger, Kaitlin 110305 #0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0" y="3581400"/>
            <a:ext cx="4064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Text Box 13"/>
          <p:cNvSpPr txBox="1">
            <a:spLocks noChangeArrowheads="1"/>
          </p:cNvSpPr>
          <p:nvPr/>
        </p:nvSpPr>
        <p:spPr bwMode="auto">
          <a:xfrm>
            <a:off x="10443634" y="156686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defRPr/>
            </a:pPr>
            <a:endParaRPr lang="en-US" sz="3600" smtClean="0">
              <a:latin typeface="Arial" charset="0"/>
              <a:cs typeface="Arial" charset="0"/>
            </a:endParaRPr>
          </a:p>
        </p:txBody>
      </p:sp>
      <p:pic>
        <p:nvPicPr>
          <p:cNvPr id="20493" name="Picture 14" descr="bearded heman 3"/>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737600" y="762000"/>
            <a:ext cx="3454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8" name="Text Box 15"/>
          <p:cNvSpPr txBox="1">
            <a:spLocks noChangeArrowheads="1"/>
          </p:cNvSpPr>
          <p:nvPr/>
        </p:nvSpPr>
        <p:spPr bwMode="auto">
          <a:xfrm>
            <a:off x="9427634" y="491966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defRPr/>
            </a:pPr>
            <a:endParaRPr lang="en-US" sz="3600" smtClean="0">
              <a:latin typeface="Arial" charset="0"/>
              <a:cs typeface="Arial" charset="0"/>
            </a:endParaRPr>
          </a:p>
        </p:txBody>
      </p:sp>
      <p:sp>
        <p:nvSpPr>
          <p:cNvPr id="21519" name="Text Box 16"/>
          <p:cNvSpPr txBox="1">
            <a:spLocks noChangeArrowheads="1"/>
          </p:cNvSpPr>
          <p:nvPr/>
        </p:nvSpPr>
        <p:spPr bwMode="auto">
          <a:xfrm>
            <a:off x="9834034" y="461486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pPr>
              <a:defRPr/>
            </a:pPr>
            <a:endParaRPr lang="en-US" sz="3600" smtClean="0">
              <a:latin typeface="Arial" charset="0"/>
              <a:cs typeface="Arial" charset="0"/>
            </a:endParaRPr>
          </a:p>
        </p:txBody>
      </p:sp>
      <p:pic>
        <p:nvPicPr>
          <p:cNvPr id="20496" name="Picture 17" descr="DSCN4221"/>
          <p:cNvPicPr>
            <a:picLocks noChangeAspect="1" noChangeArrowheads="1"/>
          </p:cNvPicPr>
          <p:nvPr/>
        </p:nvPicPr>
        <p:blipFill>
          <a:blip r:embed="rId8" cstate="email">
            <a:extLst>
              <a:ext uri="{28A0092B-C50C-407E-A947-70E740481C1C}">
                <a14:useLocalDpi xmlns:a14="http://schemas.microsoft.com/office/drawing/2010/main" val="0"/>
              </a:ext>
            </a:extLst>
          </a:blip>
          <a:srcRect l="16388" r="6694" b="28400"/>
          <a:stretch>
            <a:fillRect/>
          </a:stretch>
        </p:blipFill>
        <p:spPr bwMode="auto">
          <a:xfrm>
            <a:off x="8229600" y="3810000"/>
            <a:ext cx="36576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046133" y="2130744"/>
            <a:ext cx="1236134" cy="4685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a:spLocks noChangeArrowheads="1"/>
          </p:cNvSpPr>
          <p:nvPr/>
        </p:nvSpPr>
        <p:spPr bwMode="auto">
          <a:xfrm>
            <a:off x="-15875" y="6534150"/>
            <a:ext cx="3106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0" dirty="0">
                <a:latin typeface="Trebuchet MS" panose="020B0603020202020204" pitchFamily="34" charset="0"/>
              </a:rPr>
              <a:t>Copyright © 2019 by ASPHO</a:t>
            </a:r>
          </a:p>
        </p:txBody>
      </p:sp>
    </p:spTree>
    <p:extLst>
      <p:ext uri="{BB962C8B-B14F-4D97-AF65-F5344CB8AC3E}">
        <p14:creationId xmlns:p14="http://schemas.microsoft.com/office/powerpoint/2010/main" val="2138067495"/>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360</TotalTime>
  <Words>3237</Words>
  <Application>Microsoft Office PowerPoint</Application>
  <PresentationFormat>Widescreen</PresentationFormat>
  <Paragraphs>686</Paragraphs>
  <Slides>75</Slides>
  <Notes>20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75</vt:i4>
      </vt:variant>
    </vt:vector>
  </HeadingPairs>
  <TitlesOfParts>
    <vt:vector size="89" baseType="lpstr">
      <vt:lpstr>MS Mincho</vt:lpstr>
      <vt:lpstr>MS PGothic</vt:lpstr>
      <vt:lpstr>MS PGothic</vt:lpstr>
      <vt:lpstr>Arial</vt:lpstr>
      <vt:lpstr>Calibri</vt:lpstr>
      <vt:lpstr>Calibri Light</vt:lpstr>
      <vt:lpstr>Franklin Gothic Book</vt:lpstr>
      <vt:lpstr>Franklin Gothic Demi</vt:lpstr>
      <vt:lpstr>Symbol</vt:lpstr>
      <vt:lpstr>Tahoma</vt:lpstr>
      <vt:lpstr>Times New Roman</vt:lpstr>
      <vt:lpstr>Trebuchet MS</vt:lpstr>
      <vt:lpstr>Wingdings</vt:lpstr>
      <vt:lpstr>Office Theme</vt:lpstr>
      <vt:lpstr>PowerPoint Presentation</vt:lpstr>
      <vt:lpstr>This talk will follow the topical structure suggested by the ABP:</vt:lpstr>
      <vt:lpstr>Vascular Anomalies</vt:lpstr>
      <vt:lpstr>       Classification of Vascular Anomalies   The beginning of wisdom is calling things by their right names   Chinese Proverb  </vt:lpstr>
      <vt:lpstr>Vascular Anomalies</vt:lpstr>
      <vt:lpstr>ISSVA Classification – 2014 ( Wassaf et al Pediatrics Vol 136 Number 1, July 2015) </vt:lpstr>
      <vt:lpstr>Vascular Tumors</vt:lpstr>
      <vt:lpstr>PowerPoint Presentation</vt:lpstr>
      <vt:lpstr>PowerPoint Presentation</vt:lpstr>
      <vt:lpstr>Hemangioma Epidemiology</vt:lpstr>
      <vt:lpstr>PowerPoint Presentation</vt:lpstr>
      <vt:lpstr>Infantile Hemangioma (IH)</vt:lpstr>
      <vt:lpstr>Infantile Hemangioma</vt:lpstr>
      <vt:lpstr>Associated Syndromes</vt:lpstr>
      <vt:lpstr>PowerPoint Presentation</vt:lpstr>
      <vt:lpstr>Multiple Cutaneous Hemangiomas</vt:lpstr>
      <vt:lpstr>Liver Lesions: Three Patterns No longer using the terminology hemangioendothelioma</vt:lpstr>
      <vt:lpstr>Patient with enlarging abdominal mass</vt:lpstr>
      <vt:lpstr>Diffuse Liver Hemangioma</vt:lpstr>
      <vt:lpstr>Hypothyroidism</vt:lpstr>
      <vt:lpstr>    PHACE Syndrome</vt:lpstr>
      <vt:lpstr>PHACE</vt:lpstr>
      <vt:lpstr>Pelvis/Lumbar Syndrome</vt:lpstr>
      <vt:lpstr>Variations on the theme Congenital Hemangioma</vt:lpstr>
      <vt:lpstr>Rapidly Involuting Congenital Hemangioma (RICH)</vt:lpstr>
      <vt:lpstr>Hepatic RICH:  Spontaneous Involution</vt:lpstr>
      <vt:lpstr>Focal Liver Lesion- Liver Congenital hemangioma</vt:lpstr>
      <vt:lpstr>Management and Treatment  </vt:lpstr>
      <vt:lpstr>Immediate Treatment</vt:lpstr>
      <vt:lpstr>Other Anatomical Sites to Consider</vt:lpstr>
      <vt:lpstr>Propranolol-First Line Treatment</vt:lpstr>
      <vt:lpstr>PowerPoint Presentation</vt:lpstr>
      <vt:lpstr>Propranolol</vt:lpstr>
      <vt:lpstr>Side effect</vt:lpstr>
      <vt:lpstr>Contraindications</vt:lpstr>
      <vt:lpstr>Topical Medication</vt:lpstr>
      <vt:lpstr>Other Medications</vt:lpstr>
      <vt:lpstr> Rare Vascular Tumors</vt:lpstr>
      <vt:lpstr>Kaposiform Hemangioendotheliomas and Tufted Angiomas*</vt:lpstr>
      <vt:lpstr>Kaposiform Hemangioendothelioma</vt:lpstr>
      <vt:lpstr>Kaposiform Hemangioendothelioma</vt:lpstr>
      <vt:lpstr>Treatment</vt:lpstr>
      <vt:lpstr>Sirolimus and Vascular Anomalies</vt:lpstr>
      <vt:lpstr>Side Effects</vt:lpstr>
      <vt:lpstr>Length of Treatment</vt:lpstr>
      <vt:lpstr>Multifocal Lymphangioendotheliomatosis and thrombocytopenia (MLT)</vt:lpstr>
      <vt:lpstr>Malignant Vascular Tumors</vt:lpstr>
      <vt:lpstr>Malignant Tumors</vt:lpstr>
      <vt:lpstr>Vascular Malformations</vt:lpstr>
      <vt:lpstr>Vascular Malformations</vt:lpstr>
      <vt:lpstr>Capillary Malformations</vt:lpstr>
      <vt:lpstr>Sturge-Weber Syndrome</vt:lpstr>
      <vt:lpstr>Capillary Malformations Sturge-Weber Syndrome</vt:lpstr>
      <vt:lpstr>Venous Malformations</vt:lpstr>
      <vt:lpstr>PowerPoint Presentation</vt:lpstr>
      <vt:lpstr> What We Know</vt:lpstr>
      <vt:lpstr>PowerPoint Presentation</vt:lpstr>
      <vt:lpstr>Additional Suggestions -&gt; High Risk</vt:lpstr>
      <vt:lpstr>Lymphatic Malformation</vt:lpstr>
      <vt:lpstr>Classification of Lymphatic Anomalies</vt:lpstr>
      <vt:lpstr>Common Malformations</vt:lpstr>
      <vt:lpstr>Generalized Lymphatic Anomaly (GLA)</vt:lpstr>
      <vt:lpstr>Gorham Stout Disease (GSD)</vt:lpstr>
      <vt:lpstr>Kaposiform Lymphangiomatosis  (KLA)</vt:lpstr>
      <vt:lpstr>MRL Imaging/Central Collecting Lymphatic Anomalies </vt:lpstr>
      <vt:lpstr>CLOVES Syndrome</vt:lpstr>
      <vt:lpstr>Medical Treatment in the Literature</vt:lpstr>
      <vt:lpstr>Genotype/Phenotype Correlation</vt:lpstr>
      <vt:lpstr>Future directions</vt:lpstr>
      <vt:lpstr>Thank you!  Future Vascular Anomalist Sign up NOW!</vt:lpstr>
      <vt:lpstr>Appendix</vt:lpstr>
      <vt:lpstr>Propranolol Treatment</vt:lpstr>
      <vt:lpstr>Preparations</vt:lpstr>
      <vt:lpstr>Sirolimus Dosing</vt:lpstr>
      <vt:lpstr>Dosing for neonates and infants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Valerie Romack</dc:creator>
  <cp:lastModifiedBy>Jackie Holcomb</cp:lastModifiedBy>
  <cp:revision>37</cp:revision>
  <dcterms:created xsi:type="dcterms:W3CDTF">2018-09-04T19:59:44Z</dcterms:created>
  <dcterms:modified xsi:type="dcterms:W3CDTF">2018-12-18T16:51:18Z</dcterms:modified>
</cp:coreProperties>
</file>