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257" r:id="rId3"/>
    <p:sldId id="269" r:id="rId4"/>
    <p:sldId id="271" r:id="rId5"/>
    <p:sldId id="272" r:id="rId6"/>
    <p:sldId id="343" r:id="rId7"/>
    <p:sldId id="274" r:id="rId8"/>
    <p:sldId id="275" r:id="rId9"/>
    <p:sldId id="276" r:id="rId10"/>
    <p:sldId id="277" r:id="rId11"/>
    <p:sldId id="278" r:id="rId12"/>
    <p:sldId id="279" r:id="rId13"/>
    <p:sldId id="282" r:id="rId14"/>
    <p:sldId id="283" r:id="rId15"/>
    <p:sldId id="284" r:id="rId16"/>
    <p:sldId id="285" r:id="rId17"/>
    <p:sldId id="286" r:id="rId18"/>
    <p:sldId id="295" r:id="rId19"/>
    <p:sldId id="296" r:id="rId20"/>
    <p:sldId id="298" r:id="rId21"/>
    <p:sldId id="299" r:id="rId22"/>
    <p:sldId id="300" r:id="rId23"/>
    <p:sldId id="301" r:id="rId24"/>
    <p:sldId id="302" r:id="rId25"/>
    <p:sldId id="290" r:id="rId26"/>
    <p:sldId id="291" r:id="rId27"/>
    <p:sldId id="292" r:id="rId28"/>
    <p:sldId id="293" r:id="rId29"/>
    <p:sldId id="305" r:id="rId30"/>
    <p:sldId id="306" r:id="rId31"/>
    <p:sldId id="307" r:id="rId32"/>
    <p:sldId id="308" r:id="rId33"/>
    <p:sldId id="309" r:id="rId34"/>
    <p:sldId id="310" r:id="rId35"/>
    <p:sldId id="311" r:id="rId36"/>
    <p:sldId id="313" r:id="rId37"/>
    <p:sldId id="314" r:id="rId38"/>
    <p:sldId id="344" r:id="rId39"/>
    <p:sldId id="345" r:id="rId40"/>
    <p:sldId id="316" r:id="rId41"/>
    <p:sldId id="317" r:id="rId42"/>
    <p:sldId id="320" r:id="rId43"/>
    <p:sldId id="321" r:id="rId44"/>
    <p:sldId id="346" r:id="rId45"/>
    <p:sldId id="347" r:id="rId46"/>
    <p:sldId id="348" r:id="rId47"/>
    <p:sldId id="327" r:id="rId48"/>
    <p:sldId id="328" r:id="rId49"/>
    <p:sldId id="329" r:id="rId50"/>
    <p:sldId id="330" r:id="rId51"/>
    <p:sldId id="331" r:id="rId52"/>
    <p:sldId id="350" r:id="rId53"/>
    <p:sldId id="332" r:id="rId54"/>
    <p:sldId id="334" r:id="rId55"/>
    <p:sldId id="349" r:id="rId56"/>
    <p:sldId id="395" r:id="rId57"/>
    <p:sldId id="394" r:id="rId58"/>
    <p:sldId id="397" r:id="rId59"/>
    <p:sldId id="364" r:id="rId60"/>
    <p:sldId id="398" r:id="rId61"/>
    <p:sldId id="362" r:id="rId62"/>
    <p:sldId id="399" r:id="rId63"/>
    <p:sldId id="379" r:id="rId64"/>
    <p:sldId id="380" r:id="rId6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357" autoAdjust="0"/>
  </p:normalViewPr>
  <p:slideViewPr>
    <p:cSldViewPr snapToGrid="0" snapToObjects="1">
      <p:cViewPr varScale="1">
        <p:scale>
          <a:sx n="106" d="100"/>
          <a:sy n="106"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A4D4E-EAE7-7E49-BEFC-A32F020685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224518DB-7365-D241-AEC3-569855C98F8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C818220-48CA-6844-9D09-AF8B1B42C2D1}" type="datetimeFigureOut">
              <a:rPr lang="en-US"/>
              <a:pPr>
                <a:defRPr/>
              </a:pPr>
              <a:t>12/16/2020</a:t>
            </a:fld>
            <a:endParaRPr lang="en-US" dirty="0"/>
          </a:p>
        </p:txBody>
      </p:sp>
      <p:sp>
        <p:nvSpPr>
          <p:cNvPr id="4" name="Slide Image Placeholder 3">
            <a:extLst>
              <a:ext uri="{FF2B5EF4-FFF2-40B4-BE49-F238E27FC236}">
                <a16:creationId xmlns:a16="http://schemas.microsoft.com/office/drawing/2014/main" id="{7D432EDA-EF5A-BC41-B70B-227EA61C0CE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A465F36-AD7C-8D46-BB53-CD0925CD1C9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8F102F8-F876-4046-BCCD-4C47047B4B7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68793351-D7EC-A044-BCFE-3DCAF74C382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F979DDF-C658-664E-ADA9-A03C6D4B74E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9A4AD0A-47E1-4A89-9B79-C3C663FD1827}" type="slidenum">
              <a:rPr lang="en-US" altLang="en-US" smtClean="0">
                <a:latin typeface="Times New Roman" pitchFamily="18" charset="0"/>
                <a:cs typeface="Arial" charset="0"/>
              </a:rPr>
              <a:pPr eaLnBrk="1" hangingPunct="1">
                <a:spcBef>
                  <a:spcPct val="0"/>
                </a:spcBef>
              </a:pPr>
              <a:t>4</a:t>
            </a:fld>
            <a:endParaRPr lang="en-US" altLang="en-US" dirty="0">
              <a:latin typeface="Times New Roman" pitchFamily="18" charset="0"/>
              <a:cs typeface="Arial"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latin typeface="Arial" charset="0"/>
            </a:endParaRPr>
          </a:p>
        </p:txBody>
      </p:sp>
    </p:spTree>
    <p:extLst>
      <p:ext uri="{BB962C8B-B14F-4D97-AF65-F5344CB8AC3E}">
        <p14:creationId xmlns:p14="http://schemas.microsoft.com/office/powerpoint/2010/main" val="127146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1379B4E-4CFE-4F81-8D79-03F5AA245CB2}" type="slidenum">
              <a:rPr lang="en-US" altLang="en-US" smtClean="0">
                <a:latin typeface="Times New Roman" pitchFamily="18" charset="0"/>
                <a:cs typeface="Arial" charset="0"/>
              </a:rPr>
              <a:pPr eaLnBrk="1" hangingPunct="1">
                <a:spcBef>
                  <a:spcPct val="0"/>
                </a:spcBef>
              </a:pPr>
              <a:t>25</a:t>
            </a:fld>
            <a:endParaRPr lang="en-US" altLang="en-US" dirty="0">
              <a:latin typeface="Times New Roman" pitchFamily="18" charset="0"/>
              <a:cs typeface="Arial"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93447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fld id="{B5EC3084-DF5D-4FB7-95EB-058659F65917}" type="slidenum">
              <a:rPr lang="en-US" altLang="en-US" sz="1200" smtClean="0">
                <a:latin typeface="Times New Roman" pitchFamily="18" charset="0"/>
              </a:rPr>
              <a:pPr eaLnBrk="1" hangingPunct="1">
                <a:defRPr/>
              </a:pPr>
              <a:t>29</a:t>
            </a:fld>
            <a:endParaRPr lang="en-US" altLang="en-US" sz="1200" dirty="0">
              <a:latin typeface="Times New Roman" pitchFamily="18"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fontAlgn="auto">
              <a:spcBef>
                <a:spcPts val="0"/>
              </a:spcBef>
              <a:spcAft>
                <a:spcPts val="0"/>
              </a:spcAft>
              <a:defRPr/>
            </a:pPr>
            <a:endParaRPr lang="en-US" dirty="0">
              <a:latin typeface="Times New Roman" charset="0"/>
              <a:ea typeface="+mn-ea"/>
              <a:cs typeface="ＭＳ Ｐゴシック" charset="0"/>
            </a:endParaRPr>
          </a:p>
        </p:txBody>
      </p:sp>
    </p:spTree>
    <p:extLst>
      <p:ext uri="{BB962C8B-B14F-4D97-AF65-F5344CB8AC3E}">
        <p14:creationId xmlns:p14="http://schemas.microsoft.com/office/powerpoint/2010/main" val="384804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Low power demonstrates a  lesion composed of tightly packed spindle cells with slit-like vascular channels within and surrounding the lesion. The nodules are surrounded by fibrotic stroma. 2</a:t>
            </a:r>
            <a:r>
              <a:rPr lang="en-US" altLang="en-US" baseline="30000" dirty="0"/>
              <a:t>nd</a:t>
            </a:r>
            <a:r>
              <a:rPr lang="en-US" altLang="en-US" dirty="0"/>
              <a:t> picture, the nodules coalesce and involve multiple planes.3</a:t>
            </a:r>
            <a:r>
              <a:rPr lang="en-US" altLang="en-US" baseline="30000" dirty="0"/>
              <a:t>rd</a:t>
            </a:r>
            <a:r>
              <a:rPr lang="en-US" altLang="en-US" dirty="0"/>
              <a:t> picture High power of the spindle cells intermixed with extravasated RBCs, hemosidderin, and insert shows platelet microthrombi. 4</a:t>
            </a:r>
            <a:r>
              <a:rPr lang="en-US" altLang="en-US" baseline="30000" dirty="0"/>
              <a:t>th</a:t>
            </a:r>
            <a:r>
              <a:rPr lang="en-US" altLang="en-US" dirty="0"/>
              <a:t> picture. Another pattern of KHE is the vascular type composed of small back to back dilated lymphatic channels engorged with RBCs. From our institutes experience this pattern of KHE is often seen in newborns with KHE and tend to have a relatively high MIB-1 index when compared to the spindled solid areas. 5</a:t>
            </a:r>
            <a:r>
              <a:rPr lang="en-US" altLang="en-US" baseline="30000" dirty="0"/>
              <a:t>th</a:t>
            </a:r>
            <a:r>
              <a:rPr lang="en-US" altLang="en-US" dirty="0"/>
              <a:t> picture. KHE can have foci of epithelioid areas, 6</a:t>
            </a:r>
            <a:r>
              <a:rPr lang="en-US" altLang="en-US" baseline="30000" dirty="0"/>
              <a:t>th</a:t>
            </a:r>
            <a:r>
              <a:rPr lang="en-US" altLang="en-US" dirty="0"/>
              <a:t> PROX-1 positivity is found is scattered spindle cells, epithelioid cells, and vascular channels.</a:t>
            </a:r>
          </a:p>
          <a:p>
            <a:pPr eaLnBrk="1" hangingPunct="1">
              <a:spcBef>
                <a:spcPct val="0"/>
              </a:spcBef>
            </a:pPr>
            <a:endParaRPr lang="en-US" altLang="en-US" dirty="0"/>
          </a:p>
          <a:p>
            <a:pPr eaLnBrk="1" hangingPunct="1">
              <a:spcBef>
                <a:spcPct val="0"/>
              </a:spcBef>
            </a:pPr>
            <a:r>
              <a:rPr lang="en-US" altLang="en-US" dirty="0"/>
              <a:t>Differences: coalescing nodules, platelet microthrombi, spindle cells around lymphatic channels and endothelial lining cells have lympthatic phenotype (+ for prox-1 (PG is not), D240)</a:t>
            </a:r>
          </a:p>
          <a:p>
            <a:pPr eaLnBrk="1" hangingPunct="1">
              <a:spcBef>
                <a:spcPct val="0"/>
              </a:spcBef>
            </a:pPr>
            <a:endParaRPr lang="en-US" altLang="en-US" dirty="0"/>
          </a:p>
          <a:p>
            <a:pPr eaLnBrk="1" hangingPunct="1">
              <a:spcBef>
                <a:spcPct val="0"/>
              </a:spcBef>
            </a:pPr>
            <a:r>
              <a:rPr lang="en-US" altLang="en-US" dirty="0"/>
              <a:t>PROX-1 (prospero homeobox 1) assigns endothelial cells to a lymphatic fate. It is more sensitive than D240( a monoclonal ab to Mr 40000 0-linked sialoglycoprotein)</a:t>
            </a:r>
          </a:p>
        </p:txBody>
      </p:sp>
    </p:spTree>
    <p:extLst>
      <p:ext uri="{BB962C8B-B14F-4D97-AF65-F5344CB8AC3E}">
        <p14:creationId xmlns:p14="http://schemas.microsoft.com/office/powerpoint/2010/main" val="157471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99A2FE4-54D3-44C3-99B1-AA7BA32A411C}" type="slidenum">
              <a:rPr lang="en-US" altLang="en-US" smtClean="0">
                <a:latin typeface="Times New Roman" pitchFamily="18" charset="0"/>
                <a:cs typeface="Arial" charset="0"/>
              </a:rPr>
              <a:pPr eaLnBrk="1" hangingPunct="1">
                <a:spcBef>
                  <a:spcPct val="0"/>
                </a:spcBef>
              </a:pPr>
              <a:t>40</a:t>
            </a:fld>
            <a:endParaRPr lang="en-US" altLang="en-US" dirty="0">
              <a:latin typeface="Times New Roman" pitchFamily="18" charset="0"/>
              <a:cs typeface="Arial"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8725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Just last month in Melbourne, Australia, a new classification was adopted.</a:t>
            </a:r>
          </a:p>
          <a:p>
            <a:pPr eaLnBrk="1" hangingPunct="1">
              <a:spcBef>
                <a:spcPct val="0"/>
              </a:spcBef>
            </a:pPr>
            <a:r>
              <a:rPr lang="en-US" altLang="en-US" dirty="0"/>
              <a:t>This has now been expanded to include many newer diagnoses, anatomical variants, and named syndromes.</a:t>
            </a:r>
          </a:p>
          <a:p>
            <a:pPr eaLnBrk="1" hangingPunct="1">
              <a:spcBef>
                <a:spcPct val="0"/>
              </a:spcBef>
            </a:pPr>
            <a:r>
              <a:rPr lang="en-US" altLang="en-US" dirty="0"/>
              <a:t>As well as known/accepted genetic causes.</a:t>
            </a:r>
          </a:p>
          <a:p>
            <a:pPr eaLnBrk="1" hangingPunct="1">
              <a:spcBef>
                <a:spcPct val="0"/>
              </a:spcBef>
            </a:pPr>
            <a:endParaRPr lang="en-US" altLang="en-US" dirty="0"/>
          </a:p>
          <a:p>
            <a:pPr eaLnBrk="1" hangingPunct="1">
              <a:spcBef>
                <a:spcPct val="0"/>
              </a:spcBef>
            </a:pPr>
            <a:r>
              <a:rPr lang="en-US" altLang="en-US" dirty="0"/>
              <a:t>But note that the main differential remains between tumors (things that grow) and malformations (present since birth, grow with child).</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750007C-6B78-4C2F-A39C-7B8039A7C835}" type="slidenum">
              <a:rPr lang="en-US" altLang="en-US" smtClean="0">
                <a:latin typeface="Arial" charset="0"/>
                <a:cs typeface="Arial" charset="0"/>
              </a:rPr>
              <a:pPr eaLnBrk="1" hangingPunct="1">
                <a:spcBef>
                  <a:spcPct val="0"/>
                </a:spcBef>
              </a:pPr>
              <a:t>5</a:t>
            </a:fld>
            <a:endParaRPr lang="en-US" altLang="en-US" dirty="0">
              <a:latin typeface="Arial" charset="0"/>
              <a:cs typeface="Arial" charset="0"/>
            </a:endParaRPr>
          </a:p>
        </p:txBody>
      </p:sp>
    </p:spTree>
    <p:extLst>
      <p:ext uri="{BB962C8B-B14F-4D97-AF65-F5344CB8AC3E}">
        <p14:creationId xmlns:p14="http://schemas.microsoft.com/office/powerpoint/2010/main" val="22150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645CA52-1AAC-43B9-85B5-87510EE6D523}" type="slidenum">
              <a:rPr lang="en-US" altLang="en-US" smtClean="0">
                <a:latin typeface="Times New Roman" pitchFamily="18" charset="0"/>
                <a:cs typeface="Arial" charset="0"/>
              </a:rPr>
              <a:pPr eaLnBrk="1" hangingPunct="1">
                <a:spcBef>
                  <a:spcPct val="0"/>
                </a:spcBef>
              </a:pPr>
              <a:t>8</a:t>
            </a:fld>
            <a:endParaRPr lang="en-US" altLang="en-US" dirty="0">
              <a:latin typeface="Times New Roman" pitchFamily="18" charset="0"/>
              <a:cs typeface="Arial"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main types of hemangiomas include superficial lesions, deeper hemangiomas that have a bluish hue and often have superficial telangiectatic vessels and a combination of both types</a:t>
            </a:r>
          </a:p>
        </p:txBody>
      </p:sp>
    </p:spTree>
    <p:extLst>
      <p:ext uri="{BB962C8B-B14F-4D97-AF65-F5344CB8AC3E}">
        <p14:creationId xmlns:p14="http://schemas.microsoft.com/office/powerpoint/2010/main" val="180554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8BDF257-D1FF-4B73-8BDA-A311C31D0E8F}" type="slidenum">
              <a:rPr lang="en-US" altLang="en-US" smtClean="0">
                <a:latin typeface="Times New Roman" pitchFamily="18" charset="0"/>
                <a:cs typeface="Arial" charset="0"/>
              </a:rPr>
              <a:pPr eaLnBrk="1" hangingPunct="1">
                <a:spcBef>
                  <a:spcPct val="0"/>
                </a:spcBef>
              </a:pPr>
              <a:t>9</a:t>
            </a:fld>
            <a:endParaRPr lang="en-US" altLang="en-US" dirty="0">
              <a:latin typeface="Times New Roman" pitchFamily="18" charset="0"/>
              <a:cs typeface="Arial"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3108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083ED2D-084D-4CF1-8CBB-2E0636EC1392}" type="slidenum">
              <a:rPr lang="en-US" altLang="en-US" smtClean="0">
                <a:latin typeface="Times New Roman" pitchFamily="18" charset="0"/>
                <a:cs typeface="Arial" charset="0"/>
              </a:rPr>
              <a:pPr eaLnBrk="1" hangingPunct="1">
                <a:spcBef>
                  <a:spcPct val="0"/>
                </a:spcBef>
              </a:pPr>
              <a:t>10</a:t>
            </a:fld>
            <a:endParaRPr lang="en-US" altLang="en-US" dirty="0">
              <a:latin typeface="Times New Roman" pitchFamily="18" charset="0"/>
              <a:cs typeface="Arial"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36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3 histological growth phases: proliferating till about 2 year or so, involuting, involuted phases similar to skin lesions</a:t>
            </a:r>
          </a:p>
          <a:p>
            <a:pPr eaLnBrk="1" hangingPunct="1">
              <a:spcBef>
                <a:spcPct val="0"/>
              </a:spcBef>
            </a:pPr>
            <a:r>
              <a:rPr lang="en-US" altLang="en-US" dirty="0"/>
              <a:t>Capillaries lined by plump endothelial cells – rare mitosis; do not typically see hemorrhage or necrosis.</a:t>
            </a:r>
          </a:p>
          <a:p>
            <a:pPr eaLnBrk="1" hangingPunct="1">
              <a:spcBef>
                <a:spcPct val="0"/>
              </a:spcBef>
            </a:pPr>
            <a:r>
              <a:rPr lang="en-US" altLang="en-US" dirty="0"/>
              <a:t>GLUT-1 - glucose transporter member 1 (SLC2A1) is a protein that in humans is encoded by the SLC2A1 gene.[1] GLUT1 facilitates the transport of glucose across the plasma membranes of mammals.[2] Positive in RBCs, endothelial cells in the blood brain barrier (meninges)</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Low power demonstrates a vascular lesion composed of back to back capillaries arranged in lobules with minimal intervening stroma within the superficial and deep dermis. Higher magnification demonstrated thin capillary basement membrane, and plump endothelial cells, Glut-1, is positive. The histological findings are consistent with Infantile hemangioma, superficial and deep, proliferating type.</a:t>
            </a:r>
          </a:p>
          <a:p>
            <a:pPr eaLnBrk="1" hangingPunct="1">
              <a:spcBef>
                <a:spcPct val="0"/>
              </a:spcBef>
            </a:pPr>
            <a:endParaRPr lang="en-US" altLang="en-US" dirty="0"/>
          </a:p>
          <a:p>
            <a:pPr eaLnBrk="1" hangingPunct="1">
              <a:spcBef>
                <a:spcPct val="0"/>
              </a:spcBef>
            </a:pPr>
            <a:r>
              <a:rPr lang="en-US" altLang="en-US" dirty="0"/>
              <a:t>Differences: arise in dermis but extend to subcutis while deep-seated PGs are only in subcutis; as it involutes, basement membrane thickens. IHC aside from glut-1 shows Lewis Y, merosin, and CD15 positivity (PG is not)</a:t>
            </a:r>
          </a:p>
          <a:p>
            <a:pPr eaLnBrk="1" hangingPunct="1">
              <a:spcBef>
                <a:spcPct val="0"/>
              </a:spcBef>
            </a:pPr>
            <a:endParaRPr lang="en-US" altLang="en-US" dirty="0"/>
          </a:p>
          <a:p>
            <a:pPr eaLnBrk="1" hangingPunct="1">
              <a:spcBef>
                <a:spcPct val="0"/>
              </a:spcBef>
            </a:pPr>
            <a:r>
              <a:rPr lang="en-US" altLang="en-US" dirty="0"/>
              <a:t>Glut-1 (an erythrocyte glucose transporter protein normally highly expressed at blood-tissue barriers, )</a:t>
            </a:r>
          </a:p>
        </p:txBody>
      </p:sp>
    </p:spTree>
    <p:extLst>
      <p:ext uri="{BB962C8B-B14F-4D97-AF65-F5344CB8AC3E}">
        <p14:creationId xmlns:p14="http://schemas.microsoft.com/office/powerpoint/2010/main" val="303065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CC6A88E-71C5-46AE-84C5-C0620660F51E}" type="slidenum">
              <a:rPr lang="en-US" altLang="en-US" smtClean="0">
                <a:latin typeface="Times New Roman" pitchFamily="18" charset="0"/>
                <a:cs typeface="Arial" charset="0"/>
              </a:rPr>
              <a:pPr eaLnBrk="1" hangingPunct="1">
                <a:spcBef>
                  <a:spcPct val="0"/>
                </a:spcBef>
              </a:pPr>
              <a:t>13</a:t>
            </a:fld>
            <a:endParaRPr lang="en-US" altLang="en-US" dirty="0">
              <a:latin typeface="Times New Roman" pitchFamily="18" charset="0"/>
              <a:cs typeface="Arial"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Can lead to GI bleeds or hear failure in cases of extensive liver hemangiomatosis</a:t>
            </a:r>
          </a:p>
        </p:txBody>
      </p:sp>
    </p:spTree>
    <p:extLst>
      <p:ext uri="{BB962C8B-B14F-4D97-AF65-F5344CB8AC3E}">
        <p14:creationId xmlns:p14="http://schemas.microsoft.com/office/powerpoint/2010/main" val="186595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59D4084-05E7-42D5-86B2-25E11152823A}" type="slidenum">
              <a:rPr lang="en-US" altLang="en-US" smtClean="0">
                <a:latin typeface="Times New Roman" pitchFamily="18" charset="0"/>
                <a:cs typeface="Arial" charset="0"/>
              </a:rPr>
              <a:pPr eaLnBrk="1" hangingPunct="1">
                <a:spcBef>
                  <a:spcPct val="0"/>
                </a:spcBef>
              </a:pPr>
              <a:t>17</a:t>
            </a:fld>
            <a:endParaRPr lang="en-US" altLang="en-US" dirty="0">
              <a:latin typeface="Times New Roman" pitchFamily="18" charset="0"/>
              <a:cs typeface="Arial"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70220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979DDF-C658-664E-ADA9-A03C6D4B74E9}" type="slidenum">
              <a:rPr lang="en-US" smtClean="0"/>
              <a:pPr>
                <a:defRPr/>
              </a:pPr>
              <a:t>20</a:t>
            </a:fld>
            <a:endParaRPr lang="en-US" dirty="0"/>
          </a:p>
        </p:txBody>
      </p:sp>
    </p:spTree>
    <p:extLst>
      <p:ext uri="{BB962C8B-B14F-4D97-AF65-F5344CB8AC3E}">
        <p14:creationId xmlns:p14="http://schemas.microsoft.com/office/powerpoint/2010/main" val="3376671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5456" y="257695"/>
            <a:ext cx="6833060" cy="3252268"/>
          </a:xfrm>
        </p:spPr>
        <p:txBody>
          <a:bodyPr anchor="b"/>
          <a:lstStyle>
            <a:lvl1pPr algn="ctr">
              <a:defRPr sz="6000" b="1">
                <a:solidFill>
                  <a:schemeClr val="bg1"/>
                </a:solidFill>
              </a:defRPr>
            </a:lvl1pPr>
          </a:lstStyle>
          <a:p>
            <a:r>
              <a:rPr lang="en-US" dirty="0"/>
              <a:t>Session Title</a:t>
            </a:r>
          </a:p>
        </p:txBody>
      </p:sp>
      <p:sp>
        <p:nvSpPr>
          <p:cNvPr id="3" name="Subtitle 2"/>
          <p:cNvSpPr>
            <a:spLocks noGrp="1"/>
          </p:cNvSpPr>
          <p:nvPr>
            <p:ph type="subTitle" idx="1" hasCustomPrompt="1"/>
          </p:nvPr>
        </p:nvSpPr>
        <p:spPr>
          <a:xfrm>
            <a:off x="5195456" y="3740583"/>
            <a:ext cx="6833059" cy="1671925"/>
          </a:xfrm>
        </p:spPr>
        <p:txBody>
          <a:bodyPr/>
          <a:lstStyle>
            <a:lvl1pPr marL="0" indent="0" algn="ctr">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br>
              <a:rPr lang="en-US" dirty="0"/>
            </a:br>
            <a:r>
              <a:rPr lang="en-US" b="0" dirty="0"/>
              <a:t>Speaker Institution</a:t>
            </a:r>
            <a:endParaRPr lang="en-US" dirty="0"/>
          </a:p>
        </p:txBody>
      </p:sp>
    </p:spTree>
    <p:extLst>
      <p:ext uri="{BB962C8B-B14F-4D97-AF65-F5344CB8AC3E}">
        <p14:creationId xmlns:p14="http://schemas.microsoft.com/office/powerpoint/2010/main" val="12384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26B3C-DD9A-5F47-92DC-8D0C2397D36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1822369-DD4F-A64F-8FBE-460AAB12AF27}" type="datetimeFigureOut">
              <a:rPr lang="en-US"/>
              <a:pPr>
                <a:defRPr/>
              </a:pPr>
              <a:t>12/16/2020</a:t>
            </a:fld>
            <a:endParaRPr lang="en-US" dirty="0"/>
          </a:p>
        </p:txBody>
      </p:sp>
      <p:sp>
        <p:nvSpPr>
          <p:cNvPr id="5" name="Footer Placeholder 4">
            <a:extLst>
              <a:ext uri="{FF2B5EF4-FFF2-40B4-BE49-F238E27FC236}">
                <a16:creationId xmlns:a16="http://schemas.microsoft.com/office/drawing/2014/main" id="{C1A99C88-5FC5-3C45-B4A6-CD23B40197A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9BC170D4-10D2-FC49-8933-460869B08DF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2E15B82-B716-3E4F-A62D-764CBC616414}" type="slidenum">
              <a:rPr lang="en-US"/>
              <a:pPr>
                <a:defRPr/>
              </a:pPr>
              <a:t>‹#›</a:t>
            </a:fld>
            <a:endParaRPr lang="en-US" dirty="0"/>
          </a:p>
        </p:txBody>
      </p:sp>
    </p:spTree>
    <p:extLst>
      <p:ext uri="{BB962C8B-B14F-4D97-AF65-F5344CB8AC3E}">
        <p14:creationId xmlns:p14="http://schemas.microsoft.com/office/powerpoint/2010/main" val="425277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EB4BA-77F7-854C-9381-CCB67726439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3E251E4-A4F5-8049-9403-568B14079F31}" type="datetimeFigureOut">
              <a:rPr lang="en-US"/>
              <a:pPr>
                <a:defRPr/>
              </a:pPr>
              <a:t>12/16/2020</a:t>
            </a:fld>
            <a:endParaRPr lang="en-US" dirty="0"/>
          </a:p>
        </p:txBody>
      </p:sp>
      <p:sp>
        <p:nvSpPr>
          <p:cNvPr id="5" name="Footer Placeholder 4">
            <a:extLst>
              <a:ext uri="{FF2B5EF4-FFF2-40B4-BE49-F238E27FC236}">
                <a16:creationId xmlns:a16="http://schemas.microsoft.com/office/drawing/2014/main" id="{081FDA10-CF2C-E94E-B88E-E5C766CC770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66A8CB88-E26B-2746-81F1-E61FAFAA92CE}"/>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21FD50D-FD06-CC41-9B36-AE578ECBC588}" type="slidenum">
              <a:rPr lang="en-US"/>
              <a:pPr>
                <a:defRPr/>
              </a:pPr>
              <a:t>‹#›</a:t>
            </a:fld>
            <a:endParaRPr lang="en-US" dirty="0"/>
          </a:p>
        </p:txBody>
      </p:sp>
    </p:spTree>
    <p:extLst>
      <p:ext uri="{BB962C8B-B14F-4D97-AF65-F5344CB8AC3E}">
        <p14:creationId xmlns:p14="http://schemas.microsoft.com/office/powerpoint/2010/main" val="1674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p:txBody>
          <a:bodyPr/>
          <a:lstStyle>
            <a:lvl1pPr>
              <a:defRPr>
                <a:latin typeface="Calibri" pitchFamily="34" charset="0"/>
                <a:ea typeface="MS PGothic" pitchFamily="34" charset="-128"/>
                <a:cs typeface="Arial" pitchFamily="34" charset="0"/>
              </a:defRPr>
            </a:lvl1pPr>
          </a:lstStyle>
          <a:p>
            <a:pPr>
              <a:defRPr/>
            </a:pPr>
            <a:endParaRPr lang="en-US" dirty="0"/>
          </a:p>
        </p:txBody>
      </p:sp>
      <p:sp>
        <p:nvSpPr>
          <p:cNvPr id="6" name="Rectangle 45"/>
          <p:cNvSpPr>
            <a:spLocks noGrp="1" noChangeArrowheads="1"/>
          </p:cNvSpPr>
          <p:nvPr>
            <p:ph type="ftr" sz="quarter" idx="11"/>
          </p:nvPr>
        </p:nvSpPr>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p:txBody>
          <a:bodyPr/>
          <a:lstStyle>
            <a:lvl1pPr>
              <a:defRPr/>
            </a:lvl1pPr>
          </a:lstStyle>
          <a:p>
            <a:pPr>
              <a:defRPr/>
            </a:pPr>
            <a:fld id="{3C2E53CC-6D5D-412E-B672-6B888C6756D0}" type="slidenum">
              <a:rPr lang="en-US" altLang="en-US"/>
              <a:pPr>
                <a:defRPr/>
              </a:pPr>
              <a:t>‹#›</a:t>
            </a:fld>
            <a:endParaRPr lang="en-US" altLang="en-US" dirty="0"/>
          </a:p>
        </p:txBody>
      </p:sp>
    </p:spTree>
    <p:extLst>
      <p:ext uri="{BB962C8B-B14F-4D97-AF65-F5344CB8AC3E}">
        <p14:creationId xmlns:p14="http://schemas.microsoft.com/office/powerpoint/2010/main" val="33587425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alibri" pitchFamily="34" charset="0"/>
                <a:ea typeface="MS PGothic" pitchFamily="34" charset="-128"/>
                <a:cs typeface="Arial" pitchFamily="34"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B3D72898-662F-462C-85BC-C5C91797360A}" type="slidenum">
              <a:rPr lang="en-US" altLang="en-US"/>
              <a:pPr>
                <a:defRPr/>
              </a:pPr>
              <a:t>‹#›</a:t>
            </a:fld>
            <a:endParaRPr lang="en-US" altLang="en-US" dirty="0"/>
          </a:p>
        </p:txBody>
      </p:sp>
    </p:spTree>
    <p:extLst>
      <p:ext uri="{BB962C8B-B14F-4D97-AF65-F5344CB8AC3E}">
        <p14:creationId xmlns:p14="http://schemas.microsoft.com/office/powerpoint/2010/main" val="2449594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Content Placeholder 2"/>
          <p:cNvSpPr>
            <a:spLocks noGrp="1"/>
          </p:cNvSpPr>
          <p:nvPr>
            <p:ph idx="12"/>
          </p:nvPr>
        </p:nvSpPr>
        <p:spPr>
          <a:xfrm>
            <a:off x="609600" y="1582631"/>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0" y="274638"/>
            <a:ext cx="10972800" cy="1143000"/>
          </a:xfrm>
        </p:spPr>
        <p:txBody>
          <a:bodyPr/>
          <a:lstStyle/>
          <a:p>
            <a:r>
              <a:rPr lang="en-US"/>
              <a:t>Click to edit Master title style</a:t>
            </a:r>
          </a:p>
        </p:txBody>
      </p:sp>
      <p:sp>
        <p:nvSpPr>
          <p:cNvPr id="4" name="Slide Number Placeholder 5"/>
          <p:cNvSpPr>
            <a:spLocks noGrp="1"/>
          </p:cNvSpPr>
          <p:nvPr>
            <p:ph type="sldNum" sz="quarter" idx="13"/>
          </p:nvPr>
        </p:nvSpPr>
        <p:spPr/>
        <p:txBody>
          <a:bodyPr/>
          <a:lstStyle>
            <a:lvl1pPr>
              <a:defRPr/>
            </a:lvl1pPr>
          </a:lstStyle>
          <a:p>
            <a:pPr>
              <a:defRPr/>
            </a:pPr>
            <a:fld id="{68C47815-DAFF-4379-B56E-B9FA3F738B94}" type="slidenum">
              <a:rPr lang="en-US" altLang="en-US"/>
              <a:pPr>
                <a:defRPr/>
              </a:pPr>
              <a:t>‹#›</a:t>
            </a:fld>
            <a:endParaRPr lang="en-US" altLang="en-US" dirty="0"/>
          </a:p>
        </p:txBody>
      </p:sp>
    </p:spTree>
    <p:extLst>
      <p:ext uri="{BB962C8B-B14F-4D97-AF65-F5344CB8AC3E}">
        <p14:creationId xmlns:p14="http://schemas.microsoft.com/office/powerpoint/2010/main" val="3729669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dirty="0"/>
          </a:p>
        </p:txBody>
      </p:sp>
      <p:sp>
        <p:nvSpPr>
          <p:cNvPr id="5" name="Rectangle 44"/>
          <p:cNvSpPr>
            <a:spLocks noGrp="1" noChangeArrowheads="1"/>
          </p:cNvSpPr>
          <p:nvPr>
            <p:ph type="dt" sz="half" idx="10"/>
          </p:nvPr>
        </p:nvSpPr>
        <p:spPr/>
        <p:txBody>
          <a:bodyPr/>
          <a:lstStyle>
            <a:lvl1pPr>
              <a:defRPr>
                <a:latin typeface="Calibri" pitchFamily="34" charset="0"/>
                <a:ea typeface="MS PGothic" pitchFamily="34" charset="-128"/>
                <a:cs typeface="Arial" pitchFamily="34" charset="0"/>
              </a:defRPr>
            </a:lvl1pPr>
          </a:lstStyle>
          <a:p>
            <a:pPr>
              <a:defRPr/>
            </a:pPr>
            <a:endParaRPr lang="en-US" dirty="0"/>
          </a:p>
        </p:txBody>
      </p:sp>
      <p:sp>
        <p:nvSpPr>
          <p:cNvPr id="6" name="Rectangle 45"/>
          <p:cNvSpPr>
            <a:spLocks noGrp="1" noChangeArrowheads="1"/>
          </p:cNvSpPr>
          <p:nvPr>
            <p:ph type="ftr" sz="quarter" idx="11"/>
          </p:nvPr>
        </p:nvSpPr>
        <p:spPr/>
        <p:txBody>
          <a:bodyPr/>
          <a:lstStyle>
            <a:lvl1pPr>
              <a:defRPr/>
            </a:lvl1pPr>
          </a:lstStyle>
          <a:p>
            <a:pPr>
              <a:defRPr/>
            </a:pPr>
            <a:endParaRPr lang="en-US" dirty="0"/>
          </a:p>
        </p:txBody>
      </p:sp>
      <p:sp>
        <p:nvSpPr>
          <p:cNvPr id="7" name="Rectangle 46"/>
          <p:cNvSpPr>
            <a:spLocks noGrp="1" noChangeArrowheads="1"/>
          </p:cNvSpPr>
          <p:nvPr>
            <p:ph type="sldNum" sz="quarter" idx="12"/>
          </p:nvPr>
        </p:nvSpPr>
        <p:spPr/>
        <p:txBody>
          <a:bodyPr/>
          <a:lstStyle>
            <a:lvl1pPr>
              <a:defRPr/>
            </a:lvl1pPr>
          </a:lstStyle>
          <a:p>
            <a:pPr>
              <a:defRPr/>
            </a:pPr>
            <a:fld id="{D81C07B0-2D76-4D4B-859C-9E537BD0106D}" type="slidenum">
              <a:rPr lang="en-US" altLang="en-US"/>
              <a:pPr>
                <a:defRPr/>
              </a:pPr>
              <a:t>‹#›</a:t>
            </a:fld>
            <a:endParaRPr lang="en-US" altLang="en-US" dirty="0"/>
          </a:p>
        </p:txBody>
      </p:sp>
    </p:spTree>
    <p:extLst>
      <p:ext uri="{BB962C8B-B14F-4D97-AF65-F5344CB8AC3E}">
        <p14:creationId xmlns:p14="http://schemas.microsoft.com/office/powerpoint/2010/main" val="27122287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163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973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7091" y="1825625"/>
            <a:ext cx="574270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715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20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617" y="365125"/>
            <a:ext cx="11665527" cy="1325563"/>
          </a:xfrm>
        </p:spPr>
        <p:txBody>
          <a:bodyPr/>
          <a:lstStyle/>
          <a:p>
            <a:r>
              <a:rPr lang="en-US" dirty="0"/>
              <a:t>Click to edit Master title style</a:t>
            </a:r>
          </a:p>
        </p:txBody>
      </p:sp>
      <p:sp>
        <p:nvSpPr>
          <p:cNvPr id="3" name="Text Placeholder 2"/>
          <p:cNvSpPr>
            <a:spLocks noGrp="1"/>
          </p:cNvSpPr>
          <p:nvPr>
            <p:ph type="body" idx="1"/>
          </p:nvPr>
        </p:nvSpPr>
        <p:spPr>
          <a:xfrm>
            <a:off x="258618" y="1681163"/>
            <a:ext cx="57389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618" y="2505075"/>
            <a:ext cx="573895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76118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76118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59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761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1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564" y="332509"/>
            <a:ext cx="4476461" cy="172489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332509"/>
            <a:ext cx="6172200" cy="5536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5564" y="2057400"/>
            <a:ext cx="44764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9518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43B04-3909-9F45-BCD9-03CE9A6E19F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FEE9921-C18A-604F-9069-8A997880C8BA}" type="datetimeFigureOut">
              <a:rPr lang="en-US"/>
              <a:pPr>
                <a:defRPr/>
              </a:pPr>
              <a:t>12/16/2020</a:t>
            </a:fld>
            <a:endParaRPr lang="en-US" dirty="0"/>
          </a:p>
        </p:txBody>
      </p:sp>
      <p:sp>
        <p:nvSpPr>
          <p:cNvPr id="6" name="Footer Placeholder 5">
            <a:extLst>
              <a:ext uri="{FF2B5EF4-FFF2-40B4-BE49-F238E27FC236}">
                <a16:creationId xmlns:a16="http://schemas.microsoft.com/office/drawing/2014/main" id="{FFD2B96B-090F-4348-BB84-288C0C15CCD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221F4324-0123-B845-8B65-CB856CF8689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18D5A93-B5B0-5D49-BF64-FE44E597D0DC}" type="slidenum">
              <a:rPr lang="en-US"/>
              <a:pPr>
                <a:defRPr/>
              </a:pPr>
              <a:t>‹#›</a:t>
            </a:fld>
            <a:endParaRPr lang="en-US" dirty="0"/>
          </a:p>
        </p:txBody>
      </p:sp>
    </p:spTree>
    <p:extLst>
      <p:ext uri="{BB962C8B-B14F-4D97-AF65-F5344CB8AC3E}">
        <p14:creationId xmlns:p14="http://schemas.microsoft.com/office/powerpoint/2010/main" val="238728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5FBAF6-927D-8E42-806C-9682F08AD10C}"/>
              </a:ext>
            </a:extLst>
          </p:cNvPr>
          <p:cNvSpPr>
            <a:spLocks noGrp="1" noChangeArrowheads="1"/>
          </p:cNvSpPr>
          <p:nvPr>
            <p:ph type="title"/>
          </p:nvPr>
        </p:nvSpPr>
        <p:spPr bwMode="auto">
          <a:xfrm>
            <a:off x="277091" y="365125"/>
            <a:ext cx="1161010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BC715126-FB0B-C442-B926-BAAEB1BFAC77}"/>
              </a:ext>
            </a:extLst>
          </p:cNvPr>
          <p:cNvSpPr>
            <a:spLocks noGrp="1" noChangeArrowheads="1"/>
          </p:cNvSpPr>
          <p:nvPr>
            <p:ph type="body" idx="1"/>
          </p:nvPr>
        </p:nvSpPr>
        <p:spPr bwMode="auto">
          <a:xfrm>
            <a:off x="277091" y="1825625"/>
            <a:ext cx="1161010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6" r:id="rId15"/>
  </p:sldLayoutIdLst>
  <p:txStyles>
    <p:titleStyle>
      <a:lvl1pPr algn="l" rtl="0" eaLnBrk="1" fontAlgn="base" hangingPunct="1">
        <a:lnSpc>
          <a:spcPct val="90000"/>
        </a:lnSpc>
        <a:spcBef>
          <a:spcPct val="0"/>
        </a:spcBef>
        <a:spcAft>
          <a:spcPct val="0"/>
        </a:spcAft>
        <a:defRPr sz="4400" b="1" kern="1200">
          <a:solidFill>
            <a:schemeClr val="bg2">
              <a:lumMod val="25000"/>
            </a:schemeClr>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2">
              <a:lumMod val="25000"/>
            </a:schemeClr>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98B250AD-5EEA-C24D-8F00-A6428F0E3A78}"/>
              </a:ext>
            </a:extLst>
          </p:cNvPr>
          <p:cNvSpPr>
            <a:spLocks noGrp="1" noChangeArrowheads="1"/>
          </p:cNvSpPr>
          <p:nvPr>
            <p:ph type="ctrTitle"/>
          </p:nvPr>
        </p:nvSpPr>
        <p:spPr>
          <a:xfrm>
            <a:off x="5311775" y="1122363"/>
            <a:ext cx="6564313" cy="2387600"/>
          </a:xfrm>
        </p:spPr>
        <p:txBody>
          <a:bodyPr/>
          <a:lstStyle/>
          <a:p>
            <a:r>
              <a:rPr lang="en-US" altLang="en-US" dirty="0"/>
              <a:t>Vascular Anomalies:</a:t>
            </a:r>
            <a:br>
              <a:rPr lang="en-US" altLang="en-US" dirty="0"/>
            </a:br>
            <a:r>
              <a:rPr lang="en-US" altLang="en-US" dirty="0"/>
              <a:t>Tumors and</a:t>
            </a:r>
            <a:br>
              <a:rPr lang="en-US" altLang="en-US" dirty="0"/>
            </a:br>
            <a:r>
              <a:rPr lang="en-US" altLang="en-US" dirty="0"/>
              <a:t>Malformations</a:t>
            </a:r>
          </a:p>
        </p:txBody>
      </p:sp>
      <p:sp>
        <p:nvSpPr>
          <p:cNvPr id="14338" name="Subtitle 2">
            <a:extLst>
              <a:ext uri="{FF2B5EF4-FFF2-40B4-BE49-F238E27FC236}">
                <a16:creationId xmlns:a16="http://schemas.microsoft.com/office/drawing/2014/main" id="{252F0D66-137E-FE47-8C21-F6B35E5632DD}"/>
              </a:ext>
            </a:extLst>
          </p:cNvPr>
          <p:cNvSpPr>
            <a:spLocks noGrp="1" noChangeArrowheads="1"/>
          </p:cNvSpPr>
          <p:nvPr>
            <p:ph type="subTitle" idx="1"/>
          </p:nvPr>
        </p:nvSpPr>
        <p:spPr>
          <a:xfrm>
            <a:off x="5311775" y="3602038"/>
            <a:ext cx="6564313" cy="1655762"/>
          </a:xfrm>
        </p:spPr>
        <p:txBody>
          <a:bodyPr/>
          <a:lstStyle/>
          <a:p>
            <a:r>
              <a:rPr lang="en-US" altLang="en-US" dirty="0"/>
              <a:t>Denise M. Adams, MD</a:t>
            </a:r>
          </a:p>
          <a:p>
            <a:r>
              <a:rPr lang="en-US" altLang="en-US" dirty="0"/>
              <a:t>Professor of Pediatrics</a:t>
            </a:r>
          </a:p>
          <a:p>
            <a:r>
              <a:rPr lang="en-US" altLang="en-US" dirty="0"/>
              <a:t>Children’s Hospital of Philadelphia</a:t>
            </a:r>
          </a:p>
          <a:p>
            <a:r>
              <a:rPr lang="en-US" altLang="en-US" dirty="0"/>
              <a:t>University of Pennsylvania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icture 009"/>
          <p:cNvPicPr>
            <a:picLocks noGrp="1" noChangeAspect="1" noChangeArrowheads="1"/>
          </p:cNvPicPr>
          <p:nvPr>
            <p:ph idx="1"/>
          </p:nvPr>
        </p:nvPicPr>
        <p:blipFill>
          <a:blip r:embed="rId3" cstate="email">
            <a:lum contrast="42000"/>
            <a:extLst>
              <a:ext uri="{28A0092B-C50C-407E-A947-70E740481C1C}">
                <a14:useLocalDpi xmlns:a14="http://schemas.microsoft.com/office/drawing/2010/main"/>
              </a:ext>
            </a:extLst>
          </a:blip>
          <a:srcRect/>
          <a:stretch>
            <a:fillRect/>
          </a:stretch>
        </p:blipFill>
        <p:spPr>
          <a:xfrm>
            <a:off x="406400" y="304800"/>
            <a:ext cx="11480800" cy="6386513"/>
          </a:xfrm>
          <a:noFill/>
          <a:ln w="38100">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Infantile Hemangioma (IH)</a:t>
            </a:r>
          </a:p>
        </p:txBody>
      </p:sp>
      <p:sp>
        <p:nvSpPr>
          <p:cNvPr id="9" name="Content Placeholder 8"/>
          <p:cNvSpPr>
            <a:spLocks noGrp="1"/>
          </p:cNvSpPr>
          <p:nvPr>
            <p:ph sz="half" idx="2"/>
          </p:nvPr>
        </p:nvSpPr>
        <p:spPr>
          <a:xfrm>
            <a:off x="6400800" y="1600201"/>
            <a:ext cx="5384800" cy="4525963"/>
          </a:xfrm>
        </p:spPr>
        <p:txBody>
          <a:bodyPr>
            <a:normAutofit/>
          </a:bodyPr>
          <a:lstStyle/>
          <a:p>
            <a:pPr>
              <a:defRPr/>
            </a:pPr>
            <a:r>
              <a:rPr lang="en-US" dirty="0">
                <a:cs typeface="ＭＳ Ｐゴシック" charset="0"/>
              </a:rPr>
              <a:t>Well defined mass </a:t>
            </a:r>
          </a:p>
          <a:p>
            <a:pPr>
              <a:defRPr/>
            </a:pPr>
            <a:endParaRPr lang="en-US" dirty="0">
              <a:cs typeface="ＭＳ Ｐゴシック" charset="0"/>
            </a:endParaRPr>
          </a:p>
          <a:p>
            <a:pPr>
              <a:defRPr/>
            </a:pPr>
            <a:r>
              <a:rPr lang="en-US" dirty="0">
                <a:cs typeface="ＭＳ Ｐゴシック" charset="0"/>
              </a:rPr>
              <a:t>High flow vessel during proliferative phase with low resistive arterial flow</a:t>
            </a:r>
          </a:p>
          <a:p>
            <a:pPr>
              <a:defRPr/>
            </a:pPr>
            <a:endParaRPr lang="en-US" dirty="0">
              <a:cs typeface="ＭＳ Ｐゴシック" charset="0"/>
            </a:endParaRPr>
          </a:p>
          <a:p>
            <a:pPr>
              <a:defRPr/>
            </a:pPr>
            <a:r>
              <a:rPr lang="en-US" dirty="0">
                <a:cs typeface="ＭＳ Ｐゴシック" charset="0"/>
              </a:rPr>
              <a:t>Decreased size with fatty replacement during involuting phase</a:t>
            </a:r>
          </a:p>
        </p:txBody>
      </p:sp>
      <p:pic>
        <p:nvPicPr>
          <p:cNvPr id="2355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 y="1219200"/>
            <a:ext cx="585046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000" y="3581401"/>
            <a:ext cx="5562600"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a:off x="9707547" y="6550025"/>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t>Infantile Hemangioma</a:t>
            </a:r>
          </a:p>
        </p:txBody>
      </p:sp>
      <p:sp>
        <p:nvSpPr>
          <p:cNvPr id="25603" name="Text Placeholder 1"/>
          <p:cNvSpPr>
            <a:spLocks noGrp="1"/>
          </p:cNvSpPr>
          <p:nvPr>
            <p:ph type="body" idx="1"/>
          </p:nvPr>
        </p:nvSpPr>
        <p:spPr>
          <a:xfrm>
            <a:off x="839788" y="1483451"/>
            <a:ext cx="5157787" cy="823912"/>
          </a:xfrm>
        </p:spPr>
        <p:txBody>
          <a:bodyPr/>
          <a:lstStyle/>
          <a:p>
            <a:pPr algn="ctr" eaLnBrk="1" hangingPunct="1"/>
            <a:r>
              <a:rPr lang="en-US" altLang="en-US" dirty="0"/>
              <a:t>H&amp;E</a:t>
            </a:r>
          </a:p>
        </p:txBody>
      </p:sp>
      <p:sp>
        <p:nvSpPr>
          <p:cNvPr id="25604" name="Text Placeholder 2"/>
          <p:cNvSpPr>
            <a:spLocks noGrp="1"/>
          </p:cNvSpPr>
          <p:nvPr>
            <p:ph type="body" sz="quarter" idx="3"/>
          </p:nvPr>
        </p:nvSpPr>
        <p:spPr>
          <a:xfrm>
            <a:off x="6193368" y="1535113"/>
            <a:ext cx="5185833" cy="639762"/>
          </a:xfrm>
        </p:spPr>
        <p:txBody>
          <a:bodyPr/>
          <a:lstStyle/>
          <a:p>
            <a:pPr algn="ctr" eaLnBrk="1" hangingPunct="1"/>
            <a:r>
              <a:rPr lang="en-US" altLang="en-US" dirty="0"/>
              <a:t>GLUT-1: Positive</a:t>
            </a:r>
          </a:p>
        </p:txBody>
      </p:sp>
      <p:sp>
        <p:nvSpPr>
          <p:cNvPr id="25605" name="TextBox 2"/>
          <p:cNvSpPr txBox="1">
            <a:spLocks noChangeArrowheads="1"/>
          </p:cNvSpPr>
          <p:nvPr/>
        </p:nvSpPr>
        <p:spPr bwMode="auto">
          <a:xfrm>
            <a:off x="8229600" y="3200401"/>
            <a:ext cx="2641600" cy="276225"/>
          </a:xfrm>
          <a:prstGeom prst="rect">
            <a:avLst/>
          </a:prstGeom>
          <a:solidFill>
            <a:schemeClr val="accent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200" b="1" dirty="0">
                <a:solidFill>
                  <a:srgbClr val="000000"/>
                </a:solidFill>
                <a:latin typeface="Arial" charset="0"/>
                <a:cs typeface="Arial" charset="0"/>
              </a:rPr>
              <a:t>Glut-1</a:t>
            </a:r>
          </a:p>
        </p:txBody>
      </p:sp>
      <p:pic>
        <p:nvPicPr>
          <p:cNvPr id="25606" name="Picture 4"/>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6379634" y="2270125"/>
            <a:ext cx="5016500" cy="3760788"/>
          </a:xfrm>
        </p:spPr>
      </p:pic>
      <p:pic>
        <p:nvPicPr>
          <p:cNvPr id="25607" name="Picture 5"/>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914400" y="2286000"/>
            <a:ext cx="4876800" cy="3733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58776"/>
            <a:ext cx="10972800" cy="981075"/>
          </a:xfrm>
        </p:spPr>
        <p:txBody>
          <a:bodyPr/>
          <a:lstStyle/>
          <a:p>
            <a:pPr algn="ctr" eaLnBrk="1" hangingPunct="1"/>
            <a:r>
              <a:rPr lang="en-US" altLang="en-US" b="1" dirty="0"/>
              <a:t>Multiple Cutaneous Hemangiomas</a:t>
            </a:r>
          </a:p>
        </p:txBody>
      </p:sp>
      <p:sp>
        <p:nvSpPr>
          <p:cNvPr id="32771" name="Rectangle 3"/>
          <p:cNvSpPr>
            <a:spLocks noGrp="1" noChangeArrowheads="1"/>
          </p:cNvSpPr>
          <p:nvPr>
            <p:ph type="body" idx="1"/>
          </p:nvPr>
        </p:nvSpPr>
        <p:spPr>
          <a:xfrm>
            <a:off x="5126568" y="1905000"/>
            <a:ext cx="7065433" cy="4454622"/>
          </a:xfrm>
        </p:spPr>
        <p:txBody>
          <a:bodyPr/>
          <a:lstStyle/>
          <a:p>
            <a:pPr>
              <a:lnSpc>
                <a:spcPct val="80000"/>
              </a:lnSpc>
            </a:pPr>
            <a:r>
              <a:rPr lang="en-US" altLang="en-US" sz="2800" dirty="0"/>
              <a:t>Associated with internal hemangiomas</a:t>
            </a:r>
          </a:p>
          <a:p>
            <a:pPr marL="0" indent="0">
              <a:lnSpc>
                <a:spcPct val="80000"/>
              </a:lnSpc>
              <a:buNone/>
            </a:pPr>
            <a:endParaRPr lang="en-US" altLang="en-US" sz="2800" dirty="0"/>
          </a:p>
          <a:p>
            <a:pPr eaLnBrk="1" hangingPunct="1">
              <a:lnSpc>
                <a:spcPct val="80000"/>
              </a:lnSpc>
            </a:pPr>
            <a:r>
              <a:rPr lang="en-US" altLang="en-US" sz="2800" dirty="0"/>
              <a:t>Most commonly in the </a:t>
            </a:r>
            <a:r>
              <a:rPr lang="en-US" altLang="en-US" sz="2800" b="1" dirty="0"/>
              <a:t>liver</a:t>
            </a:r>
          </a:p>
          <a:p>
            <a:pPr marL="0" indent="0" eaLnBrk="1" hangingPunct="1">
              <a:lnSpc>
                <a:spcPct val="80000"/>
              </a:lnSpc>
              <a:buNone/>
            </a:pPr>
            <a:endParaRPr lang="en-US" altLang="en-US" sz="2800" dirty="0"/>
          </a:p>
          <a:p>
            <a:pPr eaLnBrk="1" hangingPunct="1">
              <a:lnSpc>
                <a:spcPct val="80000"/>
              </a:lnSpc>
            </a:pPr>
            <a:r>
              <a:rPr lang="en-US" altLang="en-US" sz="2800" dirty="0"/>
              <a:t>Other areas include: CNS, eye, pancreas, GI tract, lung, spleen, and the airway</a:t>
            </a:r>
          </a:p>
          <a:p>
            <a:pPr marL="0" indent="0" eaLnBrk="1" hangingPunct="1">
              <a:lnSpc>
                <a:spcPct val="80000"/>
              </a:lnSpc>
              <a:buNone/>
            </a:pPr>
            <a:r>
              <a:rPr lang="en-US" altLang="en-US" sz="2800" dirty="0"/>
              <a:t> </a:t>
            </a:r>
          </a:p>
          <a:p>
            <a:pPr eaLnBrk="1" hangingPunct="1">
              <a:lnSpc>
                <a:spcPct val="80000"/>
              </a:lnSpc>
            </a:pPr>
            <a:r>
              <a:rPr lang="en-US" altLang="en-US" dirty="0"/>
              <a:t>Always obtain an US of the liver if &gt; 5 cutaneous hemangiomas</a:t>
            </a:r>
            <a:endParaRPr lang="en-US" altLang="en-US" sz="2800" dirty="0"/>
          </a:p>
          <a:p>
            <a:pPr eaLnBrk="1" hangingPunct="1">
              <a:lnSpc>
                <a:spcPct val="80000"/>
              </a:lnSpc>
              <a:buFont typeface="Wingdings" pitchFamily="2" charset="2"/>
              <a:buNone/>
            </a:pPr>
            <a:r>
              <a:rPr lang="en-US" altLang="en-US" sz="2800" i="1" dirty="0"/>
              <a:t>    </a:t>
            </a:r>
          </a:p>
        </p:txBody>
      </p:sp>
      <p:pic>
        <p:nvPicPr>
          <p:cNvPr id="32772" name="Picture 4" descr="multiple hemangio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905000"/>
            <a:ext cx="4876800"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533400"/>
            <a:ext cx="10972800" cy="1143000"/>
          </a:xfrm>
        </p:spPr>
        <p:txBody>
          <a:bodyPr>
            <a:normAutofit fontScale="90000"/>
          </a:bodyPr>
          <a:lstStyle/>
          <a:p>
            <a:r>
              <a:rPr lang="en-US" altLang="en-US" sz="4000" b="1" dirty="0"/>
              <a:t>Liver Lesions: Three Patterns</a:t>
            </a:r>
            <a:br>
              <a:rPr lang="en-US" altLang="en-US" sz="4000" b="1" dirty="0"/>
            </a:br>
            <a:r>
              <a:rPr lang="en-US" altLang="en-US" sz="4000" b="1" dirty="0"/>
              <a:t>No longer using the terminology hemangioendothelioma</a:t>
            </a:r>
          </a:p>
        </p:txBody>
      </p:sp>
      <p:sp>
        <p:nvSpPr>
          <p:cNvPr id="33795" name="Content Placeholder 2"/>
          <p:cNvSpPr>
            <a:spLocks noGrp="1"/>
          </p:cNvSpPr>
          <p:nvPr>
            <p:ph idx="1"/>
          </p:nvPr>
        </p:nvSpPr>
        <p:spPr>
          <a:xfrm>
            <a:off x="1016000" y="2179638"/>
            <a:ext cx="10972800" cy="4525962"/>
          </a:xfrm>
        </p:spPr>
        <p:txBody>
          <a:bodyPr/>
          <a:lstStyle/>
          <a:p>
            <a:r>
              <a:rPr lang="en-US" altLang="en-US" sz="4000" b="1" dirty="0"/>
              <a:t>Focal </a:t>
            </a:r>
          </a:p>
          <a:p>
            <a:pPr lvl="1"/>
            <a:r>
              <a:rPr lang="en-US" altLang="en-US" sz="3600" dirty="0"/>
              <a:t>Usually Congenital hemangioma</a:t>
            </a:r>
          </a:p>
          <a:p>
            <a:r>
              <a:rPr lang="en-US" altLang="en-US" sz="4000" b="1" dirty="0"/>
              <a:t>Multifocal</a:t>
            </a:r>
          </a:p>
          <a:p>
            <a:pPr lvl="1"/>
            <a:r>
              <a:rPr lang="en-US" altLang="en-US" sz="3600" dirty="0"/>
              <a:t>Infantile hemangioma</a:t>
            </a:r>
          </a:p>
          <a:p>
            <a:r>
              <a:rPr lang="en-US" altLang="en-US" sz="4000" b="1" dirty="0"/>
              <a:t>Diffuse</a:t>
            </a:r>
          </a:p>
          <a:p>
            <a:pPr lvl="1"/>
            <a:r>
              <a:rPr lang="en-US" altLang="en-US" sz="3600" dirty="0"/>
              <a:t>Infantile hemangioma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4000" b="1" dirty="0"/>
              <a:t>Patient with enlarging abdominal mass</a:t>
            </a:r>
          </a:p>
        </p:txBody>
      </p:sp>
      <p:pic>
        <p:nvPicPr>
          <p:cNvPr id="34819" name="Picture 3" descr="Bishop_Lilly_2005-03-22_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6800" y="1981200"/>
            <a:ext cx="73152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4000" dirty="0"/>
              <a:t>Diffuse Liver Hemangioma</a:t>
            </a:r>
          </a:p>
        </p:txBody>
      </p:sp>
      <p:pic>
        <p:nvPicPr>
          <p:cNvPr id="35843" name="Picture 3" descr="1"/>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914400" y="2133600"/>
            <a:ext cx="5080000" cy="3810000"/>
          </a:xfrm>
        </p:spPr>
      </p:pic>
      <p:pic>
        <p:nvPicPr>
          <p:cNvPr id="35844" name="Picture 4" descr="1"/>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197600" y="2133600"/>
            <a:ext cx="5080000" cy="3810000"/>
          </a:xfr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a:t>Hypothyroidism*</a:t>
            </a:r>
          </a:p>
        </p:txBody>
      </p:sp>
      <p:sp>
        <p:nvSpPr>
          <p:cNvPr id="36867" name="Rectangle 3"/>
          <p:cNvSpPr>
            <a:spLocks noGrp="1" noChangeArrowheads="1"/>
          </p:cNvSpPr>
          <p:nvPr>
            <p:ph type="body" idx="1"/>
          </p:nvPr>
        </p:nvSpPr>
        <p:spPr>
          <a:xfrm>
            <a:off x="609600" y="1570038"/>
            <a:ext cx="10972800" cy="4525962"/>
          </a:xfrm>
        </p:spPr>
        <p:txBody>
          <a:bodyPr/>
          <a:lstStyle/>
          <a:p>
            <a:pPr eaLnBrk="1" hangingPunct="1"/>
            <a:r>
              <a:rPr lang="en-US" altLang="en-US" dirty="0"/>
              <a:t>Diffuse liver hemangiomas are associated with hypothyroidism</a:t>
            </a:r>
          </a:p>
          <a:p>
            <a:pPr marL="0" indent="0" eaLnBrk="1" hangingPunct="1">
              <a:buNone/>
            </a:pPr>
            <a:endParaRPr lang="en-US" altLang="en-US" dirty="0"/>
          </a:p>
          <a:p>
            <a:pPr eaLnBrk="1" hangingPunct="1"/>
            <a:r>
              <a:rPr lang="en-US" altLang="en-US" dirty="0"/>
              <a:t>Functionally active T</a:t>
            </a:r>
            <a:r>
              <a:rPr lang="en-US" altLang="en-US" baseline="-25000" dirty="0"/>
              <a:t>4</a:t>
            </a:r>
            <a:r>
              <a:rPr lang="en-US" altLang="en-US" dirty="0"/>
              <a:t>/T</a:t>
            </a:r>
            <a:r>
              <a:rPr lang="en-US" altLang="en-US" baseline="-25000" dirty="0"/>
              <a:t>3</a:t>
            </a:r>
            <a:r>
              <a:rPr lang="en-US" altLang="en-US" dirty="0"/>
              <a:t> are degraded by type 3 deiodinase enzyme (D3)</a:t>
            </a:r>
          </a:p>
          <a:p>
            <a:pPr marL="0" indent="0" eaLnBrk="1" hangingPunct="1">
              <a:buNone/>
            </a:pPr>
            <a:endParaRPr lang="en-US" altLang="en-US" dirty="0"/>
          </a:p>
          <a:p>
            <a:pPr eaLnBrk="1" hangingPunct="1"/>
            <a:r>
              <a:rPr lang="en-US" altLang="en-US" dirty="0"/>
              <a:t>Increased levels of D3 leading to accelerated degradation of T</a:t>
            </a:r>
            <a:r>
              <a:rPr lang="en-US" altLang="en-US" baseline="-25000" dirty="0"/>
              <a:t>4</a:t>
            </a:r>
            <a:r>
              <a:rPr lang="en-US" altLang="en-US" dirty="0"/>
              <a:t>/T</a:t>
            </a:r>
            <a:r>
              <a:rPr lang="en-US" altLang="en-US" baseline="-25000" dirty="0"/>
              <a:t>3</a:t>
            </a:r>
            <a:endParaRPr lang="en-US" altLang="en-US" dirty="0"/>
          </a:p>
          <a:p>
            <a:pPr eaLnBrk="1" hangingPunct="1"/>
            <a:r>
              <a:rPr lang="en-US" altLang="en-US" i="1" dirty="0"/>
              <a:t>Huang SA et al N Engl J Med 2000 Jul 20;343(3):185-9</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2"/>
          </p:nvPr>
        </p:nvSpPr>
        <p:spPr>
          <a:xfrm>
            <a:off x="609600" y="1582738"/>
            <a:ext cx="10972800" cy="4525962"/>
          </a:xfrm>
        </p:spPr>
        <p:txBody>
          <a:bodyPr/>
          <a:lstStyle/>
          <a:p>
            <a:r>
              <a:rPr lang="en-US" altLang="en-US" sz="4000" dirty="0"/>
              <a:t>Risk to Vital Structures</a:t>
            </a:r>
          </a:p>
          <a:p>
            <a:pPr lvl="1"/>
            <a:r>
              <a:rPr lang="en-US" altLang="en-US" sz="3600" dirty="0"/>
              <a:t>Airway/Obstruction</a:t>
            </a:r>
          </a:p>
          <a:p>
            <a:pPr lvl="1"/>
            <a:r>
              <a:rPr lang="en-US" altLang="en-US" sz="3600" dirty="0"/>
              <a:t>Intestines/Bleeding</a:t>
            </a:r>
          </a:p>
          <a:p>
            <a:pPr lvl="1"/>
            <a:r>
              <a:rPr lang="en-US" altLang="en-US" sz="3600" dirty="0"/>
              <a:t>Diffuse liver/Hypothyroidism, Compartment Syndrome</a:t>
            </a:r>
          </a:p>
          <a:p>
            <a:pPr lvl="1"/>
            <a:r>
              <a:rPr lang="en-US" altLang="en-US" sz="3600" dirty="0"/>
              <a:t>Eye/Vision</a:t>
            </a:r>
          </a:p>
        </p:txBody>
      </p:sp>
      <p:sp>
        <p:nvSpPr>
          <p:cNvPr id="14339" name="Title 2"/>
          <p:cNvSpPr>
            <a:spLocks noGrp="1"/>
          </p:cNvSpPr>
          <p:nvPr>
            <p:ph type="title"/>
          </p:nvPr>
        </p:nvSpPr>
        <p:spPr/>
        <p:txBody>
          <a:bodyPr/>
          <a:lstStyle/>
          <a:p>
            <a:r>
              <a:rPr lang="en-US" altLang="en-US" sz="4800" dirty="0"/>
              <a:t>Immediate Treatment</a:t>
            </a:r>
          </a:p>
        </p:txBody>
      </p:sp>
      <p:sp>
        <p:nvSpPr>
          <p:cNvPr id="14340"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5926E39-F3AA-4387-ACCB-FED48AAFFEAE}" type="slidenum">
              <a:rPr lang="en-US" altLang="en-US" sz="1200" smtClean="0">
                <a:solidFill>
                  <a:schemeClr val="bg1"/>
                </a:solidFill>
              </a:rPr>
              <a:pPr eaLnBrk="1" hangingPunct="1">
                <a:spcBef>
                  <a:spcPct val="0"/>
                </a:spcBef>
                <a:buFontTx/>
                <a:buNone/>
              </a:pPr>
              <a:t>18</a:t>
            </a:fld>
            <a:endParaRPr lang="en-US" altLang="en-US" sz="1200" dirty="0">
              <a:solidFill>
                <a:schemeClr val="bg1"/>
              </a:solidFill>
            </a:endParaRPr>
          </a:p>
        </p:txBody>
      </p:sp>
      <p:pic>
        <p:nvPicPr>
          <p:cNvPr id="14341" name="Picture 8" descr="Jude, Nevaeh 1"/>
          <p:cNvPicPr>
            <a:picLocks noGrp="1" noChangeAspect="1"/>
          </p:cNvPicPr>
          <p:nvPr isPhoto="1"/>
        </p:nvPicPr>
        <p:blipFill>
          <a:blip r:embed="rId2" cstate="email">
            <a:extLst>
              <a:ext uri="{28A0092B-C50C-407E-A947-70E740481C1C}">
                <a14:useLocalDpi xmlns:a14="http://schemas.microsoft.com/office/drawing/2010/main" val="0"/>
              </a:ext>
            </a:extLst>
          </a:blip>
          <a:srcRect l="14771" t="11414" r="3044"/>
          <a:stretch>
            <a:fillRect/>
          </a:stretch>
        </p:blipFill>
        <p:spPr bwMode="auto">
          <a:xfrm>
            <a:off x="7596718" y="883846"/>
            <a:ext cx="43561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55000" y="1582738"/>
            <a:ext cx="719667" cy="4323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963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2"/>
          </p:nvPr>
        </p:nvSpPr>
        <p:spPr>
          <a:xfrm>
            <a:off x="967317" y="1582738"/>
            <a:ext cx="10972800" cy="4525962"/>
          </a:xfrm>
        </p:spPr>
        <p:txBody>
          <a:bodyPr/>
          <a:lstStyle/>
          <a:p>
            <a:r>
              <a:rPr lang="en-US" altLang="en-US" sz="3600" dirty="0"/>
              <a:t>Lip: Ulceration, Risk to Nutrition</a:t>
            </a:r>
          </a:p>
          <a:p>
            <a:r>
              <a:rPr lang="en-US" altLang="en-US" sz="3600" dirty="0"/>
              <a:t>Nose: Disfigurement, obstruction</a:t>
            </a:r>
          </a:p>
          <a:p>
            <a:r>
              <a:rPr lang="en-US" altLang="en-US" sz="3600" dirty="0"/>
              <a:t>Segmental Hemangioma/Ulceration: Associated anomalies</a:t>
            </a:r>
          </a:p>
          <a:p>
            <a:r>
              <a:rPr lang="en-US" altLang="en-US" sz="3600" dirty="0"/>
              <a:t> Breast: Disfigurement</a:t>
            </a:r>
          </a:p>
          <a:p>
            <a:r>
              <a:rPr lang="en-US" altLang="en-US" sz="3600" dirty="0"/>
              <a:t>Anogenital area: Ulceration, associated anomalies</a:t>
            </a:r>
          </a:p>
        </p:txBody>
      </p:sp>
      <p:sp>
        <p:nvSpPr>
          <p:cNvPr id="15363" name="Title 2"/>
          <p:cNvSpPr>
            <a:spLocks noGrp="1"/>
          </p:cNvSpPr>
          <p:nvPr>
            <p:ph type="title"/>
          </p:nvPr>
        </p:nvSpPr>
        <p:spPr/>
        <p:txBody>
          <a:bodyPr/>
          <a:lstStyle/>
          <a:p>
            <a:r>
              <a:rPr lang="en-US" altLang="en-US" dirty="0"/>
              <a:t>Other Anatomical Sites to Consider</a:t>
            </a:r>
          </a:p>
        </p:txBody>
      </p:sp>
      <p:sp>
        <p:nvSpPr>
          <p:cNvPr id="15364"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5C31F3E-084B-4896-905E-393C75036EBB}" type="slidenum">
              <a:rPr lang="en-US" altLang="en-US" sz="1200" smtClean="0">
                <a:solidFill>
                  <a:schemeClr val="bg1"/>
                </a:solidFill>
              </a:rPr>
              <a:pPr eaLnBrk="1" hangingPunct="1">
                <a:spcBef>
                  <a:spcPct val="0"/>
                </a:spcBef>
                <a:buFontTx/>
                <a:buNone/>
              </a:pPr>
              <a:t>19</a:t>
            </a:fld>
            <a:endParaRPr lang="en-US" altLang="en-US" sz="1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0DA75EEC-E50A-0844-B502-D1E32D5357C8}"/>
              </a:ext>
            </a:extLst>
          </p:cNvPr>
          <p:cNvSpPr>
            <a:spLocks noGrp="1" noChangeArrowheads="1"/>
          </p:cNvSpPr>
          <p:nvPr>
            <p:ph type="title"/>
          </p:nvPr>
        </p:nvSpPr>
        <p:spPr/>
        <p:txBody>
          <a:bodyPr/>
          <a:lstStyle/>
          <a:p>
            <a:r>
              <a:rPr lang="en-US" altLang="en-US" dirty="0"/>
              <a:t>This talk will follow the topical structure suggested by the ABP:</a:t>
            </a:r>
          </a:p>
        </p:txBody>
      </p:sp>
      <p:pic>
        <p:nvPicPr>
          <p:cNvPr id="2" name="Picture 1">
            <a:extLst>
              <a:ext uri="{FF2B5EF4-FFF2-40B4-BE49-F238E27FC236}">
                <a16:creationId xmlns:a16="http://schemas.microsoft.com/office/drawing/2014/main" id="{FE78EB8F-E836-451E-9FA2-0AA22A1DBE84}"/>
              </a:ext>
            </a:extLst>
          </p:cNvPr>
          <p:cNvPicPr>
            <a:picLocks noChangeAspect="1"/>
          </p:cNvPicPr>
          <p:nvPr/>
        </p:nvPicPr>
        <p:blipFill>
          <a:blip r:embed="rId2"/>
          <a:stretch>
            <a:fillRect/>
          </a:stretch>
        </p:blipFill>
        <p:spPr>
          <a:xfrm>
            <a:off x="434839" y="1780180"/>
            <a:ext cx="11322321" cy="41373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altLang="en-US" dirty="0"/>
          </a:p>
        </p:txBody>
      </p:sp>
      <p:pic>
        <p:nvPicPr>
          <p:cNvPr id="50179"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251200" y="228601"/>
            <a:ext cx="5791200" cy="5668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0" name="TextBox 1"/>
          <p:cNvSpPr txBox="1">
            <a:spLocks noChangeArrowheads="1"/>
          </p:cNvSpPr>
          <p:nvPr/>
        </p:nvSpPr>
        <p:spPr bwMode="auto">
          <a:xfrm>
            <a:off x="4165600" y="6172200"/>
            <a:ext cx="558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000" b="1" dirty="0">
                <a:cs typeface="Arial" charset="0"/>
              </a:rPr>
              <a:t>FDA approved March 2014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Propranolol</a:t>
            </a:r>
          </a:p>
        </p:txBody>
      </p:sp>
      <p:sp>
        <p:nvSpPr>
          <p:cNvPr id="28675" name="Rectangle 3"/>
          <p:cNvSpPr>
            <a:spLocks noGrp="1" noChangeArrowheads="1"/>
          </p:cNvSpPr>
          <p:nvPr>
            <p:ph type="body" idx="1"/>
          </p:nvPr>
        </p:nvSpPr>
        <p:spPr>
          <a:xfrm>
            <a:off x="1166284" y="1649413"/>
            <a:ext cx="10972800" cy="5181600"/>
          </a:xfrm>
        </p:spPr>
        <p:txBody>
          <a:bodyPr/>
          <a:lstStyle/>
          <a:p>
            <a:pPr eaLnBrk="1" hangingPunct="1">
              <a:lnSpc>
                <a:spcPct val="90000"/>
              </a:lnSpc>
              <a:buFont typeface="Arial" charset="0"/>
              <a:buChar char="•"/>
              <a:defRPr/>
            </a:pPr>
            <a:r>
              <a:rPr lang="en-US" altLang="en-US" sz="2800" dirty="0"/>
              <a:t>Non - selective </a:t>
            </a:r>
            <a:r>
              <a:rPr lang="en-US" altLang="en-US" sz="2800" dirty="0">
                <a:latin typeface="Symbol" pitchFamily="18" charset="2"/>
              </a:rPr>
              <a:t>b</a:t>
            </a:r>
            <a:r>
              <a:rPr lang="en-US" altLang="en-US" sz="2800" dirty="0"/>
              <a:t>-blocker</a:t>
            </a:r>
          </a:p>
          <a:p>
            <a:pPr eaLnBrk="1" hangingPunct="1">
              <a:lnSpc>
                <a:spcPct val="90000"/>
              </a:lnSpc>
              <a:buFont typeface="Arial" charset="0"/>
              <a:buChar char="•"/>
              <a:defRPr/>
            </a:pPr>
            <a:r>
              <a:rPr lang="en-US" altLang="en-US" sz="2800" dirty="0"/>
              <a:t>Mechanism of Action unknown</a:t>
            </a:r>
          </a:p>
          <a:p>
            <a:pPr marL="0" indent="0" eaLnBrk="1" hangingPunct="1">
              <a:lnSpc>
                <a:spcPct val="90000"/>
              </a:lnSpc>
              <a:buFont typeface="Arial" charset="0"/>
              <a:buNone/>
              <a:defRPr/>
            </a:pPr>
            <a:endParaRPr lang="en-US" altLang="en-US" sz="2800" dirty="0"/>
          </a:p>
          <a:p>
            <a:pPr eaLnBrk="1" hangingPunct="1">
              <a:lnSpc>
                <a:spcPct val="90000"/>
              </a:lnSpc>
              <a:buFont typeface="Arial" charset="0"/>
              <a:buChar char="•"/>
              <a:defRPr/>
            </a:pPr>
            <a:r>
              <a:rPr lang="en-US" altLang="en-US" sz="2800" dirty="0"/>
              <a:t>Proposed mechanism of action: </a:t>
            </a:r>
          </a:p>
          <a:p>
            <a:pPr lvl="1" eaLnBrk="1" hangingPunct="1">
              <a:lnSpc>
                <a:spcPct val="90000"/>
              </a:lnSpc>
              <a:buFont typeface="Arial" charset="0"/>
              <a:buChar char="–"/>
              <a:defRPr/>
            </a:pPr>
            <a:r>
              <a:rPr lang="en-US" altLang="en-US" sz="2400" dirty="0"/>
              <a:t>Vasoconstriction</a:t>
            </a:r>
          </a:p>
          <a:p>
            <a:pPr lvl="1" eaLnBrk="1" hangingPunct="1">
              <a:lnSpc>
                <a:spcPct val="90000"/>
              </a:lnSpc>
              <a:buFont typeface="Arial" charset="0"/>
              <a:buChar char="–"/>
              <a:defRPr/>
            </a:pPr>
            <a:r>
              <a:rPr lang="en-US" altLang="en-US" sz="2400" dirty="0"/>
              <a:t>Decreased angiogenesis by decreasing expression of VEGF and FGF </a:t>
            </a:r>
          </a:p>
          <a:p>
            <a:pPr lvl="1" eaLnBrk="1" hangingPunct="1">
              <a:lnSpc>
                <a:spcPct val="90000"/>
              </a:lnSpc>
              <a:buFont typeface="Arial" charset="0"/>
              <a:buChar char="–"/>
              <a:defRPr/>
            </a:pPr>
            <a:r>
              <a:rPr lang="en-US" altLang="en-US" sz="2400" dirty="0"/>
              <a:t>Endothelial apoptosis </a:t>
            </a:r>
          </a:p>
          <a:p>
            <a:pPr eaLnBrk="1" hangingPunct="1">
              <a:lnSpc>
                <a:spcPct val="90000"/>
              </a:lnSpc>
              <a:buFont typeface="Wingdings" pitchFamily="2" charset="2"/>
              <a:buNone/>
              <a:defRPr/>
            </a:pPr>
            <a:r>
              <a:rPr lang="en-US" altLang="en-US" sz="2800" dirty="0"/>
              <a:t>				</a:t>
            </a:r>
          </a:p>
          <a:p>
            <a:pPr eaLnBrk="1" hangingPunct="1">
              <a:lnSpc>
                <a:spcPct val="90000"/>
              </a:lnSpc>
              <a:buFont typeface="Wingdings" pitchFamily="2" charset="2"/>
              <a:buNone/>
              <a:defRPr/>
            </a:pPr>
            <a:endParaRPr lang="en-US" altLang="en-US" sz="2800" dirty="0"/>
          </a:p>
          <a:p>
            <a:pPr eaLnBrk="1" hangingPunct="1">
              <a:lnSpc>
                <a:spcPct val="90000"/>
              </a:lnSpc>
              <a:buFont typeface="Wingdings" pitchFamily="2" charset="2"/>
              <a:buNone/>
              <a:defRPr/>
            </a:pPr>
            <a:endParaRPr lang="en-US" altLang="en-US" sz="2800"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609600" y="1314450"/>
            <a:ext cx="10972800" cy="4525963"/>
          </a:xfrm>
        </p:spPr>
        <p:txBody>
          <a:bodyPr/>
          <a:lstStyle/>
          <a:p>
            <a:pPr>
              <a:buFont typeface="Arial" charset="0"/>
              <a:buChar char="•"/>
              <a:defRPr/>
            </a:pPr>
            <a:r>
              <a:rPr lang="en-US" dirty="0"/>
              <a:t>Common</a:t>
            </a:r>
          </a:p>
          <a:p>
            <a:pPr lvl="1">
              <a:buFont typeface="Arial" charset="0"/>
              <a:buChar char="–"/>
              <a:defRPr/>
            </a:pPr>
            <a:r>
              <a:rPr lang="en-US" dirty="0"/>
              <a:t>Sleep disturbances (nightmares, irritability)</a:t>
            </a:r>
          </a:p>
          <a:p>
            <a:pPr lvl="1">
              <a:buFont typeface="Arial" charset="0"/>
              <a:buChar char="–"/>
              <a:defRPr/>
            </a:pPr>
            <a:r>
              <a:rPr lang="en-US" dirty="0"/>
              <a:t>GI (constipation, diarrhea)</a:t>
            </a:r>
          </a:p>
          <a:p>
            <a:pPr lvl="1">
              <a:buFont typeface="Arial" charset="0"/>
              <a:buChar char="–"/>
              <a:defRPr/>
            </a:pPr>
            <a:r>
              <a:rPr lang="en-US" dirty="0"/>
              <a:t>Acrocyanosis</a:t>
            </a:r>
          </a:p>
          <a:p>
            <a:pPr lvl="1">
              <a:buFont typeface="Arial" charset="0"/>
              <a:buChar char="–"/>
              <a:defRPr/>
            </a:pPr>
            <a:r>
              <a:rPr lang="en-US" dirty="0"/>
              <a:t>Pulmonary issues</a:t>
            </a:r>
          </a:p>
          <a:p>
            <a:pPr>
              <a:buFont typeface="Arial" charset="0"/>
              <a:buChar char="•"/>
              <a:defRPr/>
            </a:pPr>
            <a:r>
              <a:rPr lang="en-US" dirty="0"/>
              <a:t>Uncommon</a:t>
            </a:r>
          </a:p>
          <a:p>
            <a:pPr lvl="1">
              <a:buFont typeface="Arial" charset="0"/>
              <a:buChar char="–"/>
              <a:defRPr/>
            </a:pPr>
            <a:r>
              <a:rPr lang="en-US" dirty="0"/>
              <a:t>Symptomatic hypoglycemia</a:t>
            </a:r>
          </a:p>
          <a:p>
            <a:pPr lvl="1">
              <a:buFont typeface="Arial" charset="0"/>
              <a:buChar char="–"/>
              <a:defRPr/>
            </a:pPr>
            <a:r>
              <a:rPr lang="en-US" dirty="0"/>
              <a:t>AV Block</a:t>
            </a:r>
          </a:p>
          <a:p>
            <a:pPr lvl="1">
              <a:buFont typeface="Arial" charset="0"/>
              <a:buChar char="–"/>
              <a:defRPr/>
            </a:pPr>
            <a:r>
              <a:rPr lang="en-US" dirty="0"/>
              <a:t>Symptomatic decreased BP</a:t>
            </a:r>
          </a:p>
          <a:p>
            <a:pPr lvl="1">
              <a:buFont typeface="Arial" charset="0"/>
              <a:buChar char="–"/>
              <a:defRPr/>
            </a:pPr>
            <a:endParaRPr lang="en-US" dirty="0"/>
          </a:p>
          <a:p>
            <a:pPr marL="457200" lvl="1" indent="0">
              <a:buFont typeface="Arial" charset="0"/>
              <a:buNone/>
              <a:defRPr/>
            </a:pPr>
            <a:endParaRPr lang="en-US" dirty="0"/>
          </a:p>
        </p:txBody>
      </p:sp>
      <p:sp>
        <p:nvSpPr>
          <p:cNvPr id="19459" name="Title 2"/>
          <p:cNvSpPr>
            <a:spLocks noGrp="1"/>
          </p:cNvSpPr>
          <p:nvPr>
            <p:ph type="title"/>
          </p:nvPr>
        </p:nvSpPr>
        <p:spPr/>
        <p:txBody>
          <a:bodyPr/>
          <a:lstStyle/>
          <a:p>
            <a:r>
              <a:rPr lang="en-US" altLang="en-US" dirty="0"/>
              <a:t>Side effect</a:t>
            </a:r>
          </a:p>
        </p:txBody>
      </p:sp>
      <p:sp>
        <p:nvSpPr>
          <p:cNvPr id="19460"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8F69C55-528F-48F9-8071-36A5D1900892}" type="slidenum">
              <a:rPr lang="en-US" altLang="en-US" sz="1200" smtClean="0">
                <a:solidFill>
                  <a:schemeClr val="bg1"/>
                </a:solidFill>
              </a:rPr>
              <a:pPr eaLnBrk="1" hangingPunct="1">
                <a:spcBef>
                  <a:spcPct val="0"/>
                </a:spcBef>
                <a:buFontTx/>
                <a:buNone/>
              </a:pPr>
              <a:t>22</a:t>
            </a:fld>
            <a:endParaRPr lang="en-US" altLang="en-US" sz="12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2"/>
          </p:nvPr>
        </p:nvSpPr>
        <p:spPr>
          <a:xfrm>
            <a:off x="609600" y="1474788"/>
            <a:ext cx="10972800" cy="4525962"/>
          </a:xfrm>
        </p:spPr>
        <p:txBody>
          <a:bodyPr/>
          <a:lstStyle/>
          <a:p>
            <a:r>
              <a:rPr lang="en-US" altLang="en-US" dirty="0"/>
              <a:t>Caution in neonates 0-4 weeks</a:t>
            </a:r>
          </a:p>
          <a:p>
            <a:r>
              <a:rPr lang="en-US" altLang="en-US" dirty="0"/>
              <a:t>Drug interactions (Also consider maternal drugs if breast feeding)</a:t>
            </a:r>
          </a:p>
          <a:p>
            <a:r>
              <a:rPr lang="en-US" altLang="en-US" dirty="0"/>
              <a:t>Reactive Airway Disease</a:t>
            </a:r>
          </a:p>
          <a:p>
            <a:r>
              <a:rPr lang="en-US" altLang="en-US" dirty="0"/>
              <a:t>AV Block</a:t>
            </a:r>
          </a:p>
          <a:p>
            <a:r>
              <a:rPr lang="en-US" altLang="en-US" dirty="0"/>
              <a:t>Hypoglycemia</a:t>
            </a:r>
          </a:p>
          <a:p>
            <a:r>
              <a:rPr lang="en-US" altLang="en-US" dirty="0"/>
              <a:t>Raynaud's</a:t>
            </a:r>
          </a:p>
          <a:p>
            <a:r>
              <a:rPr lang="en-US" altLang="en-US" dirty="0"/>
              <a:t>Hypersensitivity</a:t>
            </a:r>
          </a:p>
        </p:txBody>
      </p:sp>
      <p:sp>
        <p:nvSpPr>
          <p:cNvPr id="22531" name="Title 2"/>
          <p:cNvSpPr>
            <a:spLocks noGrp="1"/>
          </p:cNvSpPr>
          <p:nvPr>
            <p:ph type="title"/>
          </p:nvPr>
        </p:nvSpPr>
        <p:spPr/>
        <p:txBody>
          <a:bodyPr/>
          <a:lstStyle/>
          <a:p>
            <a:r>
              <a:rPr lang="en-US" altLang="en-US" dirty="0"/>
              <a:t>Contraindications</a:t>
            </a:r>
          </a:p>
        </p:txBody>
      </p:sp>
      <p:sp>
        <p:nvSpPr>
          <p:cNvPr id="22532"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085A1C6-C760-4515-89F0-69B60F99C733}" type="slidenum">
              <a:rPr lang="en-US" altLang="en-US" sz="1200" smtClean="0">
                <a:solidFill>
                  <a:schemeClr val="bg1"/>
                </a:solidFill>
              </a:rPr>
              <a:pPr eaLnBrk="1" hangingPunct="1">
                <a:spcBef>
                  <a:spcPct val="0"/>
                </a:spcBef>
                <a:buFontTx/>
                <a:buNone/>
              </a:pPr>
              <a:t>23</a:t>
            </a:fld>
            <a:endParaRPr lang="en-US" altLang="en-US" sz="12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609600" y="1582738"/>
            <a:ext cx="10972800" cy="4525962"/>
          </a:xfrm>
        </p:spPr>
        <p:txBody>
          <a:bodyPr/>
          <a:lstStyle/>
          <a:p>
            <a:pPr>
              <a:defRPr/>
            </a:pPr>
            <a:r>
              <a:rPr lang="en-US" dirty="0"/>
              <a:t>Steroid</a:t>
            </a:r>
          </a:p>
          <a:p>
            <a:pPr>
              <a:defRPr/>
            </a:pPr>
            <a:r>
              <a:rPr lang="en-US" dirty="0"/>
              <a:t>Timolol 0.25, 0.5 % Gel</a:t>
            </a:r>
          </a:p>
          <a:p>
            <a:pPr marL="0" indent="0">
              <a:buFont typeface="Arial" pitchFamily="34" charset="0"/>
              <a:buNone/>
              <a:defRPr/>
            </a:pPr>
            <a:r>
              <a:rPr lang="en-US" dirty="0"/>
              <a:t>	-usually 0.5 % 1 drop BID</a:t>
            </a:r>
          </a:p>
          <a:p>
            <a:pPr marL="0" indent="0">
              <a:buFont typeface="Arial" pitchFamily="34" charset="0"/>
              <a:buNone/>
              <a:defRPr/>
            </a:pPr>
            <a:r>
              <a:rPr lang="en-US" dirty="0"/>
              <a:t>	-Beware: Eye, Ulceration, Premature infants</a:t>
            </a:r>
          </a:p>
          <a:p>
            <a:pPr>
              <a:defRPr/>
            </a:pPr>
            <a:r>
              <a:rPr lang="en-US" dirty="0"/>
              <a:t>New prospective trial: Efficacy, Safety and Pharmacokinetics of Topical Timolol in Infants with Infantile Hemangiomas</a:t>
            </a:r>
          </a:p>
          <a:p>
            <a:pPr>
              <a:defRPr/>
            </a:pPr>
            <a:r>
              <a:rPr lang="en-US" dirty="0"/>
              <a:t>Propranolol  not fully investigated</a:t>
            </a:r>
          </a:p>
          <a:p>
            <a:pPr marL="0" indent="0">
              <a:buFont typeface="Arial" pitchFamily="34" charset="0"/>
              <a:buNone/>
              <a:defRPr/>
            </a:pPr>
            <a:br>
              <a:rPr lang="en-US" b="1" dirty="0"/>
            </a:br>
            <a:endParaRPr lang="en-US" dirty="0"/>
          </a:p>
        </p:txBody>
      </p:sp>
      <p:sp>
        <p:nvSpPr>
          <p:cNvPr id="25603" name="Title 2"/>
          <p:cNvSpPr>
            <a:spLocks noGrp="1"/>
          </p:cNvSpPr>
          <p:nvPr>
            <p:ph type="title"/>
          </p:nvPr>
        </p:nvSpPr>
        <p:spPr/>
        <p:txBody>
          <a:bodyPr/>
          <a:lstStyle/>
          <a:p>
            <a:r>
              <a:rPr lang="en-US" altLang="en-US" dirty="0"/>
              <a:t>Topical Medication</a:t>
            </a:r>
          </a:p>
        </p:txBody>
      </p:sp>
      <p:sp>
        <p:nvSpPr>
          <p:cNvPr id="25604"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CA5D53B-870A-4BA1-89DE-63E03C1A91AD}" type="slidenum">
              <a:rPr lang="en-US" altLang="en-US" sz="1200" smtClean="0">
                <a:solidFill>
                  <a:schemeClr val="bg1"/>
                </a:solidFill>
              </a:rPr>
              <a:pPr eaLnBrk="1" hangingPunct="1">
                <a:spcBef>
                  <a:spcPct val="0"/>
                </a:spcBef>
                <a:buFontTx/>
                <a:buNone/>
              </a:pPr>
              <a:t>24</a:t>
            </a:fld>
            <a:endParaRPr lang="en-US" altLang="en-US" sz="1200" dirty="0">
              <a:solidFill>
                <a:schemeClr val="bg1"/>
              </a:solidFill>
            </a:endParaRPr>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86285" y="1171576"/>
            <a:ext cx="3405716" cy="215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212435"/>
            <a:ext cx="10972800" cy="868219"/>
          </a:xfrm>
        </p:spPr>
        <p:txBody>
          <a:bodyPr>
            <a:normAutofit fontScale="90000"/>
          </a:bodyPr>
          <a:lstStyle/>
          <a:p>
            <a:pPr eaLnBrk="1" hangingPunct="1"/>
            <a:br>
              <a:rPr lang="en-US" altLang="en-US" sz="4000" dirty="0"/>
            </a:br>
            <a:r>
              <a:rPr lang="en-US" altLang="en-US" sz="4800" dirty="0"/>
              <a:t>Congenital Hemangioma*</a:t>
            </a:r>
            <a:endParaRPr lang="en-US" altLang="en-US" sz="4000" dirty="0"/>
          </a:p>
        </p:txBody>
      </p:sp>
      <p:sp>
        <p:nvSpPr>
          <p:cNvPr id="41987" name="Rectangle 3"/>
          <p:cNvSpPr>
            <a:spLocks noGrp="1" noChangeArrowheads="1"/>
          </p:cNvSpPr>
          <p:nvPr>
            <p:ph type="body" sz="half" idx="1"/>
          </p:nvPr>
        </p:nvSpPr>
        <p:spPr>
          <a:xfrm>
            <a:off x="609600" y="1408312"/>
            <a:ext cx="5892800" cy="4830763"/>
          </a:xfrm>
        </p:spPr>
        <p:txBody>
          <a:bodyPr>
            <a:normAutofit/>
          </a:bodyPr>
          <a:lstStyle/>
          <a:p>
            <a:pPr eaLnBrk="1" hangingPunct="1">
              <a:lnSpc>
                <a:spcPct val="80000"/>
              </a:lnSpc>
            </a:pPr>
            <a:r>
              <a:rPr lang="en-US" altLang="en-US" sz="2400" dirty="0"/>
              <a:t>RICH-Rapidly involuting congenital hemangioma</a:t>
            </a:r>
          </a:p>
          <a:p>
            <a:pPr eaLnBrk="1" hangingPunct="1">
              <a:lnSpc>
                <a:spcPct val="80000"/>
              </a:lnSpc>
            </a:pPr>
            <a:r>
              <a:rPr lang="en-US" altLang="en-US" sz="2400" dirty="0"/>
              <a:t>NICH-Non-involuting congenital hemangioma</a:t>
            </a:r>
          </a:p>
          <a:p>
            <a:pPr eaLnBrk="1" hangingPunct="1">
              <a:lnSpc>
                <a:spcPct val="80000"/>
              </a:lnSpc>
            </a:pPr>
            <a:r>
              <a:rPr lang="en-US" altLang="en-US" sz="2400" dirty="0"/>
              <a:t>PICH-Partially-involuting congenital hemangioma</a:t>
            </a:r>
          </a:p>
          <a:p>
            <a:pPr eaLnBrk="1" hangingPunct="1">
              <a:lnSpc>
                <a:spcPct val="80000"/>
              </a:lnSpc>
            </a:pPr>
            <a:r>
              <a:rPr lang="en-US" altLang="en-US" sz="2400" b="1" dirty="0"/>
              <a:t>Congenital – Present at birth (fully formed)</a:t>
            </a:r>
            <a:r>
              <a:rPr lang="en-US" altLang="en-US" sz="2400" dirty="0"/>
              <a:t> </a:t>
            </a:r>
          </a:p>
          <a:p>
            <a:pPr eaLnBrk="1" hangingPunct="1">
              <a:lnSpc>
                <a:spcPct val="80000"/>
              </a:lnSpc>
            </a:pPr>
            <a:r>
              <a:rPr lang="en-US" altLang="en-US" sz="2400" b="1" dirty="0"/>
              <a:t>Proliferation in utero</a:t>
            </a:r>
          </a:p>
          <a:p>
            <a:pPr eaLnBrk="1" hangingPunct="1">
              <a:lnSpc>
                <a:spcPct val="80000"/>
              </a:lnSpc>
            </a:pPr>
            <a:r>
              <a:rPr lang="en-US" altLang="en-US" sz="2400" dirty="0"/>
              <a:t>RICH and NICH overlap in appearance, location, size, equal sex ratio, radiological, and histological features</a:t>
            </a:r>
          </a:p>
          <a:p>
            <a:pPr eaLnBrk="1" hangingPunct="1">
              <a:lnSpc>
                <a:spcPct val="80000"/>
              </a:lnSpc>
            </a:pPr>
            <a:r>
              <a:rPr lang="en-US" altLang="en-US" sz="2400" b="1" dirty="0"/>
              <a:t>Glut1 negative, GNAQ somatic mutation</a:t>
            </a:r>
          </a:p>
          <a:p>
            <a:pPr eaLnBrk="1" hangingPunct="1">
              <a:lnSpc>
                <a:spcPct val="80000"/>
              </a:lnSpc>
            </a:pPr>
            <a:r>
              <a:rPr lang="en-US" altLang="en-US" sz="2400" b="1" dirty="0"/>
              <a:t>Transient consumptive coagulopathy </a:t>
            </a:r>
          </a:p>
          <a:p>
            <a:pPr marL="0" indent="0" eaLnBrk="1" hangingPunct="1">
              <a:lnSpc>
                <a:spcPct val="80000"/>
              </a:lnSpc>
              <a:buNone/>
            </a:pPr>
            <a:endParaRPr lang="en-US" altLang="en-US" sz="2400" dirty="0"/>
          </a:p>
        </p:txBody>
      </p:sp>
      <p:pic>
        <p:nvPicPr>
          <p:cNvPr id="43012" name="Picture 4" descr="rich_hemangioma_2_0509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2400" y="2362200"/>
            <a:ext cx="4978400" cy="2590800"/>
          </a:xfrm>
          <a:prstGeom prst="rect">
            <a:avLst/>
          </a:prstGeom>
          <a:solidFill>
            <a:srgbClr val="000000"/>
          </a:solidFill>
          <a:ln w="9525">
            <a:solidFill>
              <a:schemeClr val="tx1"/>
            </a:solidFill>
            <a:miter lim="800000"/>
            <a:headEnd/>
            <a:tailEnd/>
          </a:ln>
          <a:effectLst>
            <a:outerShdw blurRad="63500" dist="38099" dir="2700000" algn="ctr" rotWithShape="0">
              <a:srgbClr val="000000">
                <a:alpha val="74998"/>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4000" dirty="0"/>
              <a:t>Rapidly Involuting Congenital Hemangioma (RICH)</a:t>
            </a:r>
          </a:p>
        </p:txBody>
      </p:sp>
      <p:pic>
        <p:nvPicPr>
          <p:cNvPr id="43011" name="Picture 3" descr="Abbott_Shane_2004-10-23_e"/>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t="8333" r="2745" b="13889"/>
          <a:stretch>
            <a:fillRect/>
          </a:stretch>
        </p:blipFill>
        <p:spPr>
          <a:xfrm>
            <a:off x="304800" y="2819401"/>
            <a:ext cx="3352800" cy="2271713"/>
          </a:xfrm>
          <a:noFill/>
        </p:spPr>
      </p:pic>
      <p:pic>
        <p:nvPicPr>
          <p:cNvPr id="772100" name="Picture 4" descr="Abbott_Shane_2005-11-04_c"/>
          <p:cNvPicPr>
            <a:picLocks noChangeAspect="1" noChangeArrowheads="1"/>
          </p:cNvPicPr>
          <p:nvPr/>
        </p:nvPicPr>
        <p:blipFill>
          <a:blip r:embed="rId3" cstate="email">
            <a:extLst>
              <a:ext uri="{28A0092B-C50C-407E-A947-70E740481C1C}">
                <a14:useLocalDpi xmlns:a14="http://schemas.microsoft.com/office/drawing/2010/main"/>
              </a:ext>
            </a:extLst>
          </a:blip>
          <a:srcRect l="4437" r="6818" b="-2985"/>
          <a:stretch>
            <a:fillRect/>
          </a:stretch>
        </p:blipFill>
        <p:spPr bwMode="auto">
          <a:xfrm>
            <a:off x="7924800" y="2825750"/>
            <a:ext cx="4064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101" name="Picture 5" descr="Abbott_Shane_2005-01-14_d"/>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l="2632" t="12280" r="26315" b="3508"/>
          <a:stretch>
            <a:fillRect/>
          </a:stretch>
        </p:blipFill>
        <p:spPr>
          <a:xfrm>
            <a:off x="4064000" y="2819401"/>
            <a:ext cx="3454400" cy="2303463"/>
          </a:xfrm>
          <a:noFill/>
        </p:spPr>
      </p:pic>
      <p:sp>
        <p:nvSpPr>
          <p:cNvPr id="43014" name="Text Box 6"/>
          <p:cNvSpPr txBox="1">
            <a:spLocks noChangeArrowheads="1"/>
          </p:cNvSpPr>
          <p:nvPr/>
        </p:nvSpPr>
        <p:spPr bwMode="auto">
          <a:xfrm>
            <a:off x="1422400" y="5334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US" altLang="en-US" sz="2400" dirty="0">
                <a:latin typeface="Times New Roman" pitchFamily="18" charset="0"/>
                <a:cs typeface="Arial" charset="0"/>
              </a:rPr>
              <a:t>Birth</a:t>
            </a:r>
          </a:p>
        </p:txBody>
      </p:sp>
      <p:sp>
        <p:nvSpPr>
          <p:cNvPr id="772103" name="Text Box 7"/>
          <p:cNvSpPr txBox="1">
            <a:spLocks noChangeArrowheads="1"/>
          </p:cNvSpPr>
          <p:nvPr/>
        </p:nvSpPr>
        <p:spPr bwMode="auto">
          <a:xfrm>
            <a:off x="4876800" y="5334000"/>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US" altLang="en-US" sz="2400" dirty="0">
                <a:latin typeface="Times New Roman" pitchFamily="18" charset="0"/>
                <a:cs typeface="Arial" charset="0"/>
              </a:rPr>
              <a:t>1 Month</a:t>
            </a:r>
          </a:p>
        </p:txBody>
      </p:sp>
      <p:sp>
        <p:nvSpPr>
          <p:cNvPr id="772104" name="Text Box 8"/>
          <p:cNvSpPr txBox="1">
            <a:spLocks noChangeArrowheads="1"/>
          </p:cNvSpPr>
          <p:nvPr/>
        </p:nvSpPr>
        <p:spPr bwMode="auto">
          <a:xfrm>
            <a:off x="9347200" y="5334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50000"/>
              </a:spcBef>
              <a:buFontTx/>
              <a:buNone/>
            </a:pPr>
            <a:r>
              <a:rPr lang="en-US" altLang="en-US" sz="2400" dirty="0">
                <a:latin typeface="Times New Roman" pitchFamily="18" charset="0"/>
                <a:cs typeface="Arial" charset="0"/>
              </a:rPr>
              <a:t>1 Year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2101"/>
                                        </p:tgtEl>
                                        <p:attrNameLst>
                                          <p:attrName>style.visibility</p:attrName>
                                        </p:attrNameLst>
                                      </p:cBhvr>
                                      <p:to>
                                        <p:strVal val="visible"/>
                                      </p:to>
                                    </p:set>
                                    <p:animEffect transition="in" filter="fade">
                                      <p:cBhvr>
                                        <p:cTn id="7" dur="2000"/>
                                        <p:tgtEl>
                                          <p:spTgt spid="772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2103"/>
                                        </p:tgtEl>
                                        <p:attrNameLst>
                                          <p:attrName>style.visibility</p:attrName>
                                        </p:attrNameLst>
                                      </p:cBhvr>
                                      <p:to>
                                        <p:strVal val="visible"/>
                                      </p:to>
                                    </p:set>
                                    <p:animEffect transition="in" filter="fade">
                                      <p:cBhvr>
                                        <p:cTn id="10" dur="2000"/>
                                        <p:tgtEl>
                                          <p:spTgt spid="7721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72100"/>
                                        </p:tgtEl>
                                        <p:attrNameLst>
                                          <p:attrName>style.visibility</p:attrName>
                                        </p:attrNameLst>
                                      </p:cBhvr>
                                      <p:to>
                                        <p:strVal val="visible"/>
                                      </p:to>
                                    </p:set>
                                    <p:animEffect transition="in" filter="fade">
                                      <p:cBhvr>
                                        <p:cTn id="15" dur="2000"/>
                                        <p:tgtEl>
                                          <p:spTgt spid="7721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2104"/>
                                        </p:tgtEl>
                                        <p:attrNameLst>
                                          <p:attrName>style.visibility</p:attrName>
                                        </p:attrNameLst>
                                      </p:cBhvr>
                                      <p:to>
                                        <p:strVal val="visible"/>
                                      </p:to>
                                    </p:set>
                                    <p:animEffect transition="in" filter="fade">
                                      <p:cBhvr>
                                        <p:cTn id="18" dur="2000"/>
                                        <p:tgtEl>
                                          <p:spTgt spid="772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p:bldP spid="77210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a:xfrm>
            <a:off x="203200" y="277813"/>
            <a:ext cx="11785600" cy="1143000"/>
          </a:xfrm>
        </p:spPr>
        <p:txBody>
          <a:bodyPr>
            <a:normAutofit fontScale="90000"/>
          </a:bodyPr>
          <a:lstStyle/>
          <a:p>
            <a:r>
              <a:rPr lang="en-US" altLang="en-US" sz="4000" dirty="0"/>
              <a:t>Hepatic RICH: </a:t>
            </a:r>
            <a:br>
              <a:rPr lang="en-US" altLang="en-US" sz="4000" dirty="0"/>
            </a:br>
            <a:r>
              <a:rPr lang="en-US" altLang="en-US" sz="4000" dirty="0"/>
              <a:t>Spontaneous Involution</a:t>
            </a:r>
          </a:p>
        </p:txBody>
      </p:sp>
      <p:pic>
        <p:nvPicPr>
          <p:cNvPr id="4403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298400" y="313944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Content Placeholder 7"/>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l="34225" t="46001" r="19998" b="2348"/>
          <a:stretch>
            <a:fillRect/>
          </a:stretch>
        </p:blipFill>
        <p:spPr>
          <a:xfrm>
            <a:off x="1030818" y="2133600"/>
            <a:ext cx="4861983" cy="4114800"/>
          </a:xfrm>
          <a:noFill/>
        </p:spPr>
      </p:pic>
      <p:pic>
        <p:nvPicPr>
          <p:cNvPr id="44037" name="Picture 2"/>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l="14000" t="16000" r="25999" b="17999"/>
          <a:stretch>
            <a:fillRect/>
          </a:stretch>
        </p:blipFill>
        <p:spPr>
          <a:xfrm>
            <a:off x="6290733" y="2133600"/>
            <a:ext cx="4986867" cy="4114800"/>
          </a:xfrm>
          <a:noFill/>
        </p:spPr>
      </p:pic>
      <p:sp>
        <p:nvSpPr>
          <p:cNvPr id="44038" name="TextBox 9"/>
          <p:cNvSpPr txBox="1">
            <a:spLocks noChangeArrowheads="1"/>
          </p:cNvSpPr>
          <p:nvPr/>
        </p:nvSpPr>
        <p:spPr bwMode="auto">
          <a:xfrm>
            <a:off x="2671234" y="6248401"/>
            <a:ext cx="816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dirty="0">
                <a:latin typeface="Times New Roman" pitchFamily="18" charset="0"/>
                <a:cs typeface="Arial" charset="0"/>
              </a:rPr>
              <a:t>Birth</a:t>
            </a:r>
          </a:p>
        </p:txBody>
      </p:sp>
      <p:sp>
        <p:nvSpPr>
          <p:cNvPr id="44039" name="TextBox 10"/>
          <p:cNvSpPr txBox="1">
            <a:spLocks noChangeArrowheads="1"/>
          </p:cNvSpPr>
          <p:nvPr/>
        </p:nvSpPr>
        <p:spPr bwMode="auto">
          <a:xfrm>
            <a:off x="7924801" y="6248401"/>
            <a:ext cx="1222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dirty="0">
                <a:latin typeface="Times New Roman" pitchFamily="18" charset="0"/>
                <a:cs typeface="Arial" charset="0"/>
              </a:rPr>
              <a:t>8 Weeks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p:txBody>
          <a:bodyPr/>
          <a:lstStyle/>
          <a:p>
            <a:pPr eaLnBrk="1" hangingPunct="1"/>
            <a:r>
              <a:rPr lang="en-US" altLang="en-US" sz="4000" dirty="0"/>
              <a:t>Focal Liver Lesion- Liver Congenital hemangioma</a:t>
            </a:r>
          </a:p>
        </p:txBody>
      </p:sp>
      <p:pic>
        <p:nvPicPr>
          <p:cNvPr id="45059" name="Picture 3" descr="1"/>
          <p:cNvPicPr>
            <a:picLocks noGrp="1" noChangeAspect="1" noChangeArrowheads="1"/>
          </p:cNvPicPr>
          <p:nvPr>
            <p:ph sz="quarter" idx="1"/>
          </p:nvPr>
        </p:nvPicPr>
        <p:blipFill>
          <a:blip r:embed="rId2" cstate="email">
            <a:lum contrast="40000"/>
            <a:extLst>
              <a:ext uri="{28A0092B-C50C-407E-A947-70E740481C1C}">
                <a14:useLocalDpi xmlns:a14="http://schemas.microsoft.com/office/drawing/2010/main"/>
              </a:ext>
            </a:extLst>
          </a:blip>
          <a:srcRect t="9375" b="9375"/>
          <a:stretch>
            <a:fillRect/>
          </a:stretch>
        </p:blipFill>
        <p:spPr>
          <a:xfrm>
            <a:off x="8331200" y="2466975"/>
            <a:ext cx="3657600" cy="2228850"/>
          </a:xfrm>
        </p:spPr>
      </p:pic>
      <p:pic>
        <p:nvPicPr>
          <p:cNvPr id="45060" name="Picture 4" descr="1"/>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l="6250" t="8000" r="6250"/>
          <a:stretch>
            <a:fillRect/>
          </a:stretch>
        </p:blipFill>
        <p:spPr>
          <a:xfrm>
            <a:off x="273051" y="2438400"/>
            <a:ext cx="3822700" cy="2262188"/>
          </a:xfrm>
        </p:spPr>
      </p:pic>
      <p:pic>
        <p:nvPicPr>
          <p:cNvPr id="45061" name="Picture 5" descr="1"/>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l="5701" t="64688" r="72969" b="21562"/>
          <a:stretch>
            <a:fillRect/>
          </a:stretch>
        </p:blipFill>
        <p:spPr>
          <a:xfrm>
            <a:off x="4267200" y="2438401"/>
            <a:ext cx="3860800" cy="2271713"/>
          </a:xfr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17600" y="0"/>
            <a:ext cx="10363200" cy="1371600"/>
          </a:xfrm>
        </p:spPr>
        <p:txBody>
          <a:bodyPr/>
          <a:lstStyle/>
          <a:p>
            <a:r>
              <a:rPr lang="en-US" altLang="en-US" sz="3200" dirty="0">
                <a:latin typeface="Arial" charset="0"/>
              </a:rPr>
              <a:t>Kaposiform Hemangioendotheliomas and Tufted Angiomas*</a:t>
            </a:r>
          </a:p>
        </p:txBody>
      </p:sp>
      <p:sp>
        <p:nvSpPr>
          <p:cNvPr id="16387" name="Rectangle 3"/>
          <p:cNvSpPr>
            <a:spLocks noGrp="1" noChangeArrowheads="1"/>
          </p:cNvSpPr>
          <p:nvPr>
            <p:ph idx="1"/>
          </p:nvPr>
        </p:nvSpPr>
        <p:spPr>
          <a:xfrm>
            <a:off x="5689600" y="1573419"/>
            <a:ext cx="6197600" cy="5486400"/>
          </a:xfrm>
        </p:spPr>
        <p:txBody>
          <a:bodyPr/>
          <a:lstStyle/>
          <a:p>
            <a:pPr>
              <a:lnSpc>
                <a:spcPct val="90000"/>
              </a:lnSpc>
            </a:pPr>
            <a:r>
              <a:rPr lang="en-US" altLang="en-US" sz="2400" dirty="0">
                <a:latin typeface="Times New Roman" pitchFamily="18" charset="0"/>
              </a:rPr>
              <a:t>Present at birth, also appear postnatally</a:t>
            </a:r>
          </a:p>
          <a:p>
            <a:pPr>
              <a:lnSpc>
                <a:spcPct val="90000"/>
              </a:lnSpc>
            </a:pPr>
            <a:r>
              <a:rPr lang="en-US" altLang="en-US" sz="2400" dirty="0">
                <a:latin typeface="Times New Roman" pitchFamily="18" charset="0"/>
              </a:rPr>
              <a:t>Affect both sexes equally</a:t>
            </a:r>
          </a:p>
          <a:p>
            <a:pPr>
              <a:lnSpc>
                <a:spcPct val="90000"/>
              </a:lnSpc>
            </a:pPr>
            <a:r>
              <a:rPr lang="en-US" altLang="en-US" sz="2400" dirty="0">
                <a:latin typeface="Times New Roman" pitchFamily="18" charset="0"/>
              </a:rPr>
              <a:t>Usually unifocal typically involving extremities, trunk, retroperitoneum, and head and neck, involving superficial and deep soft tissue</a:t>
            </a:r>
          </a:p>
          <a:p>
            <a:pPr>
              <a:lnSpc>
                <a:spcPct val="90000"/>
              </a:lnSpc>
            </a:pPr>
            <a:r>
              <a:rPr lang="en-US" altLang="en-US" sz="2400" dirty="0">
                <a:latin typeface="Times New Roman" pitchFamily="18" charset="0"/>
              </a:rPr>
              <a:t>Overlying skin is deep red-purple in color, tense, and shiny</a:t>
            </a:r>
          </a:p>
          <a:p>
            <a:pPr>
              <a:lnSpc>
                <a:spcPct val="90000"/>
              </a:lnSpc>
            </a:pPr>
            <a:r>
              <a:rPr lang="en-US" altLang="en-US" sz="2400" dirty="0">
                <a:latin typeface="Times New Roman" pitchFamily="18" charset="0"/>
              </a:rPr>
              <a:t>Kasabach-Merritt phenomenon: profound thrombocytopenia, hypofibrinogenemia with slightly high D-dimer (</a:t>
            </a:r>
            <a:r>
              <a:rPr lang="en-US" altLang="en-US" sz="2400" b="1" dirty="0">
                <a:latin typeface="Times New Roman" pitchFamily="18" charset="0"/>
              </a:rPr>
              <a:t>Coagulopathy)</a:t>
            </a:r>
          </a:p>
          <a:p>
            <a:pPr marL="0" indent="0">
              <a:lnSpc>
                <a:spcPct val="90000"/>
              </a:lnSpc>
              <a:buNone/>
            </a:pPr>
            <a:r>
              <a:rPr lang="en-US" altLang="en-US" sz="2400" dirty="0">
                <a:latin typeface="Times New Roman" pitchFamily="18" charset="0"/>
              </a:rPr>
              <a:t>                       </a:t>
            </a:r>
          </a:p>
        </p:txBody>
      </p:sp>
      <p:pic>
        <p:nvPicPr>
          <p:cNvPr id="55300" name="Picture 4" descr="khe chee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0" y="4114800"/>
            <a:ext cx="5486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khe l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600" y="1524000"/>
            <a:ext cx="5486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9725654" y="6550025"/>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Vascular Anomalies</a:t>
            </a:r>
          </a:p>
        </p:txBody>
      </p:sp>
      <p:sp>
        <p:nvSpPr>
          <p:cNvPr id="3" name="Content Placeholder 2"/>
          <p:cNvSpPr>
            <a:spLocks noGrp="1"/>
          </p:cNvSpPr>
          <p:nvPr>
            <p:ph idx="1"/>
          </p:nvPr>
        </p:nvSpPr>
        <p:spPr/>
        <p:txBody>
          <a:bodyPr/>
          <a:lstStyle/>
          <a:p>
            <a:pPr marL="514350" indent="-514350">
              <a:buFont typeface="+mj-lt"/>
              <a:buAutoNum type="arabicPeriod"/>
            </a:pPr>
            <a:r>
              <a:rPr lang="en-US" dirty="0"/>
              <a:t>Basic Science and Pathophysiology – Major advancement for some disorders</a:t>
            </a:r>
          </a:p>
          <a:p>
            <a:pPr marL="514350" indent="-514350">
              <a:buFont typeface="+mj-lt"/>
              <a:buAutoNum type="arabicPeriod"/>
            </a:pPr>
            <a:r>
              <a:rPr lang="en-US" dirty="0"/>
              <a:t>Epidemiology and Risk Assessment – Need for Natural History Studies</a:t>
            </a:r>
          </a:p>
          <a:p>
            <a:pPr marL="514350" indent="-514350">
              <a:buFont typeface="+mj-lt"/>
              <a:buAutoNum type="arabicPeriod"/>
            </a:pPr>
            <a:r>
              <a:rPr lang="en-US" dirty="0"/>
              <a:t>Diagnosis</a:t>
            </a:r>
          </a:p>
          <a:p>
            <a:pPr marL="514350" indent="-514350">
              <a:buFont typeface="+mj-lt"/>
              <a:buAutoNum type="arabicPeriod"/>
            </a:pPr>
            <a:r>
              <a:rPr lang="en-US" dirty="0"/>
              <a:t>Management and Treatment</a:t>
            </a:r>
          </a:p>
          <a:p>
            <a:pPr marL="0" indent="0">
              <a:buNone/>
            </a:pPr>
            <a:endParaRPr lang="en-US" dirty="0"/>
          </a:p>
        </p:txBody>
      </p:sp>
    </p:spTree>
    <p:extLst>
      <p:ext uri="{BB962C8B-B14F-4D97-AF65-F5344CB8AC3E}">
        <p14:creationId xmlns:p14="http://schemas.microsoft.com/office/powerpoint/2010/main" val="2782849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pPr>
              <a:defRPr/>
            </a:pPr>
            <a:r>
              <a:rPr lang="en-US" dirty="0">
                <a:cs typeface="Arial" pitchFamily="34" charset="0"/>
              </a:rPr>
              <a:t>Kaposiform Hemangioendothelioma</a:t>
            </a:r>
            <a:endParaRPr lang="en-US" dirty="0">
              <a:cs typeface="ＭＳ Ｐゴシック" charset="0"/>
            </a:endParaRPr>
          </a:p>
        </p:txBody>
      </p:sp>
      <p:sp>
        <p:nvSpPr>
          <p:cNvPr id="3" name="Content Placeholder 2"/>
          <p:cNvSpPr>
            <a:spLocks noGrp="1"/>
          </p:cNvSpPr>
          <p:nvPr>
            <p:ph sz="half" idx="1"/>
          </p:nvPr>
        </p:nvSpPr>
        <p:spPr>
          <a:xfrm>
            <a:off x="6096000" y="1600201"/>
            <a:ext cx="5384800" cy="4525963"/>
          </a:xfrm>
        </p:spPr>
        <p:txBody>
          <a:bodyPr>
            <a:normAutofit/>
          </a:bodyPr>
          <a:lstStyle/>
          <a:p>
            <a:pPr>
              <a:defRPr/>
            </a:pPr>
            <a:r>
              <a:rPr lang="en-US" sz="2400" dirty="0">
                <a:latin typeface="Arial" pitchFamily="34" charset="0"/>
                <a:cs typeface="Arial" pitchFamily="34" charset="0"/>
              </a:rPr>
              <a:t>General features</a:t>
            </a:r>
          </a:p>
          <a:p>
            <a:pPr lvl="1">
              <a:defRPr/>
            </a:pPr>
            <a:r>
              <a:rPr lang="en-US" dirty="0">
                <a:latin typeface="Arial" pitchFamily="34" charset="0"/>
                <a:cs typeface="Arial" pitchFamily="34" charset="0"/>
              </a:rPr>
              <a:t>Tends to involve the trunk</a:t>
            </a:r>
          </a:p>
          <a:p>
            <a:pPr lvl="1">
              <a:defRPr/>
            </a:pPr>
            <a:r>
              <a:rPr lang="en-US" dirty="0">
                <a:latin typeface="Arial" pitchFamily="34" charset="0"/>
                <a:cs typeface="Arial" pitchFamily="34" charset="0"/>
              </a:rPr>
              <a:t>Involvement of the skin, subcutaneous fat, and muscle is typical (edema like)</a:t>
            </a:r>
          </a:p>
          <a:p>
            <a:pPr lvl="1">
              <a:defRPr/>
            </a:pPr>
            <a:r>
              <a:rPr lang="en-US" dirty="0">
                <a:latin typeface="Arial" pitchFamily="34" charset="0"/>
                <a:cs typeface="Arial" pitchFamily="34" charset="0"/>
              </a:rPr>
              <a:t>Majority are infiltrative with poorly defined borders</a:t>
            </a:r>
          </a:p>
          <a:p>
            <a:pPr lvl="1">
              <a:defRPr/>
            </a:pPr>
            <a:r>
              <a:rPr lang="en-US" dirty="0">
                <a:latin typeface="Arial" pitchFamily="34" charset="0"/>
                <a:cs typeface="Arial" pitchFamily="34" charset="0"/>
              </a:rPr>
              <a:t>Generally hyperintense on T2 sequence with diffuse enhancement</a:t>
            </a:r>
          </a:p>
        </p:txBody>
      </p:sp>
      <p:pic>
        <p:nvPicPr>
          <p:cNvPr id="5632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001" y="914400"/>
            <a:ext cx="449368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01" y="4343400"/>
            <a:ext cx="45085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9635119" y="6583365"/>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0"/>
            <a:ext cx="10363200" cy="990600"/>
          </a:xfrm>
        </p:spPr>
        <p:txBody>
          <a:bodyPr/>
          <a:lstStyle/>
          <a:p>
            <a:pPr eaLnBrk="1" hangingPunct="1"/>
            <a:r>
              <a:rPr lang="en-US" altLang="en-US" sz="3600" dirty="0"/>
              <a:t>Kaposiform Hemangioendothelioma</a:t>
            </a:r>
          </a:p>
        </p:txBody>
      </p:sp>
      <p:pic>
        <p:nvPicPr>
          <p:cNvPr id="5734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r="3166"/>
          <a:stretch>
            <a:fillRect/>
          </a:stretch>
        </p:blipFill>
        <p:spPr bwMode="auto">
          <a:xfrm>
            <a:off x="4267201" y="3922714"/>
            <a:ext cx="3754967"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3767" y="973138"/>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6484" y="3938589"/>
            <a:ext cx="1422400" cy="1012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50"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4733" y="3922714"/>
            <a:ext cx="3970867"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4733" y="982663"/>
            <a:ext cx="397086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67200" y="973138"/>
            <a:ext cx="375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28001" y="3922714"/>
            <a:ext cx="3858684"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6"/>
          <p:cNvPicPr>
            <a:picLocks noChangeAspect="1"/>
          </p:cNvPicPr>
          <p:nvPr/>
        </p:nvPicPr>
        <p:blipFill>
          <a:blip r:embed="rId10" cstate="email">
            <a:extLst>
              <a:ext uri="{28A0092B-C50C-407E-A947-70E740481C1C}">
                <a14:useLocalDpi xmlns:a14="http://schemas.microsoft.com/office/drawing/2010/main"/>
              </a:ext>
            </a:extLst>
          </a:blip>
          <a:srcRect l="32349" t="32300" r="38168" b="31644"/>
          <a:stretch>
            <a:fillRect/>
          </a:stretch>
        </p:blipFill>
        <p:spPr bwMode="auto">
          <a:xfrm>
            <a:off x="10727267" y="2719389"/>
            <a:ext cx="1236133" cy="1133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55" name="TextBox 2"/>
          <p:cNvSpPr txBox="1">
            <a:spLocks noChangeArrowheads="1"/>
          </p:cNvSpPr>
          <p:nvPr/>
        </p:nvSpPr>
        <p:spPr bwMode="auto">
          <a:xfrm>
            <a:off x="203200" y="3597276"/>
            <a:ext cx="1422400" cy="276225"/>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200" b="1" dirty="0">
                <a:solidFill>
                  <a:srgbClr val="000000"/>
                </a:solidFill>
                <a:latin typeface="Arial" charset="0"/>
                <a:cs typeface="Arial" charset="0"/>
              </a:rPr>
              <a:t>Lobules</a:t>
            </a:r>
          </a:p>
        </p:txBody>
      </p:sp>
      <p:sp>
        <p:nvSpPr>
          <p:cNvPr id="57356" name="TextBox 2"/>
          <p:cNvSpPr txBox="1">
            <a:spLocks noChangeArrowheads="1"/>
          </p:cNvSpPr>
          <p:nvPr/>
        </p:nvSpPr>
        <p:spPr bwMode="auto">
          <a:xfrm>
            <a:off x="4284133" y="3581400"/>
            <a:ext cx="2235200" cy="276225"/>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200" b="1" dirty="0">
                <a:solidFill>
                  <a:srgbClr val="000000"/>
                </a:solidFill>
                <a:latin typeface="Arial" charset="0"/>
                <a:cs typeface="Arial" charset="0"/>
              </a:rPr>
              <a:t>Coalescing Nodules</a:t>
            </a:r>
          </a:p>
        </p:txBody>
      </p:sp>
      <p:sp>
        <p:nvSpPr>
          <p:cNvPr id="57357" name="TextBox 2"/>
          <p:cNvSpPr txBox="1">
            <a:spLocks noChangeArrowheads="1"/>
          </p:cNvSpPr>
          <p:nvPr/>
        </p:nvSpPr>
        <p:spPr bwMode="auto">
          <a:xfrm>
            <a:off x="8134351" y="3581400"/>
            <a:ext cx="1710267" cy="276225"/>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200" b="1" dirty="0">
                <a:solidFill>
                  <a:srgbClr val="000000"/>
                </a:solidFill>
                <a:latin typeface="Arial" charset="0"/>
                <a:cs typeface="Arial" charset="0"/>
              </a:rPr>
              <a:t>Spindle Cells</a:t>
            </a:r>
          </a:p>
        </p:txBody>
      </p:sp>
      <p:sp>
        <p:nvSpPr>
          <p:cNvPr id="57358" name="TextBox 2"/>
          <p:cNvSpPr txBox="1">
            <a:spLocks noChangeArrowheads="1"/>
          </p:cNvSpPr>
          <p:nvPr/>
        </p:nvSpPr>
        <p:spPr bwMode="auto">
          <a:xfrm>
            <a:off x="209551" y="6416676"/>
            <a:ext cx="1930400" cy="276225"/>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200" b="1" dirty="0">
                <a:solidFill>
                  <a:srgbClr val="000000"/>
                </a:solidFill>
                <a:latin typeface="Arial" charset="0"/>
                <a:cs typeface="Arial" charset="0"/>
              </a:rPr>
              <a:t>Vascular Pattern</a:t>
            </a:r>
          </a:p>
        </p:txBody>
      </p:sp>
      <p:sp>
        <p:nvSpPr>
          <p:cNvPr id="57359" name="TextBox 2"/>
          <p:cNvSpPr txBox="1">
            <a:spLocks noChangeArrowheads="1"/>
          </p:cNvSpPr>
          <p:nvPr/>
        </p:nvSpPr>
        <p:spPr bwMode="auto">
          <a:xfrm>
            <a:off x="4279901" y="6416676"/>
            <a:ext cx="1409700" cy="276225"/>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200" b="1" dirty="0">
                <a:solidFill>
                  <a:srgbClr val="000000"/>
                </a:solidFill>
                <a:latin typeface="Arial" charset="0"/>
                <a:cs typeface="Arial" charset="0"/>
              </a:rPr>
              <a:t>Epithelioid</a:t>
            </a:r>
          </a:p>
        </p:txBody>
      </p:sp>
      <p:sp>
        <p:nvSpPr>
          <p:cNvPr id="57360" name="TextBox 2"/>
          <p:cNvSpPr txBox="1">
            <a:spLocks noChangeArrowheads="1"/>
          </p:cNvSpPr>
          <p:nvPr/>
        </p:nvSpPr>
        <p:spPr bwMode="auto">
          <a:xfrm>
            <a:off x="8128000" y="6416676"/>
            <a:ext cx="1016000" cy="276225"/>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200" b="1" dirty="0">
                <a:solidFill>
                  <a:srgbClr val="000000"/>
                </a:solidFill>
                <a:latin typeface="Arial" charset="0"/>
                <a:cs typeface="Arial" charset="0"/>
              </a:rPr>
              <a:t>Prox-1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Treatment</a:t>
            </a:r>
          </a:p>
        </p:txBody>
      </p:sp>
      <p:sp>
        <p:nvSpPr>
          <p:cNvPr id="58371" name="Content Placeholder 2"/>
          <p:cNvSpPr>
            <a:spLocks noGrp="1"/>
          </p:cNvSpPr>
          <p:nvPr>
            <p:ph idx="1"/>
          </p:nvPr>
        </p:nvSpPr>
        <p:spPr>
          <a:xfrm>
            <a:off x="1016000" y="1499296"/>
            <a:ext cx="10566400" cy="4530725"/>
          </a:xfrm>
        </p:spPr>
        <p:txBody>
          <a:bodyPr>
            <a:normAutofit/>
          </a:bodyPr>
          <a:lstStyle/>
          <a:p>
            <a:r>
              <a:rPr lang="en-US" altLang="en-US" b="1" dirty="0"/>
              <a:t>Steroids</a:t>
            </a:r>
          </a:p>
          <a:p>
            <a:r>
              <a:rPr lang="en-US" altLang="en-US" b="1" dirty="0"/>
              <a:t>Vincristine</a:t>
            </a:r>
          </a:p>
          <a:p>
            <a:r>
              <a:rPr lang="en-US" altLang="en-US" b="1" dirty="0"/>
              <a:t>Sirolimus</a:t>
            </a:r>
          </a:p>
          <a:p>
            <a:r>
              <a:rPr lang="en-US" altLang="en-US" dirty="0"/>
              <a:t>FDA study: Vcr vs Sirolimus for the Treatment of High Risk KHE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altLang="en-US" b="1" dirty="0"/>
              <a:t>Sirolimus and Vascular Anomalies</a:t>
            </a:r>
          </a:p>
        </p:txBody>
      </p:sp>
      <p:sp>
        <p:nvSpPr>
          <p:cNvPr id="31747" name="Content Placeholder 1"/>
          <p:cNvSpPr>
            <a:spLocks noGrp="1"/>
          </p:cNvSpPr>
          <p:nvPr>
            <p:ph sz="half" idx="1"/>
          </p:nvPr>
        </p:nvSpPr>
        <p:spPr>
          <a:xfrm>
            <a:off x="609601" y="1600201"/>
            <a:ext cx="3746500" cy="4525963"/>
          </a:xfrm>
        </p:spPr>
        <p:txBody>
          <a:bodyPr>
            <a:normAutofit lnSpcReduction="10000"/>
          </a:bodyPr>
          <a:lstStyle/>
          <a:p>
            <a:r>
              <a:rPr lang="en-US" altLang="en-US" sz="2400" dirty="0"/>
              <a:t>Over 100 articles in Pubmed</a:t>
            </a:r>
          </a:p>
        </p:txBody>
      </p:sp>
      <p:sp>
        <p:nvSpPr>
          <p:cNvPr id="47108" name="Content Placeholder 1"/>
          <p:cNvSpPr>
            <a:spLocks noGrp="1"/>
          </p:cNvSpPr>
          <p:nvPr>
            <p:ph sz="half" idx="2"/>
          </p:nvPr>
        </p:nvSpPr>
        <p:spPr>
          <a:xfrm>
            <a:off x="5270501" y="1506538"/>
            <a:ext cx="6311900" cy="4525962"/>
          </a:xfrm>
        </p:spPr>
        <p:txBody>
          <a:bodyPr>
            <a:normAutofit lnSpcReduction="10000"/>
          </a:bodyPr>
          <a:lstStyle/>
          <a:p>
            <a:pPr>
              <a:defRPr/>
            </a:pPr>
            <a:r>
              <a:rPr lang="en-US" altLang="en-US" sz="2400" dirty="0"/>
              <a:t>Lymphatic Anomalies</a:t>
            </a:r>
          </a:p>
          <a:p>
            <a:pPr>
              <a:defRPr/>
            </a:pPr>
            <a:r>
              <a:rPr lang="en-US" altLang="en-US" sz="2400" b="1" dirty="0"/>
              <a:t>KHE/TA</a:t>
            </a:r>
          </a:p>
          <a:p>
            <a:pPr>
              <a:defRPr/>
            </a:pPr>
            <a:r>
              <a:rPr lang="en-US" altLang="en-US" sz="2400" dirty="0"/>
              <a:t>KLA</a:t>
            </a:r>
          </a:p>
          <a:p>
            <a:pPr>
              <a:defRPr/>
            </a:pPr>
            <a:r>
              <a:rPr lang="en-US" altLang="en-US" sz="2400" dirty="0"/>
              <a:t>CLVA/KT</a:t>
            </a:r>
          </a:p>
          <a:p>
            <a:pPr>
              <a:defRPr/>
            </a:pPr>
            <a:r>
              <a:rPr lang="en-US" altLang="en-US" sz="2400" dirty="0"/>
              <a:t>PTEN </a:t>
            </a:r>
          </a:p>
          <a:p>
            <a:pPr>
              <a:defRPr/>
            </a:pPr>
            <a:r>
              <a:rPr lang="en-US" altLang="en-US" sz="2400" dirty="0"/>
              <a:t>Venous Malformations</a:t>
            </a:r>
          </a:p>
          <a:p>
            <a:pPr>
              <a:defRPr/>
            </a:pPr>
            <a:r>
              <a:rPr lang="en-US" altLang="en-US" sz="2400" dirty="0"/>
              <a:t>BRBNS</a:t>
            </a:r>
          </a:p>
          <a:p>
            <a:pPr>
              <a:defRPr/>
            </a:pPr>
            <a:r>
              <a:rPr lang="en-US" altLang="en-US" sz="2400" dirty="0"/>
              <a:t>FAVA</a:t>
            </a:r>
          </a:p>
          <a:p>
            <a:pPr>
              <a:defRPr/>
            </a:pPr>
            <a:r>
              <a:rPr lang="en-US" altLang="en-US" sz="2400" dirty="0"/>
              <a:t>?AVM</a:t>
            </a:r>
          </a:p>
          <a:p>
            <a:pPr>
              <a:defRPr/>
            </a:pPr>
            <a:r>
              <a:rPr lang="en-US" altLang="en-US" sz="2400" dirty="0"/>
              <a:t>?“lymphangiectasis”/CCLA</a:t>
            </a:r>
          </a:p>
          <a:p>
            <a:pPr marL="0" indent="0">
              <a:buFont typeface="Arial" pitchFamily="34" charset="0"/>
              <a:buNone/>
              <a:defRPr/>
            </a:pPr>
            <a:endParaRPr lang="en-US" altLang="en-US" sz="2400" dirty="0"/>
          </a:p>
          <a:p>
            <a:pPr>
              <a:buFontTx/>
              <a:buChar char="-"/>
              <a:defRPr/>
            </a:pPr>
            <a:endParaRPr lang="en-US" altLang="en-US" sz="2400" dirty="0"/>
          </a:p>
          <a:p>
            <a:pPr marL="0" indent="0">
              <a:buFont typeface="Arial" pitchFamily="34" charset="0"/>
              <a:buNone/>
              <a:defRPr/>
            </a:pPr>
            <a:endParaRPr lang="en-US" altLang="en-US" dirty="0"/>
          </a:p>
        </p:txBody>
      </p:sp>
      <p:sp>
        <p:nvSpPr>
          <p:cNvPr id="31749"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C54696C-714B-41B5-BD3A-9956E1AE4DBE}" type="slidenum">
              <a:rPr lang="en-US" altLang="en-US" sz="1200" smtClean="0">
                <a:solidFill>
                  <a:schemeClr val="bg1"/>
                </a:solidFill>
              </a:rPr>
              <a:pPr eaLnBrk="1" hangingPunct="1">
                <a:spcBef>
                  <a:spcPct val="0"/>
                </a:spcBef>
                <a:buFontTx/>
                <a:buNone/>
              </a:pPr>
              <a:t>33</a:t>
            </a:fld>
            <a:endParaRPr lang="en-US" altLang="en-US" sz="12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2"/>
          </p:nvPr>
        </p:nvSpPr>
        <p:spPr>
          <a:xfrm>
            <a:off x="609600" y="1645816"/>
            <a:ext cx="10972800" cy="4525962"/>
          </a:xfrm>
        </p:spPr>
        <p:txBody>
          <a:bodyPr/>
          <a:lstStyle/>
          <a:p>
            <a:r>
              <a:rPr lang="en-US" altLang="en-US" sz="2800" dirty="0"/>
              <a:t>Immunosuppression</a:t>
            </a:r>
          </a:p>
          <a:p>
            <a:r>
              <a:rPr lang="en-US" altLang="en-US" sz="2800" dirty="0"/>
              <a:t>Mouth sores</a:t>
            </a:r>
          </a:p>
          <a:p>
            <a:r>
              <a:rPr lang="en-US" altLang="en-US" sz="2800" dirty="0"/>
              <a:t>Headache</a:t>
            </a:r>
          </a:p>
          <a:p>
            <a:r>
              <a:rPr lang="en-US" altLang="en-US" sz="2800" dirty="0"/>
              <a:t>Lymphedema</a:t>
            </a:r>
          </a:p>
          <a:p>
            <a:r>
              <a:rPr lang="en-US" altLang="en-US" sz="2800" dirty="0"/>
              <a:t>GI: nausea, diarrhea, constipation</a:t>
            </a:r>
          </a:p>
          <a:p>
            <a:r>
              <a:rPr lang="en-US" altLang="en-US" sz="2800" dirty="0"/>
              <a:t>Anemia</a:t>
            </a:r>
          </a:p>
          <a:p>
            <a:r>
              <a:rPr lang="en-US" altLang="en-US" sz="2800" dirty="0"/>
              <a:t>Increase in Lipids</a:t>
            </a:r>
          </a:p>
          <a:p>
            <a:r>
              <a:rPr lang="en-US" altLang="en-US" sz="2800" dirty="0"/>
              <a:t>Rare: thrombosis, capillary leak, pneumonitis, male infertility</a:t>
            </a:r>
          </a:p>
        </p:txBody>
      </p:sp>
      <p:sp>
        <p:nvSpPr>
          <p:cNvPr id="44035" name="Title 2"/>
          <p:cNvSpPr>
            <a:spLocks noGrp="1"/>
          </p:cNvSpPr>
          <p:nvPr>
            <p:ph type="title"/>
          </p:nvPr>
        </p:nvSpPr>
        <p:spPr/>
        <p:txBody>
          <a:bodyPr/>
          <a:lstStyle/>
          <a:p>
            <a:r>
              <a:rPr lang="en-US" altLang="en-US" dirty="0"/>
              <a:t>Side Effects</a:t>
            </a:r>
          </a:p>
        </p:txBody>
      </p:sp>
      <p:sp>
        <p:nvSpPr>
          <p:cNvPr id="44036"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876CB20-732B-4EED-9B7D-BBFD46B5DA51}" type="slidenum">
              <a:rPr lang="en-US" altLang="en-US" sz="1200" smtClean="0">
                <a:solidFill>
                  <a:schemeClr val="bg1"/>
                </a:solidFill>
              </a:rPr>
              <a:pPr eaLnBrk="1" hangingPunct="1">
                <a:spcBef>
                  <a:spcPct val="0"/>
                </a:spcBef>
                <a:buFontTx/>
                <a:buNone/>
              </a:pPr>
              <a:t>34</a:t>
            </a:fld>
            <a:endParaRPr lang="en-US" altLang="en-US" sz="12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609600" y="1613978"/>
            <a:ext cx="10972800" cy="4525962"/>
          </a:xfrm>
        </p:spPr>
        <p:txBody>
          <a:bodyPr/>
          <a:lstStyle/>
          <a:p>
            <a:pPr>
              <a:defRPr/>
            </a:pPr>
            <a:r>
              <a:rPr lang="en-US" dirty="0"/>
              <a:t>Average time to effect </a:t>
            </a:r>
          </a:p>
          <a:p>
            <a:pPr marL="0" indent="0">
              <a:buFont typeface="Arial" pitchFamily="34" charset="0"/>
              <a:buNone/>
              <a:defRPr/>
            </a:pPr>
            <a:r>
              <a:rPr lang="en-US" dirty="0"/>
              <a:t>	-Hematologic response in KHE 3 weeks</a:t>
            </a:r>
          </a:p>
          <a:p>
            <a:pPr marL="0" indent="0">
              <a:buFont typeface="Arial" pitchFamily="34" charset="0"/>
              <a:buNone/>
              <a:defRPr/>
            </a:pPr>
            <a:r>
              <a:rPr lang="en-US" dirty="0"/>
              <a:t>	-Generally by 3 months</a:t>
            </a:r>
          </a:p>
          <a:p>
            <a:pPr>
              <a:defRPr/>
            </a:pPr>
            <a:r>
              <a:rPr lang="en-US" dirty="0"/>
              <a:t>Length of treatment 2 years </a:t>
            </a:r>
          </a:p>
          <a:p>
            <a:pPr>
              <a:defRPr/>
            </a:pPr>
            <a:r>
              <a:rPr lang="en-US" dirty="0"/>
              <a:t>Can wean off</a:t>
            </a:r>
          </a:p>
          <a:p>
            <a:pPr>
              <a:defRPr/>
            </a:pPr>
            <a:r>
              <a:rPr lang="en-US" dirty="0"/>
              <a:t>Majority will reoccur</a:t>
            </a:r>
          </a:p>
          <a:p>
            <a:pPr>
              <a:defRPr/>
            </a:pPr>
            <a:r>
              <a:rPr lang="en-US" dirty="0"/>
              <a:t>Will respond again </a:t>
            </a:r>
          </a:p>
          <a:p>
            <a:pPr>
              <a:defRPr/>
            </a:pPr>
            <a:r>
              <a:rPr lang="en-US" dirty="0"/>
              <a:t>May not need as high of a dose</a:t>
            </a:r>
          </a:p>
          <a:p>
            <a:pPr>
              <a:defRPr/>
            </a:pPr>
            <a:endParaRPr lang="en-US" dirty="0"/>
          </a:p>
        </p:txBody>
      </p:sp>
      <p:sp>
        <p:nvSpPr>
          <p:cNvPr id="47107" name="Title 2"/>
          <p:cNvSpPr>
            <a:spLocks noGrp="1"/>
          </p:cNvSpPr>
          <p:nvPr>
            <p:ph type="title"/>
          </p:nvPr>
        </p:nvSpPr>
        <p:spPr/>
        <p:txBody>
          <a:bodyPr/>
          <a:lstStyle/>
          <a:p>
            <a:r>
              <a:rPr lang="en-US" altLang="en-US" dirty="0"/>
              <a:t>Length of Treatment</a:t>
            </a:r>
          </a:p>
        </p:txBody>
      </p:sp>
      <p:sp>
        <p:nvSpPr>
          <p:cNvPr id="47108"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B1F4C004-24F7-44A1-9790-89CE7EB667FE}" type="slidenum">
              <a:rPr lang="en-US" altLang="en-US" sz="1200" smtClean="0">
                <a:solidFill>
                  <a:schemeClr val="bg1"/>
                </a:solidFill>
              </a:rPr>
              <a:pPr eaLnBrk="1" hangingPunct="1">
                <a:spcBef>
                  <a:spcPct val="0"/>
                </a:spcBef>
                <a:buFontTx/>
                <a:buNone/>
              </a:pPr>
              <a:t>35</a:t>
            </a:fld>
            <a:endParaRPr lang="en-US" altLang="en-US" sz="12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Malignant Vascular Tumors</a:t>
            </a:r>
          </a:p>
        </p:txBody>
      </p:sp>
      <p:sp>
        <p:nvSpPr>
          <p:cNvPr id="3" name="Content Placeholder 2"/>
          <p:cNvSpPr>
            <a:spLocks noGrp="1"/>
          </p:cNvSpPr>
          <p:nvPr>
            <p:ph idx="1"/>
          </p:nvPr>
        </p:nvSpPr>
        <p:spPr>
          <a:xfrm>
            <a:off x="838200" y="1924481"/>
            <a:ext cx="10515600" cy="4351338"/>
          </a:xfrm>
        </p:spPr>
        <p:txBody>
          <a:bodyPr/>
          <a:lstStyle/>
          <a:p>
            <a:r>
              <a:rPr lang="en-US" b="1" dirty="0"/>
              <a:t>Epithelioid Hemangioendothelioma</a:t>
            </a:r>
          </a:p>
          <a:p>
            <a:pPr marL="457200" lvl="1" indent="0">
              <a:buNone/>
            </a:pPr>
            <a:r>
              <a:rPr lang="en-US" dirty="0"/>
              <a:t>-peak incidence 4</a:t>
            </a:r>
            <a:r>
              <a:rPr lang="en-US" baseline="30000" dirty="0"/>
              <a:t>th</a:t>
            </a:r>
            <a:r>
              <a:rPr lang="en-US" dirty="0"/>
              <a:t> and 5</a:t>
            </a:r>
            <a:r>
              <a:rPr lang="en-US" baseline="30000" dirty="0"/>
              <a:t>th</a:t>
            </a:r>
            <a:r>
              <a:rPr lang="en-US" dirty="0"/>
              <a:t> decade but can occur in younger patients</a:t>
            </a:r>
          </a:p>
          <a:p>
            <a:pPr marL="457200" lvl="1" indent="0">
              <a:buNone/>
            </a:pPr>
            <a:r>
              <a:rPr lang="en-US" dirty="0"/>
              <a:t>-varied course</a:t>
            </a:r>
          </a:p>
          <a:p>
            <a:pPr marL="457200" lvl="1" indent="0">
              <a:buNone/>
            </a:pPr>
            <a:r>
              <a:rPr lang="en-US" dirty="0"/>
              <a:t>-effusions, pain, tumor size greater than 3cm or high mitotic rate is high risk</a:t>
            </a:r>
          </a:p>
          <a:p>
            <a:pPr marL="457200" lvl="1" indent="0">
              <a:buNone/>
            </a:pPr>
            <a:r>
              <a:rPr lang="en-US" dirty="0"/>
              <a:t>-</a:t>
            </a:r>
            <a:r>
              <a:rPr lang="en-US" b="1" dirty="0"/>
              <a:t>WWTR1-CAMTA 1 gene fusion</a:t>
            </a:r>
          </a:p>
          <a:p>
            <a:pPr marL="457200" lvl="1" indent="0">
              <a:buNone/>
            </a:pPr>
            <a:r>
              <a:rPr lang="en-US" dirty="0"/>
              <a:t>-Less commonly YAP1-TFE3</a:t>
            </a:r>
          </a:p>
          <a:p>
            <a:pPr marL="457200" lvl="1" indent="0">
              <a:buNone/>
            </a:pPr>
            <a:r>
              <a:rPr lang="en-US" dirty="0"/>
              <a:t>-sites: liver, bone, soft tissue, skin</a:t>
            </a:r>
          </a:p>
          <a:p>
            <a:pPr marL="457200" lvl="1" indent="0">
              <a:buNone/>
            </a:pPr>
            <a:r>
              <a:rPr lang="en-US" dirty="0"/>
              <a:t>-Treatment: Observation, surgery, targeted therapy, chemotherapy</a:t>
            </a:r>
          </a:p>
        </p:txBody>
      </p:sp>
    </p:spTree>
    <p:extLst>
      <p:ext uri="{BB962C8B-B14F-4D97-AF65-F5344CB8AC3E}">
        <p14:creationId xmlns:p14="http://schemas.microsoft.com/office/powerpoint/2010/main" val="3577942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Malignant Tumors</a:t>
            </a:r>
          </a:p>
        </p:txBody>
      </p:sp>
      <p:sp>
        <p:nvSpPr>
          <p:cNvPr id="3" name="Content Placeholder 2"/>
          <p:cNvSpPr>
            <a:spLocks noGrp="1"/>
          </p:cNvSpPr>
          <p:nvPr>
            <p:ph idx="1"/>
          </p:nvPr>
        </p:nvSpPr>
        <p:spPr/>
        <p:txBody>
          <a:bodyPr/>
          <a:lstStyle/>
          <a:p>
            <a:r>
              <a:rPr lang="en-US" b="1" dirty="0"/>
              <a:t>Angiosarcoma</a:t>
            </a:r>
          </a:p>
          <a:p>
            <a:pPr marL="0" indent="0">
              <a:buNone/>
            </a:pPr>
            <a:r>
              <a:rPr lang="en-US" dirty="0"/>
              <a:t>	-Rare 2% of sarcomas</a:t>
            </a:r>
          </a:p>
          <a:p>
            <a:pPr marL="0" indent="0">
              <a:buNone/>
            </a:pPr>
            <a:r>
              <a:rPr lang="en-US" dirty="0"/>
              <a:t>	-aggressive</a:t>
            </a:r>
          </a:p>
          <a:p>
            <a:pPr marL="0" indent="0">
              <a:buNone/>
            </a:pPr>
            <a:r>
              <a:rPr lang="en-US" dirty="0"/>
              <a:t>	-Risk factors: Radiation exposure, vinyl chloride exposure,  chronic 	lymphedema (Stewart-	Treves Syndrome)</a:t>
            </a:r>
          </a:p>
          <a:p>
            <a:pPr marL="0" indent="0">
              <a:buNone/>
            </a:pPr>
            <a:r>
              <a:rPr lang="en-US" dirty="0"/>
              <a:t>	-</a:t>
            </a:r>
            <a:r>
              <a:rPr lang="en-US" b="1" dirty="0"/>
              <a:t>20% can be Glut-1 positive</a:t>
            </a:r>
          </a:p>
          <a:p>
            <a:pPr marL="0" indent="0">
              <a:buNone/>
            </a:pPr>
            <a:r>
              <a:rPr lang="en-US" dirty="0"/>
              <a:t>	-</a:t>
            </a:r>
            <a:r>
              <a:rPr lang="en-US" b="1" dirty="0"/>
              <a:t>reports of transformation of hemangiomas of the liver and 	lymphatic anomalies</a:t>
            </a:r>
          </a:p>
          <a:p>
            <a:pPr marL="0" indent="0">
              <a:buNone/>
            </a:pPr>
            <a:r>
              <a:rPr lang="en-US" dirty="0"/>
              <a:t>	-Treatment: chemotherapy, surgery , radiation,  targeted therapy*</a:t>
            </a:r>
          </a:p>
        </p:txBody>
      </p:sp>
    </p:spTree>
    <p:extLst>
      <p:ext uri="{BB962C8B-B14F-4D97-AF65-F5344CB8AC3E}">
        <p14:creationId xmlns:p14="http://schemas.microsoft.com/office/powerpoint/2010/main" val="2235853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2853129"/>
              </p:ext>
            </p:extLst>
          </p:nvPr>
        </p:nvGraphicFramePr>
        <p:xfrm>
          <a:off x="2032000" y="42336"/>
          <a:ext cx="8500533" cy="6223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93997389"/>
                    </a:ext>
                  </a:extLst>
                </a:gridCol>
                <a:gridCol w="2032000">
                  <a:extLst>
                    <a:ext uri="{9D8B030D-6E8A-4147-A177-3AD203B41FA5}">
                      <a16:colId xmlns:a16="http://schemas.microsoft.com/office/drawing/2014/main" val="4258354184"/>
                    </a:ext>
                  </a:extLst>
                </a:gridCol>
                <a:gridCol w="2599267">
                  <a:extLst>
                    <a:ext uri="{9D8B030D-6E8A-4147-A177-3AD203B41FA5}">
                      <a16:colId xmlns:a16="http://schemas.microsoft.com/office/drawing/2014/main" val="2590771910"/>
                    </a:ext>
                  </a:extLst>
                </a:gridCol>
                <a:gridCol w="1837266">
                  <a:extLst>
                    <a:ext uri="{9D8B030D-6E8A-4147-A177-3AD203B41FA5}">
                      <a16:colId xmlns:a16="http://schemas.microsoft.com/office/drawing/2014/main" val="1859478796"/>
                    </a:ext>
                  </a:extLst>
                </a:gridCol>
              </a:tblGrid>
              <a:tr h="370840">
                <a:tc>
                  <a:txBody>
                    <a:bodyPr/>
                    <a:lstStyle/>
                    <a:p>
                      <a:pPr algn="ctr"/>
                      <a:r>
                        <a:rPr lang="en-US" dirty="0"/>
                        <a:t>Infantile Hemangioma</a:t>
                      </a:r>
                    </a:p>
                  </a:txBody>
                  <a:tcPr/>
                </a:tc>
                <a:tc>
                  <a:txBody>
                    <a:bodyPr/>
                    <a:lstStyle/>
                    <a:p>
                      <a:pPr algn="ctr"/>
                      <a:r>
                        <a:rPr lang="en-US" dirty="0"/>
                        <a:t>Congenital Hemangioma</a:t>
                      </a:r>
                    </a:p>
                  </a:txBody>
                  <a:tcPr/>
                </a:tc>
                <a:tc>
                  <a:txBody>
                    <a:bodyPr/>
                    <a:lstStyle/>
                    <a:p>
                      <a:pPr algn="ctr"/>
                      <a:r>
                        <a:rPr lang="en-US" dirty="0"/>
                        <a:t>Kaposiform</a:t>
                      </a:r>
                      <a:r>
                        <a:rPr lang="en-US" baseline="0" dirty="0"/>
                        <a:t> Hemangioendothelioma</a:t>
                      </a:r>
                    </a:p>
                    <a:p>
                      <a:pPr algn="ctr"/>
                      <a:r>
                        <a:rPr lang="en-US" baseline="0" dirty="0"/>
                        <a:t>(KHE)</a:t>
                      </a:r>
                      <a:endParaRPr lang="en-US" dirty="0"/>
                    </a:p>
                  </a:txBody>
                  <a:tcPr/>
                </a:tc>
                <a:tc>
                  <a:txBody>
                    <a:bodyPr/>
                    <a:lstStyle/>
                    <a:p>
                      <a:pPr algn="ctr"/>
                      <a:r>
                        <a:rPr lang="en-US" dirty="0"/>
                        <a:t>Angiosarcoma</a:t>
                      </a:r>
                    </a:p>
                  </a:txBody>
                  <a:tcPr/>
                </a:tc>
                <a:extLst>
                  <a:ext uri="{0D108BD9-81ED-4DB2-BD59-A6C34878D82A}">
                    <a16:rowId xmlns:a16="http://schemas.microsoft.com/office/drawing/2014/main" val="2428323616"/>
                  </a:ext>
                </a:extLst>
              </a:tr>
              <a:tr h="370840">
                <a:tc>
                  <a:txBody>
                    <a:bodyPr/>
                    <a:lstStyle/>
                    <a:p>
                      <a:pPr algn="ctr"/>
                      <a:r>
                        <a:rPr lang="en-US" dirty="0"/>
                        <a:t>Not present at birth</a:t>
                      </a:r>
                    </a:p>
                  </a:txBody>
                  <a:tcPr/>
                </a:tc>
                <a:tc>
                  <a:txBody>
                    <a:bodyPr/>
                    <a:lstStyle/>
                    <a:p>
                      <a:pPr algn="ctr"/>
                      <a:r>
                        <a:rPr lang="en-US" dirty="0"/>
                        <a:t>Always</a:t>
                      </a:r>
                      <a:r>
                        <a:rPr lang="en-US" baseline="0" dirty="0"/>
                        <a:t> present </a:t>
                      </a:r>
                      <a:endParaRPr lang="en-US" dirty="0"/>
                    </a:p>
                  </a:txBody>
                  <a:tcPr/>
                </a:tc>
                <a:tc>
                  <a:txBody>
                    <a:bodyPr/>
                    <a:lstStyle/>
                    <a:p>
                      <a:pPr algn="ctr"/>
                      <a:r>
                        <a:rPr lang="en-US" dirty="0"/>
                        <a:t>Commonly</a:t>
                      </a:r>
                      <a:r>
                        <a:rPr lang="en-US" baseline="0" dirty="0"/>
                        <a:t> in the newborn period</a:t>
                      </a:r>
                      <a:endParaRPr lang="en-US" dirty="0"/>
                    </a:p>
                  </a:txBody>
                  <a:tcPr/>
                </a:tc>
                <a:tc>
                  <a:txBody>
                    <a:bodyPr/>
                    <a:lstStyle/>
                    <a:p>
                      <a:pPr algn="ctr"/>
                      <a:r>
                        <a:rPr lang="en-US" dirty="0"/>
                        <a:t>Rarely in the newborn period</a:t>
                      </a:r>
                    </a:p>
                  </a:txBody>
                  <a:tcPr/>
                </a:tc>
                <a:extLst>
                  <a:ext uri="{0D108BD9-81ED-4DB2-BD59-A6C34878D82A}">
                    <a16:rowId xmlns:a16="http://schemas.microsoft.com/office/drawing/2014/main" val="303775725"/>
                  </a:ext>
                </a:extLst>
              </a:tr>
              <a:tr h="370840">
                <a:tc>
                  <a:txBody>
                    <a:bodyPr/>
                    <a:lstStyle/>
                    <a:p>
                      <a:pPr algn="ctr"/>
                      <a:r>
                        <a:rPr lang="en-US" dirty="0"/>
                        <a:t>Growth: proliferation/stabilization/involution</a:t>
                      </a:r>
                    </a:p>
                  </a:txBody>
                  <a:tcPr/>
                </a:tc>
                <a:tc>
                  <a:txBody>
                    <a:bodyPr/>
                    <a:lstStyle/>
                    <a:p>
                      <a:pPr algn="ctr"/>
                      <a:r>
                        <a:rPr lang="en-US" dirty="0"/>
                        <a:t>Involutes over 15-18</a:t>
                      </a:r>
                      <a:r>
                        <a:rPr lang="en-US" baseline="0" dirty="0"/>
                        <a:t> months</a:t>
                      </a:r>
                      <a:endParaRPr lang="en-US" dirty="0"/>
                    </a:p>
                  </a:txBody>
                  <a:tcPr/>
                </a:tc>
                <a:tc>
                  <a:txBody>
                    <a:bodyPr/>
                    <a:lstStyle/>
                    <a:p>
                      <a:pPr algn="ctr"/>
                      <a:r>
                        <a:rPr lang="en-US" dirty="0"/>
                        <a:t>Never  goes away completely,</a:t>
                      </a:r>
                      <a:r>
                        <a:rPr lang="en-US" baseline="0" dirty="0"/>
                        <a:t> rapid increase in size</a:t>
                      </a:r>
                      <a:endParaRPr lang="en-US" dirty="0"/>
                    </a:p>
                  </a:txBody>
                  <a:tcPr/>
                </a:tc>
                <a:tc>
                  <a:txBody>
                    <a:bodyPr/>
                    <a:lstStyle/>
                    <a:p>
                      <a:pPr algn="ctr"/>
                      <a:r>
                        <a:rPr lang="en-US" dirty="0"/>
                        <a:t>Very aggressive </a:t>
                      </a:r>
                    </a:p>
                  </a:txBody>
                  <a:tcPr/>
                </a:tc>
                <a:extLst>
                  <a:ext uri="{0D108BD9-81ED-4DB2-BD59-A6C34878D82A}">
                    <a16:rowId xmlns:a16="http://schemas.microsoft.com/office/drawing/2014/main" val="542058901"/>
                  </a:ext>
                </a:extLst>
              </a:tr>
              <a:tr h="370840">
                <a:tc>
                  <a:txBody>
                    <a:bodyPr/>
                    <a:lstStyle/>
                    <a:p>
                      <a:pPr algn="ctr"/>
                      <a:r>
                        <a:rPr lang="en-US" dirty="0"/>
                        <a:t>Usually</a:t>
                      </a:r>
                      <a:r>
                        <a:rPr lang="en-US" baseline="0" dirty="0"/>
                        <a:t> red/blue cutaneous marking borders usually defined</a:t>
                      </a:r>
                      <a:endParaRPr lang="en-US" dirty="0"/>
                    </a:p>
                  </a:txBody>
                  <a:tcPr/>
                </a:tc>
                <a:tc>
                  <a:txBody>
                    <a:bodyPr/>
                    <a:lstStyle/>
                    <a:p>
                      <a:pPr algn="ctr"/>
                      <a:r>
                        <a:rPr lang="en-US" dirty="0"/>
                        <a:t>Can be flat or mass like with a “halo” around the mass</a:t>
                      </a:r>
                    </a:p>
                  </a:txBody>
                  <a:tcPr/>
                </a:tc>
                <a:tc>
                  <a:txBody>
                    <a:bodyPr/>
                    <a:lstStyle/>
                    <a:p>
                      <a:pPr algn="ctr"/>
                      <a:r>
                        <a:rPr lang="en-US" dirty="0"/>
                        <a:t>Firm,</a:t>
                      </a:r>
                      <a:r>
                        <a:rPr lang="en-US" baseline="0" dirty="0"/>
                        <a:t> hard, infiltrative, Hard to define borders</a:t>
                      </a:r>
                      <a:endParaRPr lang="en-US" dirty="0"/>
                    </a:p>
                  </a:txBody>
                  <a:tcPr/>
                </a:tc>
                <a:tc>
                  <a:txBody>
                    <a:bodyPr/>
                    <a:lstStyle/>
                    <a:p>
                      <a:pPr algn="ctr"/>
                      <a:r>
                        <a:rPr lang="en-US" dirty="0"/>
                        <a:t>Firm, purpuric</a:t>
                      </a:r>
                    </a:p>
                  </a:txBody>
                  <a:tcPr/>
                </a:tc>
                <a:extLst>
                  <a:ext uri="{0D108BD9-81ED-4DB2-BD59-A6C34878D82A}">
                    <a16:rowId xmlns:a16="http://schemas.microsoft.com/office/drawing/2014/main" val="1891535322"/>
                  </a:ext>
                </a:extLst>
              </a:tr>
              <a:tr h="370840">
                <a:tc>
                  <a:txBody>
                    <a:bodyPr/>
                    <a:lstStyle/>
                    <a:p>
                      <a:pPr algn="ctr"/>
                      <a:r>
                        <a:rPr lang="en-US" dirty="0"/>
                        <a:t>No coagulopathy</a:t>
                      </a:r>
                    </a:p>
                  </a:txBody>
                  <a:tcPr/>
                </a:tc>
                <a:tc>
                  <a:txBody>
                    <a:bodyPr/>
                    <a:lstStyle/>
                    <a:p>
                      <a:pPr algn="ctr"/>
                      <a:r>
                        <a:rPr lang="en-US" dirty="0"/>
                        <a:t>Transient coagulopathy</a:t>
                      </a:r>
                    </a:p>
                  </a:txBody>
                  <a:tcPr/>
                </a:tc>
                <a:tc>
                  <a:txBody>
                    <a:bodyPr/>
                    <a:lstStyle/>
                    <a:p>
                      <a:pPr algn="ctr"/>
                      <a:r>
                        <a:rPr lang="en-US" dirty="0"/>
                        <a:t>Sever</a:t>
                      </a:r>
                      <a:r>
                        <a:rPr lang="en-US" baseline="0" dirty="0"/>
                        <a:t>e coagulopathy</a:t>
                      </a:r>
                    </a:p>
                    <a:p>
                      <a:pPr algn="ctr"/>
                      <a:r>
                        <a:rPr lang="en-US" baseline="0" dirty="0"/>
                        <a:t>(Kasabach Merritt Phenomenon)</a:t>
                      </a:r>
                      <a:endParaRPr lang="en-US" dirty="0"/>
                    </a:p>
                  </a:txBody>
                  <a:tcPr/>
                </a:tc>
                <a:tc>
                  <a:txBody>
                    <a:bodyPr/>
                    <a:lstStyle/>
                    <a:p>
                      <a:pPr algn="ctr"/>
                      <a:r>
                        <a:rPr lang="en-US" baseline="0" dirty="0"/>
                        <a:t>Rarely can have coagulopathy</a:t>
                      </a:r>
                      <a:endParaRPr lang="en-US" dirty="0"/>
                    </a:p>
                  </a:txBody>
                  <a:tcPr/>
                </a:tc>
                <a:extLst>
                  <a:ext uri="{0D108BD9-81ED-4DB2-BD59-A6C34878D82A}">
                    <a16:rowId xmlns:a16="http://schemas.microsoft.com/office/drawing/2014/main" val="2499274839"/>
                  </a:ext>
                </a:extLst>
              </a:tr>
              <a:tr h="370840">
                <a:tc>
                  <a:txBody>
                    <a:bodyPr/>
                    <a:lstStyle/>
                    <a:p>
                      <a:pPr algn="ctr"/>
                      <a:r>
                        <a:rPr lang="en-US" dirty="0"/>
                        <a:t>Glut-1</a:t>
                      </a:r>
                      <a:r>
                        <a:rPr lang="en-US" baseline="0" dirty="0"/>
                        <a:t> positive in all</a:t>
                      </a:r>
                      <a:endParaRPr lang="en-US" dirty="0"/>
                    </a:p>
                  </a:txBody>
                  <a:tcPr/>
                </a:tc>
                <a:tc>
                  <a:txBody>
                    <a:bodyPr/>
                    <a:lstStyle/>
                    <a:p>
                      <a:pPr algn="ctr"/>
                      <a:r>
                        <a:rPr lang="en-US" dirty="0"/>
                        <a:t>Glut-1 negative</a:t>
                      </a:r>
                    </a:p>
                  </a:txBody>
                  <a:tcPr/>
                </a:tc>
                <a:tc>
                  <a:txBody>
                    <a:bodyPr/>
                    <a:lstStyle/>
                    <a:p>
                      <a:pPr algn="ctr"/>
                      <a:r>
                        <a:rPr lang="en-US" dirty="0"/>
                        <a:t>Glut-1</a:t>
                      </a:r>
                      <a:r>
                        <a:rPr lang="en-US" baseline="0" dirty="0"/>
                        <a:t> negative</a:t>
                      </a:r>
                      <a:endParaRPr lang="en-US" dirty="0"/>
                    </a:p>
                  </a:txBody>
                  <a:tcPr/>
                </a:tc>
                <a:tc>
                  <a:txBody>
                    <a:bodyPr/>
                    <a:lstStyle/>
                    <a:p>
                      <a:pPr algn="ctr"/>
                      <a:r>
                        <a:rPr lang="en-US" dirty="0"/>
                        <a:t>20% Glut-1</a:t>
                      </a:r>
                      <a:r>
                        <a:rPr lang="en-US" baseline="0" dirty="0"/>
                        <a:t> positive</a:t>
                      </a:r>
                      <a:endParaRPr lang="en-US" dirty="0"/>
                    </a:p>
                  </a:txBody>
                  <a:tcPr/>
                </a:tc>
                <a:extLst>
                  <a:ext uri="{0D108BD9-81ED-4DB2-BD59-A6C34878D82A}">
                    <a16:rowId xmlns:a16="http://schemas.microsoft.com/office/drawing/2014/main" val="2123556895"/>
                  </a:ext>
                </a:extLst>
              </a:tr>
              <a:tr h="370840">
                <a:tc>
                  <a:txBody>
                    <a:bodyPr/>
                    <a:lstStyle/>
                    <a:p>
                      <a:pPr algn="ctr"/>
                      <a:r>
                        <a:rPr lang="en-US" dirty="0"/>
                        <a:t>No</a:t>
                      </a:r>
                      <a:r>
                        <a:rPr lang="en-US" baseline="0" dirty="0"/>
                        <a:t> somatic mutations</a:t>
                      </a:r>
                      <a:endParaRPr lang="en-US" dirty="0"/>
                    </a:p>
                  </a:txBody>
                  <a:tcPr/>
                </a:tc>
                <a:tc>
                  <a:txBody>
                    <a:bodyPr/>
                    <a:lstStyle/>
                    <a:p>
                      <a:pPr algn="ctr"/>
                      <a:r>
                        <a:rPr lang="en-US" dirty="0"/>
                        <a:t>GNAQ</a:t>
                      </a:r>
                    </a:p>
                  </a:txBody>
                  <a:tcPr/>
                </a:tc>
                <a:tc>
                  <a:txBody>
                    <a:bodyPr/>
                    <a:lstStyle/>
                    <a:p>
                      <a:pPr algn="ctr"/>
                      <a:r>
                        <a:rPr lang="en-US" dirty="0"/>
                        <a:t>No specific mutations</a:t>
                      </a:r>
                    </a:p>
                  </a:txBody>
                  <a:tcPr/>
                </a:tc>
                <a:tc>
                  <a:txBody>
                    <a:bodyPr/>
                    <a:lstStyle/>
                    <a:p>
                      <a:pPr algn="ctr"/>
                      <a:r>
                        <a:rPr lang="en-US" dirty="0"/>
                        <a:t>KRAS,</a:t>
                      </a:r>
                      <a:r>
                        <a:rPr lang="en-US" baseline="0" dirty="0"/>
                        <a:t> NRAS and others</a:t>
                      </a:r>
                      <a:endParaRPr lang="en-US" dirty="0"/>
                    </a:p>
                  </a:txBody>
                  <a:tcPr/>
                </a:tc>
                <a:extLst>
                  <a:ext uri="{0D108BD9-81ED-4DB2-BD59-A6C34878D82A}">
                    <a16:rowId xmlns:a16="http://schemas.microsoft.com/office/drawing/2014/main" val="2481727849"/>
                  </a:ext>
                </a:extLst>
              </a:tr>
              <a:tr h="370840">
                <a:tc>
                  <a:txBody>
                    <a:bodyPr/>
                    <a:lstStyle/>
                    <a:p>
                      <a:pPr algn="ctr"/>
                      <a:r>
                        <a:rPr lang="en-US" dirty="0"/>
                        <a:t>Propranolol</a:t>
                      </a:r>
                    </a:p>
                  </a:txBody>
                  <a:tcPr/>
                </a:tc>
                <a:tc>
                  <a:txBody>
                    <a:bodyPr/>
                    <a:lstStyle/>
                    <a:p>
                      <a:pPr algn="ctr"/>
                      <a:r>
                        <a:rPr lang="en-US" dirty="0"/>
                        <a:t>No medical therapy</a:t>
                      </a:r>
                    </a:p>
                  </a:txBody>
                  <a:tcPr/>
                </a:tc>
                <a:tc>
                  <a:txBody>
                    <a:bodyPr/>
                    <a:lstStyle/>
                    <a:p>
                      <a:pPr algn="ctr"/>
                      <a:r>
                        <a:rPr lang="en-US" dirty="0"/>
                        <a:t>Sirolimus, VCR, Steroids</a:t>
                      </a:r>
                    </a:p>
                  </a:txBody>
                  <a:tcPr/>
                </a:tc>
                <a:tc>
                  <a:txBody>
                    <a:bodyPr/>
                    <a:lstStyle/>
                    <a:p>
                      <a:pPr algn="ctr"/>
                      <a:r>
                        <a:rPr lang="en-US" dirty="0"/>
                        <a:t>Directed therapy </a:t>
                      </a:r>
                    </a:p>
                  </a:txBody>
                  <a:tcPr/>
                </a:tc>
                <a:extLst>
                  <a:ext uri="{0D108BD9-81ED-4DB2-BD59-A6C34878D82A}">
                    <a16:rowId xmlns:a16="http://schemas.microsoft.com/office/drawing/2014/main" val="1087461898"/>
                  </a:ext>
                </a:extLst>
              </a:tr>
            </a:tbl>
          </a:graphicData>
        </a:graphic>
      </p:graphicFrame>
    </p:spTree>
    <p:extLst>
      <p:ext uri="{BB962C8B-B14F-4D97-AF65-F5344CB8AC3E}">
        <p14:creationId xmlns:p14="http://schemas.microsoft.com/office/powerpoint/2010/main" val="2186977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Vascular Malformations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056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30400" y="1905001"/>
            <a:ext cx="8128000" cy="771525"/>
          </a:xfrm>
          <a:ln w="25400">
            <a:solidFill>
              <a:srgbClr val="FFFF00"/>
            </a:solidFill>
            <a:miter lim="800000"/>
            <a:headEnd/>
            <a:tailEnd/>
          </a:ln>
        </p:spPr>
        <p:txBody>
          <a:bodyPr/>
          <a:lstStyle/>
          <a:p>
            <a:pPr eaLnBrk="1" hangingPunct="1"/>
            <a:r>
              <a:rPr lang="en-US" altLang="en-US" sz="4000" dirty="0"/>
              <a:t>Vascular Anomalies</a:t>
            </a:r>
          </a:p>
        </p:txBody>
      </p:sp>
      <p:sp>
        <p:nvSpPr>
          <p:cNvPr id="17411" name="Text Box 3"/>
          <p:cNvSpPr txBox="1">
            <a:spLocks noChangeArrowheads="1"/>
          </p:cNvSpPr>
          <p:nvPr/>
        </p:nvSpPr>
        <p:spPr bwMode="auto">
          <a:xfrm>
            <a:off x="1320800" y="3929063"/>
            <a:ext cx="2838451" cy="711200"/>
          </a:xfrm>
          <a:prstGeom prst="rect">
            <a:avLst/>
          </a:prstGeom>
          <a:noFill/>
          <a:ln w="9525">
            <a:solidFill>
              <a:srgbClr val="FFFF00"/>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defRPr/>
            </a:pPr>
            <a:r>
              <a:rPr lang="en-US" sz="4000" dirty="0">
                <a:latin typeface="Franklin Gothic Demi" charset="0"/>
                <a:cs typeface="Arial" charset="0"/>
              </a:rPr>
              <a:t>Tumors</a:t>
            </a:r>
          </a:p>
        </p:txBody>
      </p:sp>
      <p:sp>
        <p:nvSpPr>
          <p:cNvPr id="17412" name="Text Box 4"/>
          <p:cNvSpPr txBox="1">
            <a:spLocks noChangeArrowheads="1"/>
          </p:cNvSpPr>
          <p:nvPr/>
        </p:nvSpPr>
        <p:spPr bwMode="auto">
          <a:xfrm>
            <a:off x="5791200" y="3929063"/>
            <a:ext cx="5080000" cy="711200"/>
          </a:xfrm>
          <a:prstGeom prst="rect">
            <a:avLst/>
          </a:prstGeom>
          <a:noFill/>
          <a:ln w="9525">
            <a:solidFill>
              <a:srgbClr val="FFFF00"/>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defRPr/>
            </a:pPr>
            <a:r>
              <a:rPr lang="en-US" sz="4000" dirty="0">
                <a:latin typeface="Franklin Gothic Demi" charset="0"/>
                <a:cs typeface="Arial" charset="0"/>
              </a:rPr>
              <a:t>Malformations</a:t>
            </a:r>
          </a:p>
        </p:txBody>
      </p:sp>
      <p:sp>
        <p:nvSpPr>
          <p:cNvPr id="17413" name="Line 5"/>
          <p:cNvSpPr>
            <a:spLocks noChangeShapeType="1"/>
          </p:cNvSpPr>
          <p:nvPr/>
        </p:nvSpPr>
        <p:spPr bwMode="auto">
          <a:xfrm flipH="1">
            <a:off x="3759200" y="2786063"/>
            <a:ext cx="1320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charset="0"/>
              <a:ea typeface="MS PGothic" charset="0"/>
              <a:cs typeface="MS PGothic" charset="0"/>
            </a:endParaRPr>
          </a:p>
        </p:txBody>
      </p:sp>
      <p:sp>
        <p:nvSpPr>
          <p:cNvPr id="17414" name="Line 6"/>
          <p:cNvSpPr>
            <a:spLocks noChangeShapeType="1"/>
          </p:cNvSpPr>
          <p:nvPr/>
        </p:nvSpPr>
        <p:spPr bwMode="auto">
          <a:xfrm>
            <a:off x="5994400" y="2786063"/>
            <a:ext cx="1320800" cy="914400"/>
          </a:xfrm>
          <a:prstGeom prst="line">
            <a:avLst/>
          </a:prstGeom>
          <a:noFill/>
          <a:ln w="38100">
            <a:solidFill>
              <a:schemeClr val="tx1"/>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dirty="0">
              <a:latin typeface="Calibri" charset="0"/>
              <a:ea typeface="MS PGothic" charset="0"/>
              <a:cs typeface="MS PGothic" charset="0"/>
            </a:endParaRPr>
          </a:p>
        </p:txBody>
      </p:sp>
      <p:sp>
        <p:nvSpPr>
          <p:cNvPr id="17415" name="Text Box 7"/>
          <p:cNvSpPr txBox="1">
            <a:spLocks noChangeArrowheads="1"/>
          </p:cNvSpPr>
          <p:nvPr/>
        </p:nvSpPr>
        <p:spPr bwMode="auto">
          <a:xfrm>
            <a:off x="1524000" y="762000"/>
            <a:ext cx="934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defRPr/>
            </a:pPr>
            <a:r>
              <a:rPr lang="en-US" sz="2800" b="1" dirty="0">
                <a:latin typeface="Franklin Gothic Book" charset="0"/>
                <a:cs typeface="Arial" charset="0"/>
              </a:rPr>
              <a:t>Mulliken &amp; Glowacki.  </a:t>
            </a:r>
            <a:r>
              <a:rPr lang="en-US" sz="2800" b="1" i="1" dirty="0">
                <a:latin typeface="Franklin Gothic Book" charset="0"/>
                <a:cs typeface="Arial" charset="0"/>
              </a:rPr>
              <a:t>Plast Recon Surg</a:t>
            </a:r>
            <a:r>
              <a:rPr lang="en-US" sz="2800" b="1" dirty="0">
                <a:latin typeface="Franklin Gothic Book" charset="0"/>
                <a:cs typeface="Arial" charset="0"/>
              </a:rPr>
              <a:t> 1982</a:t>
            </a:r>
          </a:p>
        </p:txBody>
      </p:sp>
      <p:sp>
        <p:nvSpPr>
          <p:cNvPr id="17416" name="Line 8"/>
          <p:cNvSpPr>
            <a:spLocks noChangeShapeType="1"/>
          </p:cNvSpPr>
          <p:nvPr/>
        </p:nvSpPr>
        <p:spPr bwMode="auto">
          <a:xfrm>
            <a:off x="8026400" y="4876800"/>
            <a:ext cx="711200" cy="533400"/>
          </a:xfrm>
          <a:prstGeom prst="line">
            <a:avLst/>
          </a:prstGeom>
          <a:noFill/>
          <a:ln w="38100">
            <a:solidFill>
              <a:schemeClr val="tx1"/>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dirty="0">
              <a:latin typeface="Calibri" charset="0"/>
              <a:ea typeface="MS PGothic" charset="0"/>
              <a:cs typeface="MS PGothic" charset="0"/>
            </a:endParaRPr>
          </a:p>
        </p:txBody>
      </p:sp>
      <p:sp>
        <p:nvSpPr>
          <p:cNvPr id="17417" name="Line 9"/>
          <p:cNvSpPr>
            <a:spLocks noChangeShapeType="1"/>
          </p:cNvSpPr>
          <p:nvPr/>
        </p:nvSpPr>
        <p:spPr bwMode="auto">
          <a:xfrm flipH="1">
            <a:off x="5994400" y="4876800"/>
            <a:ext cx="8128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alibri" charset="0"/>
              <a:ea typeface="MS PGothic" charset="0"/>
              <a:cs typeface="MS PGothic" charset="0"/>
            </a:endParaRPr>
          </a:p>
        </p:txBody>
      </p:sp>
      <p:sp>
        <p:nvSpPr>
          <p:cNvPr id="17418" name="Text Box 10"/>
          <p:cNvSpPr txBox="1">
            <a:spLocks noChangeArrowheads="1"/>
          </p:cNvSpPr>
          <p:nvPr/>
        </p:nvSpPr>
        <p:spPr bwMode="auto">
          <a:xfrm>
            <a:off x="4673600" y="5562601"/>
            <a:ext cx="223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spcBef>
                <a:spcPct val="50000"/>
              </a:spcBef>
              <a:defRPr/>
            </a:pPr>
            <a:r>
              <a:rPr lang="en-US" sz="1800" b="1" dirty="0">
                <a:latin typeface="Arial" charset="0"/>
                <a:cs typeface="Arial" charset="0"/>
              </a:rPr>
              <a:t>Low Flow</a:t>
            </a:r>
          </a:p>
        </p:txBody>
      </p:sp>
      <p:sp>
        <p:nvSpPr>
          <p:cNvPr id="17419" name="Text Box 11"/>
          <p:cNvSpPr txBox="1">
            <a:spLocks noChangeArrowheads="1"/>
          </p:cNvSpPr>
          <p:nvPr/>
        </p:nvSpPr>
        <p:spPr bwMode="auto">
          <a:xfrm>
            <a:off x="8026400" y="5562601"/>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spcBef>
                <a:spcPct val="50000"/>
              </a:spcBef>
              <a:defRPr/>
            </a:pPr>
            <a:endParaRPr lang="en-US" sz="1800" b="1" dirty="0">
              <a:latin typeface="Arial" charset="0"/>
              <a:cs typeface="Arial" charset="0"/>
            </a:endParaRPr>
          </a:p>
        </p:txBody>
      </p:sp>
      <p:sp>
        <p:nvSpPr>
          <p:cNvPr id="17420" name="Text Box 12"/>
          <p:cNvSpPr txBox="1">
            <a:spLocks noChangeArrowheads="1"/>
          </p:cNvSpPr>
          <p:nvPr/>
        </p:nvSpPr>
        <p:spPr bwMode="auto">
          <a:xfrm>
            <a:off x="8432800" y="5562601"/>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spcBef>
                <a:spcPct val="50000"/>
              </a:spcBef>
              <a:defRPr/>
            </a:pPr>
            <a:r>
              <a:rPr lang="en-US" sz="1800" b="1" dirty="0">
                <a:latin typeface="Arial" charset="0"/>
                <a:cs typeface="Arial" charset="0"/>
              </a:rPr>
              <a:t>High Flow</a:t>
            </a: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sz="quarter"/>
          </p:nvPr>
        </p:nvSpPr>
        <p:spPr>
          <a:xfrm>
            <a:off x="0" y="277813"/>
            <a:ext cx="12192000" cy="1143000"/>
          </a:xfrm>
        </p:spPr>
        <p:txBody>
          <a:bodyPr/>
          <a:lstStyle/>
          <a:p>
            <a:pPr eaLnBrk="1" hangingPunct="1"/>
            <a:r>
              <a:rPr lang="en-US" altLang="en-US" dirty="0"/>
              <a:t>Vascular Malformations</a:t>
            </a:r>
          </a:p>
        </p:txBody>
      </p:sp>
      <p:pic>
        <p:nvPicPr>
          <p:cNvPr id="60419" name="Picture 3" descr="Picture1"/>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8432800" y="1600201"/>
            <a:ext cx="3251200" cy="2181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0" name="Picture 4" descr="Rodney2"/>
          <p:cNvPicPr>
            <a:picLocks noGrp="1" noChangeAspect="1" noChangeArrowheads="1"/>
          </p:cNvPicPr>
          <p:nvPr>
            <p:ph sz="quarter" idx="3"/>
          </p:nvPr>
        </p:nvPicPr>
        <p:blipFill>
          <a:blip r:embed="rId4" cstate="email">
            <a:extLst>
              <a:ext uri="{28A0092B-C50C-407E-A947-70E740481C1C}">
                <a14:useLocalDpi xmlns:a14="http://schemas.microsoft.com/office/drawing/2010/main" val="0"/>
              </a:ext>
            </a:extLst>
          </a:blip>
          <a:srcRect/>
          <a:stretch>
            <a:fillRect/>
          </a:stretch>
        </p:blipFill>
        <p:spPr>
          <a:xfrm>
            <a:off x="1208618" y="3962401"/>
            <a:ext cx="4178300" cy="21685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1" name="Rectangle 5"/>
          <p:cNvSpPr>
            <a:spLocks noGrp="1" noChangeArrowheads="1"/>
          </p:cNvSpPr>
          <p:nvPr>
            <p:ph type="body" sz="half" idx="4294967295"/>
          </p:nvPr>
        </p:nvSpPr>
        <p:spPr>
          <a:xfrm>
            <a:off x="508000" y="1143000"/>
            <a:ext cx="5994400" cy="4953000"/>
          </a:xfrm>
        </p:spPr>
        <p:txBody>
          <a:bodyPr/>
          <a:lstStyle/>
          <a:p>
            <a:pPr eaLnBrk="1" hangingPunct="1">
              <a:buFont typeface="Wingdings" pitchFamily="2" charset="2"/>
              <a:buNone/>
            </a:pPr>
            <a:endParaRPr lang="en-US" altLang="en-US" sz="2000" b="1" dirty="0"/>
          </a:p>
          <a:p>
            <a:pPr eaLnBrk="1" hangingPunct="1">
              <a:buFont typeface="Wingdings" pitchFamily="2" charset="2"/>
              <a:buNone/>
            </a:pPr>
            <a:endParaRPr lang="en-US" altLang="en-US" sz="2000" b="1" dirty="0"/>
          </a:p>
          <a:p>
            <a:pPr eaLnBrk="1" hangingPunct="1">
              <a:buFont typeface="Wingdings" pitchFamily="2" charset="2"/>
              <a:buNone/>
            </a:pPr>
            <a:r>
              <a:rPr lang="en-US" altLang="en-US" sz="2000" dirty="0"/>
              <a:t>	</a:t>
            </a:r>
          </a:p>
        </p:txBody>
      </p:sp>
      <p:pic>
        <p:nvPicPr>
          <p:cNvPr id="60422" name="Picture 6" descr="Picture7"/>
          <p:cNvPicPr>
            <a:picLocks noGrp="1" noChangeAspect="1" noChangeArrowheads="1"/>
          </p:cNvPicPr>
          <p:nvPr>
            <p:ph sz="quarter" idx="4"/>
          </p:nvPr>
        </p:nvPicPr>
        <p:blipFill>
          <a:blip r:embed="rId5" cstate="email">
            <a:extLst>
              <a:ext uri="{28A0092B-C50C-407E-A947-70E740481C1C}">
                <a14:useLocalDpi xmlns:a14="http://schemas.microsoft.com/office/drawing/2010/main" val="0"/>
              </a:ext>
            </a:extLst>
          </a:blip>
          <a:srcRect/>
          <a:stretch>
            <a:fillRect/>
          </a:stretch>
        </p:blipFill>
        <p:spPr>
          <a:xfrm>
            <a:off x="6502400" y="3949700"/>
            <a:ext cx="4326467" cy="2603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3" name="Picture 7" descr="Preoperative photo"/>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609600" y="1219201"/>
            <a:ext cx="2438400" cy="2181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8" name="Text Box 8"/>
          <p:cNvSpPr txBox="1">
            <a:spLocks noChangeArrowheads="1"/>
          </p:cNvSpPr>
          <p:nvPr/>
        </p:nvSpPr>
        <p:spPr bwMode="auto">
          <a:xfrm>
            <a:off x="5363634" y="194786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endParaRPr lang="en-US" sz="3600" dirty="0">
              <a:latin typeface="Arial" charset="0"/>
              <a:cs typeface="Arial" charset="0"/>
            </a:endParaRPr>
          </a:p>
        </p:txBody>
      </p:sp>
      <p:pic>
        <p:nvPicPr>
          <p:cNvPr id="60425" name="Picture 9" descr="Untitled-2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57600" y="1219200"/>
            <a:ext cx="457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04000" y="2074333"/>
            <a:ext cx="728133" cy="355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3446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dirty="0"/>
              <a:t>Capillary Malformations</a:t>
            </a:r>
          </a:p>
        </p:txBody>
      </p:sp>
      <p:sp>
        <p:nvSpPr>
          <p:cNvPr id="61443" name="Rectangle 3"/>
          <p:cNvSpPr>
            <a:spLocks noGrp="1" noChangeArrowheads="1"/>
          </p:cNvSpPr>
          <p:nvPr>
            <p:ph type="body" sz="half" idx="1"/>
          </p:nvPr>
        </p:nvSpPr>
        <p:spPr>
          <a:xfrm>
            <a:off x="0" y="1371600"/>
            <a:ext cx="5994400" cy="5257800"/>
          </a:xfrm>
        </p:spPr>
        <p:txBody>
          <a:bodyPr/>
          <a:lstStyle/>
          <a:p>
            <a:pPr eaLnBrk="1" hangingPunct="1">
              <a:lnSpc>
                <a:spcPct val="90000"/>
              </a:lnSpc>
            </a:pPr>
            <a:r>
              <a:rPr lang="en-US" altLang="en-US" sz="2400" dirty="0"/>
              <a:t>Localized or extensive, occur anywhere on the body</a:t>
            </a:r>
          </a:p>
          <a:p>
            <a:pPr eaLnBrk="1" hangingPunct="1">
              <a:lnSpc>
                <a:spcPct val="90000"/>
              </a:lnSpc>
            </a:pPr>
            <a:r>
              <a:rPr lang="en-US" altLang="en-US" sz="2400" dirty="0"/>
              <a:t>Become darker with age and are prone to nodular fibrovascular overgrowth</a:t>
            </a:r>
          </a:p>
          <a:p>
            <a:pPr eaLnBrk="1" hangingPunct="1">
              <a:lnSpc>
                <a:spcPct val="90000"/>
              </a:lnSpc>
            </a:pPr>
            <a:r>
              <a:rPr lang="en-US" altLang="en-US" sz="2400" dirty="0"/>
              <a:t>May be a red flag for underlying structural abnormality</a:t>
            </a:r>
          </a:p>
          <a:p>
            <a:pPr eaLnBrk="1" hangingPunct="1">
              <a:lnSpc>
                <a:spcPct val="90000"/>
              </a:lnSpc>
            </a:pPr>
            <a:r>
              <a:rPr lang="en-US" altLang="en-US" sz="2400" dirty="0"/>
              <a:t>Composed of dilated capillary-to-venular-sized vessels in the superficial dermis</a:t>
            </a:r>
          </a:p>
          <a:p>
            <a:pPr eaLnBrk="1" hangingPunct="1">
              <a:lnSpc>
                <a:spcPct val="90000"/>
              </a:lnSpc>
            </a:pPr>
            <a:r>
              <a:rPr lang="en-US" altLang="en-US" sz="2400" dirty="0"/>
              <a:t>Sturge-Weber syndrome</a:t>
            </a:r>
          </a:p>
          <a:p>
            <a:pPr eaLnBrk="1" hangingPunct="1">
              <a:lnSpc>
                <a:spcPct val="90000"/>
              </a:lnSpc>
            </a:pPr>
            <a:r>
              <a:rPr lang="en-US" altLang="en-US" sz="2400" dirty="0"/>
              <a:t>Treatment:pulsed-dye laser</a:t>
            </a:r>
          </a:p>
          <a:p>
            <a:pPr eaLnBrk="1" hangingPunct="1">
              <a:lnSpc>
                <a:spcPct val="90000"/>
              </a:lnSpc>
            </a:pPr>
            <a:r>
              <a:rPr lang="en-US" altLang="en-US" sz="2400" dirty="0"/>
              <a:t>Medical treatment ASA, mTor inhibitors</a:t>
            </a:r>
          </a:p>
          <a:p>
            <a:pPr eaLnBrk="1" hangingPunct="1">
              <a:lnSpc>
                <a:spcPct val="90000"/>
              </a:lnSpc>
            </a:pPr>
            <a:endParaRPr lang="en-US" altLang="en-US" sz="2400" dirty="0"/>
          </a:p>
        </p:txBody>
      </p:sp>
      <p:pic>
        <p:nvPicPr>
          <p:cNvPr id="61444" name="Picture 4" descr="Untitled-23"/>
          <p:cNvPicPr>
            <a:picLocks noGrp="1" noChangeAspect="1" noChangeArrowheads="1"/>
          </p:cNvPicPr>
          <p:nvPr>
            <p:ph type="clipArt" sz="half" idx="2"/>
          </p:nvPr>
        </p:nvPicPr>
        <p:blipFill>
          <a:blip r:embed="rId2" cstate="email">
            <a:extLst>
              <a:ext uri="{28A0092B-C50C-407E-A947-70E740481C1C}">
                <a14:useLocalDpi xmlns:a14="http://schemas.microsoft.com/office/drawing/2010/main" val="0"/>
              </a:ext>
            </a:extLst>
          </a:blip>
          <a:srcRect/>
          <a:stretch>
            <a:fillRect/>
          </a:stretch>
        </p:blipFill>
        <p:spPr>
          <a:xfrm>
            <a:off x="6197600" y="2111375"/>
            <a:ext cx="5384800" cy="35067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9584267" y="3437467"/>
            <a:ext cx="736600" cy="3386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491638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dirty="0"/>
              <a:t>Venous Malformations</a:t>
            </a:r>
          </a:p>
        </p:txBody>
      </p:sp>
      <p:sp>
        <p:nvSpPr>
          <p:cNvPr id="1502211" name="Rectangle 3"/>
          <p:cNvSpPr>
            <a:spLocks noGrp="1" noChangeArrowheads="1"/>
          </p:cNvSpPr>
          <p:nvPr>
            <p:ph type="body" sz="half" idx="1"/>
          </p:nvPr>
        </p:nvSpPr>
        <p:spPr/>
        <p:txBody>
          <a:bodyPr>
            <a:normAutofit lnSpcReduction="10000"/>
          </a:bodyPr>
          <a:lstStyle/>
          <a:p>
            <a:pPr eaLnBrk="1" hangingPunct="1">
              <a:lnSpc>
                <a:spcPct val="80000"/>
              </a:lnSpc>
              <a:buFont typeface="Arial" pitchFamily="34" charset="0"/>
              <a:buChar char="•"/>
              <a:defRPr/>
            </a:pPr>
            <a:r>
              <a:rPr lang="en-US" sz="2400" dirty="0">
                <a:cs typeface="ＭＳ Ｐゴシック" charset="0"/>
              </a:rPr>
              <a:t>Present at birth but not always evident</a:t>
            </a:r>
          </a:p>
          <a:p>
            <a:pPr eaLnBrk="1" hangingPunct="1">
              <a:lnSpc>
                <a:spcPct val="80000"/>
              </a:lnSpc>
              <a:buFont typeface="Arial" pitchFamily="34" charset="0"/>
              <a:buChar char="•"/>
              <a:defRPr/>
            </a:pPr>
            <a:r>
              <a:rPr lang="en-US" sz="2400" dirty="0">
                <a:cs typeface="ＭＳ Ｐゴシック" charset="0"/>
              </a:rPr>
              <a:t>Bluish, soft and compressible</a:t>
            </a:r>
          </a:p>
          <a:p>
            <a:pPr eaLnBrk="1" hangingPunct="1">
              <a:lnSpc>
                <a:spcPct val="80000"/>
              </a:lnSpc>
              <a:buFont typeface="Arial" pitchFamily="34" charset="0"/>
              <a:buChar char="•"/>
              <a:defRPr/>
            </a:pPr>
            <a:r>
              <a:rPr lang="en-US" sz="2400" dirty="0">
                <a:cs typeface="ＭＳ Ｐゴシック" charset="0"/>
              </a:rPr>
              <a:t>Localized or extensive</a:t>
            </a:r>
          </a:p>
          <a:p>
            <a:pPr eaLnBrk="1" hangingPunct="1">
              <a:lnSpc>
                <a:spcPct val="80000"/>
              </a:lnSpc>
              <a:buFont typeface="Arial" pitchFamily="34" charset="0"/>
              <a:buChar char="•"/>
              <a:defRPr/>
            </a:pPr>
            <a:r>
              <a:rPr lang="en-US" sz="2400" dirty="0">
                <a:cs typeface="ＭＳ Ｐゴシック" charset="0"/>
              </a:rPr>
              <a:t>Most frequently in skin and subcutaneous tissue but can involve muscle, viscera and brain</a:t>
            </a:r>
          </a:p>
          <a:p>
            <a:pPr eaLnBrk="1" hangingPunct="1">
              <a:lnSpc>
                <a:spcPct val="80000"/>
              </a:lnSpc>
              <a:buFont typeface="Arial" pitchFamily="34" charset="0"/>
              <a:buChar char="•"/>
              <a:defRPr/>
            </a:pPr>
            <a:r>
              <a:rPr lang="en-US" sz="2400" dirty="0">
                <a:cs typeface="ＭＳ Ｐゴシック" charset="0"/>
              </a:rPr>
              <a:t>Composed of thin-walled, dilated, sponge-like abnormal channels</a:t>
            </a:r>
          </a:p>
          <a:p>
            <a:pPr eaLnBrk="1" hangingPunct="1">
              <a:lnSpc>
                <a:spcPct val="80000"/>
              </a:lnSpc>
              <a:buFont typeface="Arial" pitchFamily="34" charset="0"/>
              <a:buChar char="•"/>
              <a:defRPr/>
            </a:pPr>
            <a:r>
              <a:rPr lang="en-US" sz="2400" dirty="0">
                <a:cs typeface="ＭＳ Ｐゴシック" charset="0"/>
              </a:rPr>
              <a:t>Pain, </a:t>
            </a:r>
            <a:r>
              <a:rPr lang="en-US" sz="2400" b="1" dirty="0">
                <a:cs typeface="ＭＳ Ｐゴシック" charset="0"/>
              </a:rPr>
              <a:t>COAGULOPATHY</a:t>
            </a:r>
          </a:p>
          <a:p>
            <a:pPr eaLnBrk="1" hangingPunct="1">
              <a:lnSpc>
                <a:spcPct val="80000"/>
              </a:lnSpc>
              <a:buFont typeface="Arial" pitchFamily="34" charset="0"/>
              <a:buChar char="•"/>
              <a:defRPr/>
            </a:pPr>
            <a:r>
              <a:rPr lang="en-US" sz="2400" b="1" dirty="0">
                <a:cs typeface="ＭＳ Ｐゴシック" charset="0"/>
              </a:rPr>
              <a:t>LIC: increased D-dimer, low fibrinogen, can have low/normal platelets</a:t>
            </a:r>
          </a:p>
          <a:p>
            <a:pPr eaLnBrk="1" hangingPunct="1">
              <a:lnSpc>
                <a:spcPct val="80000"/>
              </a:lnSpc>
              <a:buFont typeface="Arial" pitchFamily="34" charset="0"/>
              <a:buChar char="•"/>
              <a:defRPr/>
            </a:pPr>
            <a:r>
              <a:rPr lang="en-US" sz="2400" dirty="0">
                <a:cs typeface="ＭＳ Ｐゴシック" charset="0"/>
              </a:rPr>
              <a:t>Syndromes: BRBN</a:t>
            </a:r>
          </a:p>
          <a:p>
            <a:pPr eaLnBrk="1" hangingPunct="1">
              <a:lnSpc>
                <a:spcPct val="80000"/>
              </a:lnSpc>
              <a:buFont typeface="Arial" pitchFamily="34" charset="0"/>
              <a:buChar char="•"/>
              <a:defRPr/>
            </a:pPr>
            <a:r>
              <a:rPr lang="en-US" sz="2400" dirty="0">
                <a:cs typeface="ＭＳ Ｐゴシック" charset="0"/>
              </a:rPr>
              <a:t>TIE-2 mutation</a:t>
            </a:r>
          </a:p>
          <a:p>
            <a:pPr marL="0" indent="0" eaLnBrk="1" hangingPunct="1">
              <a:lnSpc>
                <a:spcPct val="80000"/>
              </a:lnSpc>
              <a:buFont typeface="Wingdings" pitchFamily="2" charset="2"/>
              <a:buNone/>
              <a:defRPr/>
            </a:pPr>
            <a:endParaRPr lang="en-US" sz="2400" dirty="0">
              <a:cs typeface="ＭＳ Ｐゴシック" charset="0"/>
            </a:endParaRPr>
          </a:p>
        </p:txBody>
      </p:sp>
      <p:pic>
        <p:nvPicPr>
          <p:cNvPr id="64516" name="Picture 4" descr="Untitled-26"/>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6197600" y="1911350"/>
            <a:ext cx="5384800" cy="39068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4572000" y="2438400"/>
            <a:ext cx="3149600" cy="2209800"/>
          </a:xfrm>
          <a:prstGeom prst="triangle">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4267200" y="304800"/>
            <a:ext cx="3759200" cy="2057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Abnormal endothelium lining (structural and functional) </a:t>
            </a:r>
          </a:p>
          <a:p>
            <a:pPr algn="ctr" fontAlgn="auto">
              <a:spcBef>
                <a:spcPts val="0"/>
              </a:spcBef>
              <a:spcAft>
                <a:spcPts val="0"/>
              </a:spcAft>
              <a:defRPr/>
            </a:pPr>
            <a:endParaRPr lang="en-US" dirty="0">
              <a:solidFill>
                <a:schemeClr val="tx1"/>
              </a:solidFill>
            </a:endParaRPr>
          </a:p>
        </p:txBody>
      </p:sp>
      <p:sp>
        <p:nvSpPr>
          <p:cNvPr id="6" name="Oval 5"/>
          <p:cNvSpPr/>
          <p:nvPr/>
        </p:nvSpPr>
        <p:spPr>
          <a:xfrm>
            <a:off x="711200" y="3657600"/>
            <a:ext cx="3759200" cy="2057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en-US" b="1" dirty="0">
                <a:solidFill>
                  <a:schemeClr val="tx1"/>
                </a:solidFill>
              </a:rPr>
              <a:t>Abnormal size  and direction of the vessels and blood flow</a:t>
            </a:r>
          </a:p>
          <a:p>
            <a:pPr algn="ctr" fontAlgn="auto">
              <a:lnSpc>
                <a:spcPct val="80000"/>
              </a:lnSpc>
              <a:spcBef>
                <a:spcPts val="0"/>
              </a:spcBef>
              <a:spcAft>
                <a:spcPts val="0"/>
              </a:spcAft>
              <a:defRPr/>
            </a:pPr>
            <a:r>
              <a:rPr lang="en-US" b="1" dirty="0">
                <a:solidFill>
                  <a:schemeClr val="tx1"/>
                </a:solidFill>
              </a:rPr>
              <a:t>Embryonic ectatic veins</a:t>
            </a:r>
          </a:p>
        </p:txBody>
      </p:sp>
      <p:sp>
        <p:nvSpPr>
          <p:cNvPr id="8" name="Oval 7"/>
          <p:cNvSpPr/>
          <p:nvPr/>
        </p:nvSpPr>
        <p:spPr>
          <a:xfrm>
            <a:off x="7823200" y="3657600"/>
            <a:ext cx="3759200" cy="2057400"/>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en-US" b="1" dirty="0">
                <a:solidFill>
                  <a:srgbClr val="002060"/>
                </a:solidFill>
              </a:rPr>
              <a:t>Localized intravascular coagulopathy</a:t>
            </a:r>
            <a:r>
              <a:rPr lang="en-US" dirty="0">
                <a:solidFill>
                  <a:srgbClr val="002060"/>
                </a:solidFill>
              </a:rPr>
              <a:t> (LIC)</a:t>
            </a:r>
            <a:endParaRPr lang="en-US" b="1"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Coagulopathy from Vascular Malformations</a:t>
            </a:r>
          </a:p>
        </p:txBody>
      </p:sp>
      <p:sp>
        <p:nvSpPr>
          <p:cNvPr id="3" name="Content Placeholder 2"/>
          <p:cNvSpPr>
            <a:spLocks noGrp="1"/>
          </p:cNvSpPr>
          <p:nvPr>
            <p:ph idx="1"/>
          </p:nvPr>
        </p:nvSpPr>
        <p:spPr/>
        <p:txBody>
          <a:bodyPr/>
          <a:lstStyle/>
          <a:p>
            <a:r>
              <a:rPr lang="en-US" dirty="0"/>
              <a:t>Risk of bleeding and thrombosis</a:t>
            </a:r>
          </a:p>
          <a:p>
            <a:r>
              <a:rPr lang="en-US" dirty="0"/>
              <a:t>Higher in Venous malformations, combined lesions: Capillary lymphatic venous malformations (Klippel Trenaunay Syndrome), CLOVE Syndrome</a:t>
            </a:r>
          </a:p>
          <a:p>
            <a:r>
              <a:rPr lang="en-US" dirty="0"/>
              <a:t>Higher risk: mild thrombocytopenia, low fibrinogen, high D-dimers and or ectatic veins</a:t>
            </a:r>
          </a:p>
          <a:p>
            <a:r>
              <a:rPr lang="en-US" dirty="0"/>
              <a:t>Worsens with surgery, trauma and puberty</a:t>
            </a:r>
          </a:p>
          <a:p>
            <a:r>
              <a:rPr lang="en-US" dirty="0"/>
              <a:t>Treatment is LMWH or DOAC therapy</a:t>
            </a:r>
          </a:p>
          <a:p>
            <a:endParaRPr lang="en-US" dirty="0"/>
          </a:p>
        </p:txBody>
      </p:sp>
    </p:spTree>
    <p:extLst>
      <p:ext uri="{BB962C8B-B14F-4D97-AF65-F5344CB8AC3E}">
        <p14:creationId xmlns:p14="http://schemas.microsoft.com/office/powerpoint/2010/main" val="2197880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Coagulopathy*</a:t>
            </a:r>
          </a:p>
        </p:txBody>
      </p:sp>
      <p:sp>
        <p:nvSpPr>
          <p:cNvPr id="3" name="Text Placeholder 2"/>
          <p:cNvSpPr>
            <a:spLocks noGrp="1"/>
          </p:cNvSpPr>
          <p:nvPr>
            <p:ph type="body" idx="1"/>
          </p:nvPr>
        </p:nvSpPr>
        <p:spPr>
          <a:xfrm>
            <a:off x="258618" y="1198561"/>
            <a:ext cx="5738958" cy="823912"/>
          </a:xfrm>
        </p:spPr>
        <p:txBody>
          <a:bodyPr/>
          <a:lstStyle/>
          <a:p>
            <a:r>
              <a:rPr lang="en-US" dirty="0"/>
              <a:t>Vascular Malformations</a:t>
            </a:r>
          </a:p>
        </p:txBody>
      </p:sp>
      <p:sp>
        <p:nvSpPr>
          <p:cNvPr id="4" name="Content Placeholder 3"/>
          <p:cNvSpPr>
            <a:spLocks noGrp="1"/>
          </p:cNvSpPr>
          <p:nvPr>
            <p:ph sz="half" idx="2"/>
          </p:nvPr>
        </p:nvSpPr>
        <p:spPr>
          <a:xfrm>
            <a:off x="258618" y="1988594"/>
            <a:ext cx="5738958" cy="3684588"/>
          </a:xfrm>
        </p:spPr>
        <p:txBody>
          <a:bodyPr/>
          <a:lstStyle/>
          <a:p>
            <a:r>
              <a:rPr lang="en-US" dirty="0"/>
              <a:t>Associated with a venous malformation or combined malformations</a:t>
            </a:r>
          </a:p>
          <a:p>
            <a:r>
              <a:rPr lang="en-US" dirty="0"/>
              <a:t>Mild thrombocytopenia, hypofibrinogenemia, very high D-dimer</a:t>
            </a:r>
          </a:p>
          <a:p>
            <a:r>
              <a:rPr lang="en-US" dirty="0"/>
              <a:t>Risk of bleeding and clotting</a:t>
            </a:r>
          </a:p>
          <a:p>
            <a:r>
              <a:rPr lang="en-US" dirty="0"/>
              <a:t>Consumption of coagulation factors</a:t>
            </a:r>
          </a:p>
          <a:p>
            <a:r>
              <a:rPr lang="en-US" dirty="0"/>
              <a:t> LMWH, DOAC, mTOR inhibitors</a:t>
            </a:r>
          </a:p>
          <a:p>
            <a:endParaRPr lang="en-US" dirty="0"/>
          </a:p>
        </p:txBody>
      </p:sp>
      <p:sp>
        <p:nvSpPr>
          <p:cNvPr id="5" name="Text Placeholder 4"/>
          <p:cNvSpPr>
            <a:spLocks noGrp="1"/>
          </p:cNvSpPr>
          <p:nvPr>
            <p:ph type="body" sz="quarter" idx="3"/>
          </p:nvPr>
        </p:nvSpPr>
        <p:spPr>
          <a:xfrm>
            <a:off x="6172200" y="1159937"/>
            <a:ext cx="5761182" cy="862542"/>
          </a:xfrm>
        </p:spPr>
        <p:txBody>
          <a:bodyPr/>
          <a:lstStyle/>
          <a:p>
            <a:r>
              <a:rPr lang="en-US" dirty="0"/>
              <a:t>Kaposiform Hemangioendothelioma</a:t>
            </a:r>
          </a:p>
        </p:txBody>
      </p:sp>
      <p:sp>
        <p:nvSpPr>
          <p:cNvPr id="6" name="Content Placeholder 5"/>
          <p:cNvSpPr>
            <a:spLocks noGrp="1"/>
          </p:cNvSpPr>
          <p:nvPr>
            <p:ph sz="quarter" idx="4"/>
          </p:nvPr>
        </p:nvSpPr>
        <p:spPr>
          <a:xfrm>
            <a:off x="6172200" y="2115608"/>
            <a:ext cx="5761182" cy="3684588"/>
          </a:xfrm>
        </p:spPr>
        <p:txBody>
          <a:bodyPr/>
          <a:lstStyle/>
          <a:p>
            <a:r>
              <a:rPr lang="en-US" dirty="0"/>
              <a:t>Associated with a violaceous, purpuric tumor</a:t>
            </a:r>
          </a:p>
          <a:p>
            <a:r>
              <a:rPr lang="en-US" dirty="0"/>
              <a:t>Profound thrombocytopenia and hypofibrinogenemia, high D-dimer</a:t>
            </a:r>
          </a:p>
          <a:p>
            <a:r>
              <a:rPr lang="en-US" dirty="0"/>
              <a:t>Risk of bleeding</a:t>
            </a:r>
          </a:p>
          <a:p>
            <a:r>
              <a:rPr lang="en-US" dirty="0"/>
              <a:t>Trapping of platelets and factors</a:t>
            </a:r>
          </a:p>
          <a:p>
            <a:r>
              <a:rPr lang="en-US" dirty="0"/>
              <a:t>mTOR inhibitors, VCR, Steroids</a:t>
            </a:r>
          </a:p>
        </p:txBody>
      </p:sp>
    </p:spTree>
    <p:extLst>
      <p:ext uri="{BB962C8B-B14F-4D97-AF65-F5344CB8AC3E}">
        <p14:creationId xmlns:p14="http://schemas.microsoft.com/office/powerpoint/2010/main" val="2966874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Lymphatic Anomalies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9918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a:cs typeface="Arial" charset="0"/>
              </a:rPr>
              <a:t>Common Malformations</a:t>
            </a:r>
          </a:p>
        </p:txBody>
      </p:sp>
      <p:sp>
        <p:nvSpPr>
          <p:cNvPr id="69635" name="Text Placeholder 2"/>
          <p:cNvSpPr>
            <a:spLocks noGrp="1"/>
          </p:cNvSpPr>
          <p:nvPr>
            <p:ph type="body" idx="1"/>
          </p:nvPr>
        </p:nvSpPr>
        <p:spPr/>
        <p:txBody>
          <a:bodyPr/>
          <a:lstStyle/>
          <a:p>
            <a:endParaRPr lang="en-US" altLang="en-US" dirty="0"/>
          </a:p>
        </p:txBody>
      </p:sp>
      <p:pic>
        <p:nvPicPr>
          <p:cNvPr id="69636" name="Picture 2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a:xfrm>
            <a:off x="914400" y="1301750"/>
            <a:ext cx="4064000" cy="3117850"/>
          </a:xfrm>
        </p:spPr>
      </p:pic>
      <p:sp>
        <p:nvSpPr>
          <p:cNvPr id="69637" name="Text Placeholder 3"/>
          <p:cNvSpPr>
            <a:spLocks noGrp="1"/>
          </p:cNvSpPr>
          <p:nvPr>
            <p:ph type="body" sz="quarter" idx="3"/>
          </p:nvPr>
        </p:nvSpPr>
        <p:spPr/>
        <p:txBody>
          <a:bodyPr/>
          <a:lstStyle/>
          <a:p>
            <a:endParaRPr lang="en-US" altLang="en-US" dirty="0"/>
          </a:p>
        </p:txBody>
      </p:sp>
      <p:pic>
        <p:nvPicPr>
          <p:cNvPr id="69638" name="Picture 5" descr="boler00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4419600"/>
            <a:ext cx="4267200" cy="2476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9639" name="Content Placeholder 7"/>
          <p:cNvSpPr>
            <a:spLocks noGrp="1"/>
          </p:cNvSpPr>
          <p:nvPr>
            <p:ph sz="quarter" idx="4"/>
          </p:nvPr>
        </p:nvSpPr>
        <p:spPr>
          <a:xfrm>
            <a:off x="6193368" y="2027238"/>
            <a:ext cx="5389033" cy="4525962"/>
          </a:xfrm>
        </p:spPr>
        <p:txBody>
          <a:bodyPr/>
          <a:lstStyle/>
          <a:p>
            <a:r>
              <a:rPr lang="en-US" altLang="en-US" dirty="0">
                <a:cs typeface="Arial" charset="0"/>
              </a:rPr>
              <a:t>Usually localized</a:t>
            </a:r>
          </a:p>
          <a:p>
            <a:r>
              <a:rPr lang="en-US" altLang="en-US" dirty="0">
                <a:cs typeface="Arial" charset="0"/>
              </a:rPr>
              <a:t>Can cause issues depending on where the lesions are located</a:t>
            </a:r>
          </a:p>
          <a:p>
            <a:r>
              <a:rPr lang="en-US" altLang="en-US" dirty="0">
                <a:cs typeface="Arial" charset="0"/>
              </a:rPr>
              <a:t>Can be macro or microcystic</a:t>
            </a:r>
          </a:p>
          <a:p>
            <a:r>
              <a:rPr lang="en-US" altLang="en-US" dirty="0">
                <a:cs typeface="Arial" charset="0"/>
              </a:rPr>
              <a:t>More common in the head and neck</a:t>
            </a:r>
          </a:p>
          <a:p>
            <a:r>
              <a:rPr lang="en-US" altLang="en-US" dirty="0">
                <a:cs typeface="Arial" charset="0"/>
              </a:rPr>
              <a:t>Treated with Sclerotherpy</a:t>
            </a:r>
          </a:p>
          <a:p>
            <a:r>
              <a:rPr lang="en-US" altLang="en-US" dirty="0">
                <a:cs typeface="Arial" charset="0"/>
              </a:rPr>
              <a:t>PIK3CA mutation</a:t>
            </a:r>
          </a:p>
        </p:txBody>
      </p:sp>
      <p:sp>
        <p:nvSpPr>
          <p:cNvPr id="2" name="Rectangle 1"/>
          <p:cNvSpPr/>
          <p:nvPr/>
        </p:nvSpPr>
        <p:spPr>
          <a:xfrm>
            <a:off x="3818467" y="2565400"/>
            <a:ext cx="499533" cy="1439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a:spLocks noChangeArrowheads="1"/>
          </p:cNvSpPr>
          <p:nvPr/>
        </p:nvSpPr>
        <p:spPr bwMode="auto">
          <a:xfrm>
            <a:off x="9589852" y="6578851"/>
            <a:ext cx="3106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0" dirty="0">
                <a:latin typeface="Trebuchet MS" panose="020B0603020202020204" pitchFamily="34" charset="0"/>
              </a:rPr>
              <a:t>Copyright © 2019 by ASPHO</a:t>
            </a:r>
          </a:p>
        </p:txBody>
      </p:sp>
    </p:spTree>
    <p:extLst>
      <p:ext uri="{BB962C8B-B14F-4D97-AF65-F5344CB8AC3E}">
        <p14:creationId xmlns:p14="http://schemas.microsoft.com/office/powerpoint/2010/main" val="277241595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cs typeface="Arial" pitchFamily="34" charset="0"/>
              </a:rPr>
              <a:t>Generalized Lymphatic Anomaly</a:t>
            </a:r>
            <a:br>
              <a:rPr lang="en-US" dirty="0">
                <a:cs typeface="Arial" pitchFamily="34" charset="0"/>
              </a:rPr>
            </a:br>
            <a:r>
              <a:rPr lang="en-US" dirty="0">
                <a:cs typeface="Arial" pitchFamily="34" charset="0"/>
              </a:rPr>
              <a:t>(GLA)</a:t>
            </a:r>
          </a:p>
        </p:txBody>
      </p:sp>
      <p:sp>
        <p:nvSpPr>
          <p:cNvPr id="70659" name="Text Placeholder 2"/>
          <p:cNvSpPr>
            <a:spLocks noGrp="1"/>
          </p:cNvSpPr>
          <p:nvPr>
            <p:ph type="body" idx="1"/>
          </p:nvPr>
        </p:nvSpPr>
        <p:spPr/>
        <p:txBody>
          <a:bodyPr/>
          <a:lstStyle/>
          <a:p>
            <a:endParaRPr lang="en-US" altLang="en-US" dirty="0"/>
          </a:p>
        </p:txBody>
      </p:sp>
      <p:sp>
        <p:nvSpPr>
          <p:cNvPr id="70660" name="Text Placeholder 4"/>
          <p:cNvSpPr>
            <a:spLocks noGrp="1"/>
          </p:cNvSpPr>
          <p:nvPr>
            <p:ph type="body" sz="quarter" idx="3"/>
          </p:nvPr>
        </p:nvSpPr>
        <p:spPr/>
        <p:txBody>
          <a:bodyPr/>
          <a:lstStyle/>
          <a:p>
            <a:endParaRPr lang="en-US" altLang="en-US" dirty="0"/>
          </a:p>
        </p:txBody>
      </p:sp>
      <p:pic>
        <p:nvPicPr>
          <p:cNvPr id="70661" name="Picture 4"/>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l="26198" r="25687"/>
          <a:stretch>
            <a:fillRect/>
          </a:stretch>
        </p:blipFill>
        <p:spPr>
          <a:xfrm>
            <a:off x="711200" y="2278064"/>
            <a:ext cx="4572000" cy="3589337"/>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62" name="Content Placeholder 3"/>
          <p:cNvSpPr>
            <a:spLocks noGrp="1"/>
          </p:cNvSpPr>
          <p:nvPr>
            <p:ph sz="quarter" idx="4"/>
          </p:nvPr>
        </p:nvSpPr>
        <p:spPr>
          <a:xfrm>
            <a:off x="6172200" y="1506008"/>
            <a:ext cx="5761182" cy="3684588"/>
          </a:xfrm>
        </p:spPr>
        <p:txBody>
          <a:bodyPr/>
          <a:lstStyle/>
          <a:p>
            <a:r>
              <a:rPr lang="en-US" altLang="en-US" dirty="0">
                <a:cs typeface="Arial" charset="0"/>
              </a:rPr>
              <a:t>Can present at any age</a:t>
            </a:r>
          </a:p>
          <a:p>
            <a:r>
              <a:rPr lang="en-US" altLang="en-US" dirty="0">
                <a:cs typeface="Arial" charset="0"/>
              </a:rPr>
              <a:t>Multiple areas of involvement: lungs, bone, GI tract, skin</a:t>
            </a:r>
          </a:p>
          <a:p>
            <a:r>
              <a:rPr lang="en-US" altLang="en-US" dirty="0">
                <a:cs typeface="Arial" charset="0"/>
              </a:rPr>
              <a:t>Bony lesions do NOT destroy the cortex</a:t>
            </a:r>
          </a:p>
          <a:p>
            <a:r>
              <a:rPr lang="en-US" altLang="en-US" dirty="0">
                <a:cs typeface="Arial" charset="0"/>
              </a:rPr>
              <a:t>Effusions can occur with infection, trauma or puberty</a:t>
            </a:r>
          </a:p>
          <a:p>
            <a:r>
              <a:rPr lang="en-US" altLang="en-US" dirty="0">
                <a:cs typeface="Arial" charset="0"/>
              </a:rPr>
              <a:t>Treated with mTOR inhibitors, Bisphosphonates, newer agents</a:t>
            </a:r>
          </a:p>
          <a:p>
            <a:r>
              <a:rPr lang="en-US" altLang="en-US" dirty="0">
                <a:cs typeface="Arial" charset="0"/>
              </a:rPr>
              <a:t>PIK3CA</a:t>
            </a:r>
          </a:p>
          <a:p>
            <a:endParaRPr lang="en-US" altLang="en-US" dirty="0">
              <a:cs typeface="Arial"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cs typeface="Arial" pitchFamily="34" charset="0"/>
              </a:rPr>
              <a:t>Gorham Stout Disease</a:t>
            </a:r>
            <a:br>
              <a:rPr lang="en-US" dirty="0">
                <a:cs typeface="Arial" pitchFamily="34" charset="0"/>
              </a:rPr>
            </a:br>
            <a:r>
              <a:rPr lang="en-US" dirty="0">
                <a:cs typeface="Arial" pitchFamily="34" charset="0"/>
              </a:rPr>
              <a:t>(GSD)</a:t>
            </a:r>
          </a:p>
        </p:txBody>
      </p:sp>
      <p:sp>
        <p:nvSpPr>
          <p:cNvPr id="71683" name="Text Placeholder 2"/>
          <p:cNvSpPr>
            <a:spLocks noGrp="1"/>
          </p:cNvSpPr>
          <p:nvPr>
            <p:ph type="body" idx="1"/>
          </p:nvPr>
        </p:nvSpPr>
        <p:spPr/>
        <p:txBody>
          <a:bodyPr/>
          <a:lstStyle/>
          <a:p>
            <a:endParaRPr lang="en-US" altLang="en-US" dirty="0"/>
          </a:p>
        </p:txBody>
      </p:sp>
      <p:sp>
        <p:nvSpPr>
          <p:cNvPr id="71684" name="Text Placeholder 4"/>
          <p:cNvSpPr>
            <a:spLocks noGrp="1"/>
          </p:cNvSpPr>
          <p:nvPr>
            <p:ph type="body" sz="quarter" idx="3"/>
          </p:nvPr>
        </p:nvSpPr>
        <p:spPr/>
        <p:txBody>
          <a:bodyPr/>
          <a:lstStyle/>
          <a:p>
            <a:endParaRPr lang="en-US" altLang="en-US" dirty="0"/>
          </a:p>
        </p:txBody>
      </p:sp>
      <p:pic>
        <p:nvPicPr>
          <p:cNvPr id="71685" name="Picture 5" descr="1"/>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613834" y="1828800"/>
            <a:ext cx="5177367" cy="3883025"/>
          </a:xfrm>
          <a:noFill/>
        </p:spPr>
      </p:pic>
      <p:sp>
        <p:nvSpPr>
          <p:cNvPr id="71686" name="Content Placeholder 3"/>
          <p:cNvSpPr>
            <a:spLocks noGrp="1"/>
          </p:cNvSpPr>
          <p:nvPr>
            <p:ph sz="quarter" idx="4"/>
          </p:nvPr>
        </p:nvSpPr>
        <p:spPr/>
        <p:txBody>
          <a:bodyPr/>
          <a:lstStyle/>
          <a:p>
            <a:r>
              <a:rPr lang="en-US" altLang="en-US" dirty="0">
                <a:cs typeface="Arial" charset="0"/>
              </a:rPr>
              <a:t>Hallmark is progressive bony disease with destruction through the cortex</a:t>
            </a:r>
          </a:p>
          <a:p>
            <a:r>
              <a:rPr lang="en-US" altLang="en-US" dirty="0">
                <a:cs typeface="Arial" charset="0"/>
              </a:rPr>
              <a:t>Can have other areas of lymphatic disease: soft tissue, spleen, lung, GI tract</a:t>
            </a:r>
          </a:p>
          <a:p>
            <a:r>
              <a:rPr lang="en-US" altLang="en-US" dirty="0">
                <a:cs typeface="Arial" charset="0"/>
              </a:rPr>
              <a:t>Treated with mTOR inhibitor, MEK inhibitors</a:t>
            </a:r>
          </a:p>
          <a:p>
            <a:r>
              <a:rPr lang="en-US" altLang="en-US" dirty="0">
                <a:cs typeface="Arial" charset="0"/>
              </a:rPr>
              <a:t>PIK3CA, KRAS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457200"/>
            <a:ext cx="10972800" cy="1143000"/>
          </a:xfrm>
        </p:spPr>
        <p:txBody>
          <a:bodyPr>
            <a:normAutofit fontScale="90000"/>
          </a:bodyPr>
          <a:lstStyle/>
          <a:p>
            <a:pPr algn="ctr"/>
            <a:r>
              <a:rPr lang="en-US" altLang="en-US" dirty="0"/>
              <a:t>ISSVA Classification – 2014</a:t>
            </a:r>
            <a:br>
              <a:rPr lang="en-US" altLang="en-US" dirty="0"/>
            </a:br>
            <a:r>
              <a:rPr lang="en-US" altLang="en-US" sz="2800" dirty="0"/>
              <a:t>( Wassaf et al </a:t>
            </a:r>
            <a:r>
              <a:rPr lang="en-US" altLang="en-US" sz="2800" i="1" dirty="0"/>
              <a:t>Pediatrics</a:t>
            </a:r>
            <a:r>
              <a:rPr lang="en-US" altLang="en-US" sz="2800" dirty="0"/>
              <a:t> Vol 136 Number 1, July 2015)</a:t>
            </a:r>
            <a:br>
              <a:rPr lang="en-US" altLang="en-US" dirty="0"/>
            </a:br>
            <a:endParaRPr lang="en-US" altLang="en-US" dirty="0"/>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a:ext>
            </a:extLst>
          </a:blip>
          <a:srcRect l="22310" t="17424" r="23029" b="10120"/>
          <a:stretch>
            <a:fillRect/>
          </a:stretch>
        </p:blipFill>
        <p:spPr bwMode="auto">
          <a:xfrm>
            <a:off x="1305984" y="1292225"/>
            <a:ext cx="9245600" cy="51673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7F9D69FD-90EB-4CFC-8EAD-CAF9664730D7}"/>
              </a:ext>
            </a:extLst>
          </p:cNvPr>
          <p:cNvSpPr txBox="1"/>
          <p:nvPr/>
        </p:nvSpPr>
        <p:spPr>
          <a:xfrm>
            <a:off x="3112631" y="6088692"/>
            <a:ext cx="5253135" cy="738664"/>
          </a:xfrm>
          <a:prstGeom prst="rect">
            <a:avLst/>
          </a:prstGeom>
          <a:solidFill>
            <a:schemeClr val="bg1"/>
          </a:solidFill>
        </p:spPr>
        <p:txBody>
          <a:bodyPr wrap="square" rtlCol="0">
            <a:spAutoFit/>
          </a:bodyPr>
          <a:lstStyle/>
          <a:p>
            <a:pPr algn="ctr"/>
            <a:r>
              <a:rPr lang="en-US" sz="1050" dirty="0"/>
              <a:t>ISSVA Classification of Vascular Anomalies ©2018 International Society for the Study of Vascular Anomalies Available at "issva.org/classification" Accessed 11/18/2020. This work is licensed under a </a:t>
            </a:r>
            <a:r>
              <a:rPr lang="en-US" sz="1050" dirty="0">
                <a:hlinkClick r:id="rId4"/>
              </a:rPr>
              <a:t>Creative Commons Attribution 4.0 International License</a:t>
            </a:r>
            <a:r>
              <a:rPr lang="en-US" sz="1050" dirty="0"/>
              <a:t>.</a:t>
            </a:r>
            <a:endParaRPr lang="en-US" sz="1050" b="1" dirty="0"/>
          </a:p>
          <a:p>
            <a:pPr algn="ctr"/>
            <a:r>
              <a:rPr lang="en-US" sz="105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cs typeface="Arial" pitchFamily="34" charset="0"/>
              </a:rPr>
              <a:t>Kaposiform Lymphangiomatosis </a:t>
            </a:r>
            <a:br>
              <a:rPr lang="en-US" dirty="0">
                <a:cs typeface="Arial" pitchFamily="34" charset="0"/>
              </a:rPr>
            </a:br>
            <a:r>
              <a:rPr lang="en-US" dirty="0">
                <a:cs typeface="Arial" pitchFamily="34" charset="0"/>
              </a:rPr>
              <a:t>(KLA)</a:t>
            </a:r>
          </a:p>
        </p:txBody>
      </p:sp>
      <p:sp>
        <p:nvSpPr>
          <p:cNvPr id="72707" name="Text Placeholder 2"/>
          <p:cNvSpPr>
            <a:spLocks noGrp="1"/>
          </p:cNvSpPr>
          <p:nvPr>
            <p:ph type="body" idx="1"/>
          </p:nvPr>
        </p:nvSpPr>
        <p:spPr/>
        <p:txBody>
          <a:bodyPr/>
          <a:lstStyle/>
          <a:p>
            <a:endParaRPr lang="en-US" altLang="en-US" dirty="0"/>
          </a:p>
        </p:txBody>
      </p:sp>
      <p:sp>
        <p:nvSpPr>
          <p:cNvPr id="72708" name="Text Placeholder 4"/>
          <p:cNvSpPr>
            <a:spLocks noGrp="1"/>
          </p:cNvSpPr>
          <p:nvPr>
            <p:ph type="body" sz="quarter" idx="3"/>
          </p:nvPr>
        </p:nvSpPr>
        <p:spPr/>
        <p:txBody>
          <a:bodyPr/>
          <a:lstStyle/>
          <a:p>
            <a:endParaRPr lang="en-US" altLang="en-US" dirty="0"/>
          </a:p>
        </p:txBody>
      </p:sp>
      <p:pic>
        <p:nvPicPr>
          <p:cNvPr id="72709" name="Picture 20"/>
          <p:cNvPicPr>
            <a:picLocks noGrp="1" noChangeAspect="1" noChangeArrowheads="1"/>
          </p:cNvPicPr>
          <p:nvPr>
            <p:ph sz="quarter" idx="4"/>
          </p:nvPr>
        </p:nvPicPr>
        <p:blipFill>
          <a:blip r:embed="rId2">
            <a:extLst>
              <a:ext uri="{28A0092B-C50C-407E-A947-70E740481C1C}">
                <a14:useLocalDpi xmlns:a14="http://schemas.microsoft.com/office/drawing/2010/main"/>
              </a:ext>
            </a:extLst>
          </a:blip>
          <a:srcRect/>
          <a:stretch>
            <a:fillRect/>
          </a:stretch>
        </p:blipFill>
        <p:spPr>
          <a:xfrm>
            <a:off x="6299200" y="2208214"/>
            <a:ext cx="5181600" cy="3887787"/>
          </a:xfrm>
        </p:spPr>
      </p:pic>
      <p:sp>
        <p:nvSpPr>
          <p:cNvPr id="4" name="Content Placeholder 3"/>
          <p:cNvSpPr>
            <a:spLocks noGrp="1"/>
          </p:cNvSpPr>
          <p:nvPr>
            <p:ph sz="half" idx="2"/>
          </p:nvPr>
        </p:nvSpPr>
        <p:spPr>
          <a:xfrm>
            <a:off x="609600" y="1524000"/>
            <a:ext cx="5386917" cy="3951288"/>
          </a:xfrm>
        </p:spPr>
        <p:txBody>
          <a:bodyPr>
            <a:normAutofit fontScale="70000" lnSpcReduction="20000"/>
          </a:bodyPr>
          <a:lstStyle/>
          <a:p>
            <a:pPr marL="0" indent="0">
              <a:buNone/>
              <a:defRPr/>
            </a:pPr>
            <a:endParaRPr lang="en-US" dirty="0">
              <a:cs typeface="Arial" pitchFamily="34" charset="0"/>
            </a:endParaRPr>
          </a:p>
          <a:p>
            <a:pPr>
              <a:buFont typeface="Arial" pitchFamily="34" charset="0"/>
              <a:buChar char="•"/>
              <a:defRPr/>
            </a:pPr>
            <a:r>
              <a:rPr lang="en-US" dirty="0">
                <a:cs typeface="Arial" pitchFamily="34" charset="0"/>
              </a:rPr>
              <a:t>Proliferative component</a:t>
            </a:r>
          </a:p>
          <a:p>
            <a:pPr>
              <a:buFont typeface="Arial" pitchFamily="34" charset="0"/>
              <a:buChar char="•"/>
              <a:defRPr/>
            </a:pPr>
            <a:r>
              <a:rPr lang="en-US" dirty="0">
                <a:cs typeface="Arial" pitchFamily="34" charset="0"/>
              </a:rPr>
              <a:t>Areas of spindle cells</a:t>
            </a:r>
          </a:p>
          <a:p>
            <a:pPr>
              <a:buFont typeface="Arial" pitchFamily="34" charset="0"/>
              <a:buChar char="•"/>
              <a:defRPr/>
            </a:pPr>
            <a:r>
              <a:rPr lang="en-US" dirty="0">
                <a:cs typeface="Arial" pitchFamily="34" charset="0"/>
              </a:rPr>
              <a:t>Hemorrhagic effusion</a:t>
            </a:r>
          </a:p>
          <a:p>
            <a:pPr>
              <a:buFont typeface="Arial" pitchFamily="34" charset="0"/>
              <a:buChar char="•"/>
              <a:defRPr/>
            </a:pPr>
            <a:r>
              <a:rPr lang="en-US" dirty="0">
                <a:cs typeface="Arial" pitchFamily="34" charset="0"/>
              </a:rPr>
              <a:t>Coagulopathy</a:t>
            </a:r>
          </a:p>
          <a:p>
            <a:pPr>
              <a:buFont typeface="Arial" pitchFamily="34" charset="0"/>
              <a:buChar char="•"/>
              <a:defRPr/>
            </a:pPr>
            <a:r>
              <a:rPr lang="en-US" dirty="0">
                <a:cs typeface="Arial" pitchFamily="34" charset="0"/>
              </a:rPr>
              <a:t>Multifocal</a:t>
            </a:r>
          </a:p>
          <a:p>
            <a:pPr>
              <a:buFont typeface="Arial" pitchFamily="34" charset="0"/>
              <a:buChar char="•"/>
              <a:defRPr/>
            </a:pPr>
            <a:r>
              <a:rPr lang="en-US" dirty="0">
                <a:cs typeface="Arial" pitchFamily="34" charset="0"/>
              </a:rPr>
              <a:t>Lungs commonly involved but also can present in the soft tissue and GI tract</a:t>
            </a:r>
          </a:p>
          <a:p>
            <a:pPr>
              <a:buFont typeface="Arial" pitchFamily="34" charset="0"/>
              <a:buChar char="•"/>
              <a:defRPr/>
            </a:pPr>
            <a:r>
              <a:rPr lang="en-US" dirty="0">
                <a:cs typeface="Arial" pitchFamily="34" charset="0"/>
              </a:rPr>
              <a:t>Poor prognosis</a:t>
            </a:r>
          </a:p>
          <a:p>
            <a:pPr>
              <a:buFont typeface="Arial" pitchFamily="34" charset="0"/>
              <a:buChar char="•"/>
              <a:defRPr/>
            </a:pPr>
            <a:r>
              <a:rPr lang="en-US" dirty="0">
                <a:cs typeface="Arial" pitchFamily="34" charset="0"/>
              </a:rPr>
              <a:t>NRAS </a:t>
            </a:r>
          </a:p>
          <a:p>
            <a:pPr>
              <a:buFont typeface="Arial" pitchFamily="34" charset="0"/>
              <a:buChar char="•"/>
              <a:defRPr/>
            </a:pPr>
            <a:r>
              <a:rPr lang="en-US" dirty="0">
                <a:cs typeface="Arial" pitchFamily="34" charset="0"/>
              </a:rPr>
              <a:t>Treated with sirolimus/VCR/steroids</a:t>
            </a:r>
          </a:p>
          <a:p>
            <a:pPr>
              <a:buFont typeface="Arial" pitchFamily="34" charset="0"/>
              <a:buChar char="•"/>
              <a:defRPr/>
            </a:pPr>
            <a:r>
              <a:rPr lang="en-US" dirty="0">
                <a:cs typeface="Arial" pitchFamily="34" charset="0"/>
              </a:rPr>
              <a:t>MEK inhibitors</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lstStyle/>
          <a:p>
            <a:r>
              <a:rPr lang="en-US" altLang="en-US" dirty="0"/>
              <a:t>MRL Imaging/Central Collecting Lymphatic Anomalies </a:t>
            </a:r>
          </a:p>
        </p:txBody>
      </p:sp>
      <p:pic>
        <p:nvPicPr>
          <p:cNvPr id="73731" name="Content Placeholder 6" descr="Slow gad BH.jpg"/>
          <p:cNvPicPr>
            <a:picLocks noGrp="1" noChangeAspect="1"/>
          </p:cNvPicPr>
          <p:nvPr>
            <p:ph sz="half" idx="1"/>
          </p:nvPr>
        </p:nvPicPr>
        <p:blipFill>
          <a:blip r:embed="rId2" cstate="email">
            <a:extLst>
              <a:ext uri="{28A0092B-C50C-407E-A947-70E740481C1C}">
                <a14:useLocalDpi xmlns:a14="http://schemas.microsoft.com/office/drawing/2010/main"/>
              </a:ext>
            </a:extLst>
          </a:blip>
          <a:srcRect t="4523" b="4523"/>
          <a:stretch>
            <a:fillRect/>
          </a:stretch>
        </p:blipFill>
        <p:spPr/>
      </p:pic>
      <p:pic>
        <p:nvPicPr>
          <p:cNvPr id="73732" name="Content Placeholder 7" descr="Slow gad BH1.jpg"/>
          <p:cNvPicPr>
            <a:picLocks noGrp="1" noChangeAspect="1"/>
          </p:cNvPicPr>
          <p:nvPr>
            <p:ph sz="half" idx="2"/>
          </p:nvPr>
        </p:nvPicPr>
        <p:blipFill>
          <a:blip r:embed="rId3" cstate="email">
            <a:extLst>
              <a:ext uri="{28A0092B-C50C-407E-A947-70E740481C1C}">
                <a14:useLocalDpi xmlns:a14="http://schemas.microsoft.com/office/drawing/2010/main"/>
              </a:ext>
            </a:extLst>
          </a:blip>
          <a:srcRect t="4523" b="4523"/>
          <a:stretch>
            <a:fillRect/>
          </a:stretch>
        </p:blipFill>
        <p:spPr/>
      </p:pic>
      <p:cxnSp>
        <p:nvCxnSpPr>
          <p:cNvPr id="10" name="Straight Arrow Connector 9"/>
          <p:cNvCxnSpPr/>
          <p:nvPr/>
        </p:nvCxnSpPr>
        <p:spPr>
          <a:xfrm>
            <a:off x="1953685" y="3060701"/>
            <a:ext cx="969433" cy="315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865034" y="1943100"/>
            <a:ext cx="1418167" cy="249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9306985" y="1943100"/>
            <a:ext cx="1418167" cy="249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6512984" y="3560763"/>
            <a:ext cx="939800" cy="769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3737" name="TextBox 16"/>
          <p:cNvSpPr txBox="1">
            <a:spLocks noChangeArrowheads="1"/>
          </p:cNvSpPr>
          <p:nvPr/>
        </p:nvSpPr>
        <p:spPr bwMode="auto">
          <a:xfrm>
            <a:off x="753534" y="2403475"/>
            <a:ext cx="17150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dirty="0"/>
              <a:t>Dilated tortuous</a:t>
            </a:r>
          </a:p>
          <a:p>
            <a:pPr eaLnBrk="1" hangingPunct="1">
              <a:spcBef>
                <a:spcPct val="0"/>
              </a:spcBef>
              <a:buFontTx/>
              <a:buNone/>
            </a:pPr>
            <a:r>
              <a:rPr lang="en-US" altLang="en-US" sz="1800" dirty="0"/>
              <a:t>Thoracic Duct</a:t>
            </a:r>
          </a:p>
        </p:txBody>
      </p:sp>
      <p:sp>
        <p:nvSpPr>
          <p:cNvPr id="73738" name="TextBox 17"/>
          <p:cNvSpPr txBox="1">
            <a:spLocks noChangeArrowheads="1"/>
          </p:cNvSpPr>
          <p:nvPr/>
        </p:nvSpPr>
        <p:spPr bwMode="auto">
          <a:xfrm>
            <a:off x="5672667" y="4406901"/>
            <a:ext cx="154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dirty="0"/>
              <a:t>Pleural effusion</a:t>
            </a:r>
          </a:p>
        </p:txBody>
      </p:sp>
      <p:sp>
        <p:nvSpPr>
          <p:cNvPr id="73739" name="TextBox 18"/>
          <p:cNvSpPr txBox="1">
            <a:spLocks noChangeArrowheads="1"/>
          </p:cNvSpPr>
          <p:nvPr/>
        </p:nvSpPr>
        <p:spPr bwMode="auto">
          <a:xfrm>
            <a:off x="5137152" y="2116139"/>
            <a:ext cx="10604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dirty="0"/>
              <a:t>Leak</a:t>
            </a:r>
          </a:p>
        </p:txBody>
      </p:sp>
      <p:sp>
        <p:nvSpPr>
          <p:cNvPr id="73740" name="TextBox 19"/>
          <p:cNvSpPr txBox="1">
            <a:spLocks noChangeArrowheads="1"/>
          </p:cNvSpPr>
          <p:nvPr/>
        </p:nvSpPr>
        <p:spPr bwMode="auto">
          <a:xfrm>
            <a:off x="10725152" y="2008189"/>
            <a:ext cx="10604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dirty="0"/>
              <a:t>Leak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differentiate this from a malignancy?**</a:t>
            </a:r>
          </a:p>
        </p:txBody>
      </p:sp>
      <p:sp>
        <p:nvSpPr>
          <p:cNvPr id="3" name="Content Placeholder 2"/>
          <p:cNvSpPr>
            <a:spLocks noGrp="1"/>
          </p:cNvSpPr>
          <p:nvPr>
            <p:ph idx="1"/>
          </p:nvPr>
        </p:nvSpPr>
        <p:spPr/>
        <p:txBody>
          <a:bodyPr/>
          <a:lstStyle/>
          <a:p>
            <a:r>
              <a:rPr lang="en-US" dirty="0"/>
              <a:t>No atypical cells in the effusion</a:t>
            </a:r>
          </a:p>
          <a:p>
            <a:r>
              <a:rPr lang="en-US" dirty="0"/>
              <a:t>History of soft tissue mass consistent with a lymphatic malformation</a:t>
            </a:r>
          </a:p>
          <a:p>
            <a:r>
              <a:rPr lang="en-US" dirty="0"/>
              <a:t>Multiple lymphatic lesions in the spleen</a:t>
            </a:r>
          </a:p>
          <a:p>
            <a:r>
              <a:rPr lang="en-US" dirty="0"/>
              <a:t>Coagulopathy </a:t>
            </a:r>
          </a:p>
          <a:p>
            <a:r>
              <a:rPr lang="en-US" dirty="0"/>
              <a:t>Biopsy that is benign</a:t>
            </a:r>
          </a:p>
          <a:p>
            <a:r>
              <a:rPr lang="en-US" dirty="0"/>
              <a:t>Location and association of the lesions</a:t>
            </a:r>
          </a:p>
          <a:p>
            <a:r>
              <a:rPr lang="en-US" dirty="0"/>
              <a:t>Chylous effusions</a:t>
            </a:r>
          </a:p>
          <a:p>
            <a:r>
              <a:rPr lang="en-US" dirty="0"/>
              <a:t>Protein losing enteropathy (PLE)</a:t>
            </a:r>
          </a:p>
          <a:p>
            <a:endParaRPr lang="en-US" dirty="0"/>
          </a:p>
        </p:txBody>
      </p:sp>
    </p:spTree>
    <p:extLst>
      <p:ext uri="{BB962C8B-B14F-4D97-AF65-F5344CB8AC3E}">
        <p14:creationId xmlns:p14="http://schemas.microsoft.com/office/powerpoint/2010/main" val="776059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b="1" dirty="0"/>
              <a:t>CLOVES Syndrome</a:t>
            </a:r>
          </a:p>
        </p:txBody>
      </p:sp>
      <p:sp>
        <p:nvSpPr>
          <p:cNvPr id="74755" name="Text Placeholder 2"/>
          <p:cNvSpPr>
            <a:spLocks noGrp="1"/>
          </p:cNvSpPr>
          <p:nvPr>
            <p:ph type="body" idx="1"/>
          </p:nvPr>
        </p:nvSpPr>
        <p:spPr/>
        <p:txBody>
          <a:bodyPr/>
          <a:lstStyle/>
          <a:p>
            <a:endParaRPr lang="en-US" altLang="en-US" dirty="0"/>
          </a:p>
        </p:txBody>
      </p:sp>
      <p:sp>
        <p:nvSpPr>
          <p:cNvPr id="74756" name="Content Placeholder 3"/>
          <p:cNvSpPr>
            <a:spLocks noGrp="1"/>
          </p:cNvSpPr>
          <p:nvPr>
            <p:ph sz="half" idx="2"/>
          </p:nvPr>
        </p:nvSpPr>
        <p:spPr/>
        <p:txBody>
          <a:bodyPr/>
          <a:lstStyle/>
          <a:p>
            <a:endParaRPr lang="en-US" altLang="en-US" dirty="0"/>
          </a:p>
        </p:txBody>
      </p:sp>
      <p:sp>
        <p:nvSpPr>
          <p:cNvPr id="74757" name="Text Placeholder 4"/>
          <p:cNvSpPr>
            <a:spLocks noGrp="1"/>
          </p:cNvSpPr>
          <p:nvPr>
            <p:ph type="body" sz="quarter" idx="3"/>
          </p:nvPr>
        </p:nvSpPr>
        <p:spPr/>
        <p:txBody>
          <a:bodyPr/>
          <a:lstStyle/>
          <a:p>
            <a:endParaRPr lang="en-US" altLang="en-US" dirty="0"/>
          </a:p>
        </p:txBody>
      </p:sp>
      <p:sp>
        <p:nvSpPr>
          <p:cNvPr id="74758" name="Content Placeholder 5"/>
          <p:cNvSpPr>
            <a:spLocks noGrp="1"/>
          </p:cNvSpPr>
          <p:nvPr>
            <p:ph sz="quarter" idx="4"/>
          </p:nvPr>
        </p:nvSpPr>
        <p:spPr>
          <a:xfrm>
            <a:off x="6193368" y="1524001"/>
            <a:ext cx="5389033" cy="4602163"/>
          </a:xfrm>
        </p:spPr>
        <p:txBody>
          <a:bodyPr>
            <a:normAutofit fontScale="92500"/>
          </a:bodyPr>
          <a:lstStyle/>
          <a:p>
            <a:r>
              <a:rPr lang="en-US" altLang="en-US" dirty="0"/>
              <a:t>Congenital Lipomatous Overgrowth</a:t>
            </a:r>
          </a:p>
          <a:p>
            <a:r>
              <a:rPr lang="en-US" altLang="en-US" dirty="0"/>
              <a:t>Vascular Anomalies</a:t>
            </a:r>
          </a:p>
          <a:p>
            <a:r>
              <a:rPr lang="en-US" altLang="en-US" dirty="0"/>
              <a:t>Epidermal Anomalies</a:t>
            </a:r>
          </a:p>
          <a:p>
            <a:r>
              <a:rPr lang="en-US" altLang="en-US" dirty="0"/>
              <a:t>Skeletal Anomalies</a:t>
            </a:r>
          </a:p>
          <a:p>
            <a:r>
              <a:rPr lang="en-US" altLang="en-US" dirty="0"/>
              <a:t>Caused by a somatic mutation arising during early embryonic development</a:t>
            </a:r>
          </a:p>
          <a:p>
            <a:r>
              <a:rPr lang="en-US" altLang="en-US" b="1" dirty="0"/>
              <a:t>PIK3CA mutations</a:t>
            </a:r>
          </a:p>
          <a:p>
            <a:r>
              <a:rPr lang="en-US" altLang="en-US" dirty="0"/>
              <a:t>Increased incidence of </a:t>
            </a:r>
            <a:r>
              <a:rPr lang="en-US" altLang="en-US" b="1" dirty="0"/>
              <a:t>Wilms Tumor</a:t>
            </a:r>
          </a:p>
        </p:txBody>
      </p:sp>
      <p:grpSp>
        <p:nvGrpSpPr>
          <p:cNvPr id="74759" name="Group 9"/>
          <p:cNvGrpSpPr>
            <a:grpSpLocks noGrp="1" noUngrp="1" noChangeAspect="1"/>
          </p:cNvGrpSpPr>
          <p:nvPr/>
        </p:nvGrpSpPr>
        <p:grpSpPr bwMode="auto">
          <a:xfrm>
            <a:off x="696385" y="1828800"/>
            <a:ext cx="5008033" cy="4516438"/>
            <a:chOff x="522288" y="3543300"/>
            <a:chExt cx="3756025" cy="2870200"/>
          </a:xfrm>
        </p:grpSpPr>
        <p:pic>
          <p:nvPicPr>
            <p:cNvPr id="74760" name="Picture 7" descr="Blankenship, Emaleigh 8"/>
            <p:cNvPicPr>
              <a:picLocks noRot="1" noChangeAspect="1" noMove="1" noResize="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522288" y="3543300"/>
              <a:ext cx="37560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Rectangle 8"/>
            <p:cNvSpPr>
              <a:spLocks noChangeArrowheads="1"/>
            </p:cNvSpPr>
            <p:nvPr/>
          </p:nvSpPr>
          <p:spPr bwMode="auto">
            <a:xfrm>
              <a:off x="522288" y="5916133"/>
              <a:ext cx="3756025" cy="49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600" dirty="0">
                <a:cs typeface="Arial" charset="0"/>
              </a:endParaRPr>
            </a:p>
          </p:txBody>
        </p:sp>
      </p:gr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Genotype/Phenotype Correlation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5497968"/>
              </p:ext>
            </p:extLst>
          </p:nvPr>
        </p:nvGraphicFramePr>
        <p:xfrm>
          <a:off x="838200" y="1442558"/>
          <a:ext cx="10515600" cy="5191760"/>
        </p:xfrm>
        <a:graphic>
          <a:graphicData uri="http://schemas.openxmlformats.org/drawingml/2006/table">
            <a:tbl>
              <a:tblPr firstRow="1" bandRow="1">
                <a:tableStyleId>{5C22544A-7EE6-4342-B048-85BDC9FD1C3A}</a:tableStyleId>
              </a:tblPr>
              <a:tblGrid>
                <a:gridCol w="1966784">
                  <a:extLst>
                    <a:ext uri="{9D8B030D-6E8A-4147-A177-3AD203B41FA5}">
                      <a16:colId xmlns:a16="http://schemas.microsoft.com/office/drawing/2014/main" val="20000"/>
                    </a:ext>
                  </a:extLst>
                </a:gridCol>
                <a:gridCol w="8548816">
                  <a:extLst>
                    <a:ext uri="{9D8B030D-6E8A-4147-A177-3AD203B41FA5}">
                      <a16:colId xmlns:a16="http://schemas.microsoft.com/office/drawing/2014/main" val="20001"/>
                    </a:ext>
                  </a:extLst>
                </a:gridCol>
              </a:tblGrid>
              <a:tr h="370840">
                <a:tc>
                  <a:txBody>
                    <a:bodyPr/>
                    <a:lstStyle/>
                    <a:p>
                      <a:r>
                        <a:rPr lang="en-US" dirty="0"/>
                        <a:t>Gene</a:t>
                      </a:r>
                    </a:p>
                  </a:txBody>
                  <a:tcPr/>
                </a:tc>
                <a:tc>
                  <a:txBody>
                    <a:bodyPr/>
                    <a:lstStyle/>
                    <a:p>
                      <a:r>
                        <a:rPr lang="en-US" dirty="0"/>
                        <a:t>Diagnosis</a:t>
                      </a:r>
                    </a:p>
                  </a:txBody>
                  <a:tcPr/>
                </a:tc>
                <a:extLst>
                  <a:ext uri="{0D108BD9-81ED-4DB2-BD59-A6C34878D82A}">
                    <a16:rowId xmlns:a16="http://schemas.microsoft.com/office/drawing/2014/main" val="10000"/>
                  </a:ext>
                </a:extLst>
              </a:tr>
              <a:tr h="370840">
                <a:tc>
                  <a:txBody>
                    <a:bodyPr/>
                    <a:lstStyle/>
                    <a:p>
                      <a:r>
                        <a:rPr lang="en-US" b="1" dirty="0"/>
                        <a:t>PIK3CA</a:t>
                      </a:r>
                    </a:p>
                  </a:txBody>
                  <a:tcPr/>
                </a:tc>
                <a:tc>
                  <a:txBody>
                    <a:bodyPr/>
                    <a:lstStyle/>
                    <a:p>
                      <a:r>
                        <a:rPr lang="en-US" b="1" dirty="0"/>
                        <a:t>VM, CLOVES, FAVA, FIL, KTS, LM, MCM</a:t>
                      </a:r>
                    </a:p>
                  </a:txBody>
                  <a:tcPr/>
                </a:tc>
                <a:extLst>
                  <a:ext uri="{0D108BD9-81ED-4DB2-BD59-A6C34878D82A}">
                    <a16:rowId xmlns:a16="http://schemas.microsoft.com/office/drawing/2014/main" val="10001"/>
                  </a:ext>
                </a:extLst>
              </a:tr>
              <a:tr h="370840">
                <a:tc>
                  <a:txBody>
                    <a:bodyPr/>
                    <a:lstStyle/>
                    <a:p>
                      <a:r>
                        <a:rPr lang="en-US" dirty="0"/>
                        <a:t>AKT</a:t>
                      </a:r>
                    </a:p>
                  </a:txBody>
                  <a:tcPr/>
                </a:tc>
                <a:tc>
                  <a:txBody>
                    <a:bodyPr/>
                    <a:lstStyle/>
                    <a:p>
                      <a:r>
                        <a:rPr lang="en-US" dirty="0"/>
                        <a:t>PROTEUS</a:t>
                      </a:r>
                    </a:p>
                  </a:txBody>
                  <a:tcPr/>
                </a:tc>
                <a:extLst>
                  <a:ext uri="{0D108BD9-81ED-4DB2-BD59-A6C34878D82A}">
                    <a16:rowId xmlns:a16="http://schemas.microsoft.com/office/drawing/2014/main" val="10002"/>
                  </a:ext>
                </a:extLst>
              </a:tr>
              <a:tr h="370840">
                <a:tc>
                  <a:txBody>
                    <a:bodyPr/>
                    <a:lstStyle/>
                    <a:p>
                      <a:r>
                        <a:rPr lang="en-US" dirty="0"/>
                        <a:t>PTEN</a:t>
                      </a:r>
                    </a:p>
                  </a:txBody>
                  <a:tcPr/>
                </a:tc>
                <a:tc>
                  <a:txBody>
                    <a:bodyPr/>
                    <a:lstStyle/>
                    <a:p>
                      <a:r>
                        <a:rPr lang="en-US" dirty="0"/>
                        <a:t>PHOS</a:t>
                      </a:r>
                    </a:p>
                  </a:txBody>
                  <a:tcPr/>
                </a:tc>
                <a:extLst>
                  <a:ext uri="{0D108BD9-81ED-4DB2-BD59-A6C34878D82A}">
                    <a16:rowId xmlns:a16="http://schemas.microsoft.com/office/drawing/2014/main" val="10003"/>
                  </a:ext>
                </a:extLst>
              </a:tr>
              <a:tr h="370840">
                <a:tc>
                  <a:txBody>
                    <a:bodyPr/>
                    <a:lstStyle/>
                    <a:p>
                      <a:r>
                        <a:rPr lang="en-US" dirty="0"/>
                        <a:t>TIE2</a:t>
                      </a:r>
                    </a:p>
                  </a:txBody>
                  <a:tcPr/>
                </a:tc>
                <a:tc>
                  <a:txBody>
                    <a:bodyPr/>
                    <a:lstStyle/>
                    <a:p>
                      <a:r>
                        <a:rPr lang="en-US" dirty="0"/>
                        <a:t>VM, BRBNS,</a:t>
                      </a:r>
                      <a:r>
                        <a:rPr lang="en-US" baseline="0" dirty="0"/>
                        <a:t> CUTANEOMUCOSAL VM</a:t>
                      </a:r>
                      <a:endParaRPr lang="en-US" dirty="0"/>
                    </a:p>
                  </a:txBody>
                  <a:tcPr/>
                </a:tc>
                <a:extLst>
                  <a:ext uri="{0D108BD9-81ED-4DB2-BD59-A6C34878D82A}">
                    <a16:rowId xmlns:a16="http://schemas.microsoft.com/office/drawing/2014/main" val="10004"/>
                  </a:ext>
                </a:extLst>
              </a:tr>
              <a:tr h="370840">
                <a:tc>
                  <a:txBody>
                    <a:bodyPr/>
                    <a:lstStyle/>
                    <a:p>
                      <a:r>
                        <a:rPr lang="en-US" dirty="0"/>
                        <a:t>MAP2K1</a:t>
                      </a:r>
                    </a:p>
                  </a:txBody>
                  <a:tcPr/>
                </a:tc>
                <a:tc>
                  <a:txBody>
                    <a:bodyPr/>
                    <a:lstStyle/>
                    <a:p>
                      <a:r>
                        <a:rPr lang="en-US" dirty="0"/>
                        <a:t>EXTRA CRANIAL AVM</a:t>
                      </a:r>
                    </a:p>
                  </a:txBody>
                  <a:tcPr/>
                </a:tc>
                <a:extLst>
                  <a:ext uri="{0D108BD9-81ED-4DB2-BD59-A6C34878D82A}">
                    <a16:rowId xmlns:a16="http://schemas.microsoft.com/office/drawing/2014/main" val="10005"/>
                  </a:ext>
                </a:extLst>
              </a:tr>
              <a:tr h="370840">
                <a:tc>
                  <a:txBody>
                    <a:bodyPr/>
                    <a:lstStyle/>
                    <a:p>
                      <a:r>
                        <a:rPr lang="en-US" dirty="0"/>
                        <a:t>GNAQ</a:t>
                      </a:r>
                    </a:p>
                  </a:txBody>
                  <a:tcPr/>
                </a:tc>
                <a:tc>
                  <a:txBody>
                    <a:bodyPr/>
                    <a:lstStyle/>
                    <a:p>
                      <a:r>
                        <a:rPr lang="en-US" dirty="0"/>
                        <a:t>CH,</a:t>
                      </a:r>
                      <a:r>
                        <a:rPr lang="en-US" baseline="0" dirty="0"/>
                        <a:t> CM</a:t>
                      </a:r>
                      <a:endParaRPr lang="en-US" dirty="0"/>
                    </a:p>
                  </a:txBody>
                  <a:tcPr/>
                </a:tc>
                <a:extLst>
                  <a:ext uri="{0D108BD9-81ED-4DB2-BD59-A6C34878D82A}">
                    <a16:rowId xmlns:a16="http://schemas.microsoft.com/office/drawing/2014/main" val="10006"/>
                  </a:ext>
                </a:extLst>
              </a:tr>
              <a:tr h="370840">
                <a:tc>
                  <a:txBody>
                    <a:bodyPr/>
                    <a:lstStyle/>
                    <a:p>
                      <a:r>
                        <a:rPr lang="en-US" dirty="0"/>
                        <a:t>GNA11</a:t>
                      </a:r>
                    </a:p>
                  </a:txBody>
                  <a:tcPr/>
                </a:tc>
                <a:tc>
                  <a:txBody>
                    <a:bodyPr/>
                    <a:lstStyle/>
                    <a:p>
                      <a:r>
                        <a:rPr lang="en-US" dirty="0"/>
                        <a:t>CH,CM</a:t>
                      </a:r>
                    </a:p>
                  </a:txBody>
                  <a:tcPr/>
                </a:tc>
                <a:extLst>
                  <a:ext uri="{0D108BD9-81ED-4DB2-BD59-A6C34878D82A}">
                    <a16:rowId xmlns:a16="http://schemas.microsoft.com/office/drawing/2014/main" val="10007"/>
                  </a:ext>
                </a:extLst>
              </a:tr>
              <a:tr h="370840">
                <a:tc>
                  <a:txBody>
                    <a:bodyPr/>
                    <a:lstStyle/>
                    <a:p>
                      <a:r>
                        <a:rPr lang="en-US" dirty="0"/>
                        <a:t>KHE</a:t>
                      </a:r>
                    </a:p>
                  </a:txBody>
                  <a:tcPr/>
                </a:tc>
                <a:tc>
                  <a:txBody>
                    <a:bodyPr/>
                    <a:lstStyle/>
                    <a:p>
                      <a:r>
                        <a:rPr lang="en-US" dirty="0"/>
                        <a:t>GNA14</a:t>
                      </a:r>
                    </a:p>
                  </a:txBody>
                  <a:tcPr/>
                </a:tc>
                <a:extLst>
                  <a:ext uri="{0D108BD9-81ED-4DB2-BD59-A6C34878D82A}">
                    <a16:rowId xmlns:a16="http://schemas.microsoft.com/office/drawing/2014/main" val="10008"/>
                  </a:ext>
                </a:extLst>
              </a:tr>
              <a:tr h="370840">
                <a:tc>
                  <a:txBody>
                    <a:bodyPr/>
                    <a:lstStyle/>
                    <a:p>
                      <a:r>
                        <a:rPr lang="en-US" dirty="0"/>
                        <a:t>CCM</a:t>
                      </a:r>
                    </a:p>
                  </a:txBody>
                  <a:tcPr/>
                </a:tc>
                <a:tc>
                  <a:txBody>
                    <a:bodyPr/>
                    <a:lstStyle/>
                    <a:p>
                      <a:r>
                        <a:rPr lang="en-US" dirty="0"/>
                        <a:t>KRIT, MAOALVERNIN, PPCD10</a:t>
                      </a:r>
                    </a:p>
                  </a:txBody>
                  <a:tcPr/>
                </a:tc>
                <a:extLst>
                  <a:ext uri="{0D108BD9-81ED-4DB2-BD59-A6C34878D82A}">
                    <a16:rowId xmlns:a16="http://schemas.microsoft.com/office/drawing/2014/main" val="10009"/>
                  </a:ext>
                </a:extLst>
              </a:tr>
              <a:tr h="370840">
                <a:tc>
                  <a:txBody>
                    <a:bodyPr/>
                    <a:lstStyle/>
                    <a:p>
                      <a:r>
                        <a:rPr lang="en-US" dirty="0"/>
                        <a:t>MAP31C3</a:t>
                      </a:r>
                    </a:p>
                  </a:txBody>
                  <a:tcPr/>
                </a:tc>
                <a:tc>
                  <a:txBody>
                    <a:bodyPr/>
                    <a:lstStyle/>
                    <a:p>
                      <a:r>
                        <a:rPr lang="en-US" dirty="0"/>
                        <a:t>PYOGENIC GRANULOMA</a:t>
                      </a:r>
                    </a:p>
                  </a:txBody>
                  <a:tcPr/>
                </a:tc>
                <a:extLst>
                  <a:ext uri="{0D108BD9-81ED-4DB2-BD59-A6C34878D82A}">
                    <a16:rowId xmlns:a16="http://schemas.microsoft.com/office/drawing/2014/main" val="10010"/>
                  </a:ext>
                </a:extLst>
              </a:tr>
              <a:tr h="370840">
                <a:tc>
                  <a:txBody>
                    <a:bodyPr/>
                    <a:lstStyle/>
                    <a:p>
                      <a:r>
                        <a:rPr lang="en-US" dirty="0"/>
                        <a:t>BRAF,NRAS</a:t>
                      </a:r>
                    </a:p>
                  </a:txBody>
                  <a:tcPr/>
                </a:tc>
                <a:tc>
                  <a:txBody>
                    <a:bodyPr/>
                    <a:lstStyle/>
                    <a:p>
                      <a:r>
                        <a:rPr lang="en-US" dirty="0"/>
                        <a:t>PYOGENIC GRANULOMA</a:t>
                      </a:r>
                    </a:p>
                  </a:txBody>
                  <a:tcPr/>
                </a:tc>
                <a:extLst>
                  <a:ext uri="{0D108BD9-81ED-4DB2-BD59-A6C34878D82A}">
                    <a16:rowId xmlns:a16="http://schemas.microsoft.com/office/drawing/2014/main" val="10011"/>
                  </a:ext>
                </a:extLst>
              </a:tr>
              <a:tr h="370840">
                <a:tc>
                  <a:txBody>
                    <a:bodyPr/>
                    <a:lstStyle/>
                    <a:p>
                      <a:r>
                        <a:rPr lang="en-US" b="1" dirty="0"/>
                        <a:t>NRAS</a:t>
                      </a:r>
                    </a:p>
                  </a:txBody>
                  <a:tcPr/>
                </a:tc>
                <a:tc>
                  <a:txBody>
                    <a:bodyPr/>
                    <a:lstStyle/>
                    <a:p>
                      <a:r>
                        <a:rPr lang="en-US" b="1" dirty="0"/>
                        <a:t>KLA</a:t>
                      </a:r>
                    </a:p>
                  </a:txBody>
                  <a:tcPr/>
                </a:tc>
                <a:extLst>
                  <a:ext uri="{0D108BD9-81ED-4DB2-BD59-A6C34878D82A}">
                    <a16:rowId xmlns:a16="http://schemas.microsoft.com/office/drawing/2014/main" val="10012"/>
                  </a:ext>
                </a:extLst>
              </a:tr>
              <a:tr h="370840">
                <a:tc>
                  <a:txBody>
                    <a:bodyPr/>
                    <a:lstStyle/>
                    <a:p>
                      <a:r>
                        <a:rPr lang="en-US" dirty="0"/>
                        <a:t>RASA</a:t>
                      </a:r>
                    </a:p>
                  </a:txBody>
                  <a:tcPr/>
                </a:tc>
                <a:tc>
                  <a:txBody>
                    <a:bodyPr/>
                    <a:lstStyle/>
                    <a:p>
                      <a:r>
                        <a:rPr lang="en-US" dirty="0"/>
                        <a:t>PWS, CCLA</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75562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br>
              <a:rPr lang="en-US" dirty="0"/>
            </a:br>
            <a:r>
              <a:rPr lang="en-US" dirty="0"/>
              <a:t>and Good Luck!</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2916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4476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Multifocal Lymphangioendotheliomatosis and </a:t>
            </a:r>
            <a:r>
              <a:rPr lang="en-US" b="1" dirty="0"/>
              <a:t>thrombocytopenia</a:t>
            </a:r>
            <a:r>
              <a:rPr lang="en-US" dirty="0"/>
              <a:t> (MLT)</a:t>
            </a:r>
          </a:p>
        </p:txBody>
      </p:sp>
      <p:sp>
        <p:nvSpPr>
          <p:cNvPr id="3" name="Content Placeholder 2"/>
          <p:cNvSpPr>
            <a:spLocks noGrp="1"/>
          </p:cNvSpPr>
          <p:nvPr>
            <p:ph sz="half" idx="1"/>
          </p:nvPr>
        </p:nvSpPr>
        <p:spPr>
          <a:xfrm>
            <a:off x="838200" y="1998623"/>
            <a:ext cx="5181600" cy="4351338"/>
          </a:xfrm>
        </p:spPr>
        <p:txBody>
          <a:bodyPr>
            <a:normAutofit fontScale="92500" lnSpcReduction="10000"/>
          </a:bodyPr>
          <a:lstStyle/>
          <a:p>
            <a:r>
              <a:rPr lang="en-US" dirty="0"/>
              <a:t>Skin lesions noted at birth but may be very faint</a:t>
            </a:r>
          </a:p>
          <a:p>
            <a:r>
              <a:rPr lang="en-US" b="1" dirty="0"/>
              <a:t>Thrombocytopenia but not as severe at KHE</a:t>
            </a:r>
          </a:p>
          <a:p>
            <a:r>
              <a:rPr lang="en-US" dirty="0"/>
              <a:t>Involvement: GI, skin, lungs and any other organ</a:t>
            </a:r>
          </a:p>
          <a:p>
            <a:r>
              <a:rPr lang="en-US" dirty="0"/>
              <a:t>Can cause significant GI bleeding and pulmonary hemorrhage</a:t>
            </a:r>
          </a:p>
          <a:p>
            <a:r>
              <a:rPr lang="en-US" dirty="0"/>
              <a:t>Treatment: steroids, sirolimus, thalidomide, Avastin</a:t>
            </a:r>
          </a:p>
          <a:p>
            <a:r>
              <a:rPr lang="en-US" dirty="0"/>
              <a:t>LYV-1 positive</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6958415" y="2607275"/>
            <a:ext cx="3285336" cy="253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675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Hemangiomas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48360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2"/>
          </p:nvPr>
        </p:nvSpPr>
        <p:spPr>
          <a:xfrm>
            <a:off x="609600" y="1582738"/>
            <a:ext cx="10972800" cy="4525962"/>
          </a:xfrm>
        </p:spPr>
        <p:txBody>
          <a:bodyPr/>
          <a:lstStyle/>
          <a:p>
            <a:r>
              <a:rPr lang="en-US" altLang="en-US" dirty="0"/>
              <a:t>Selective Beta Blockers: Atenolol, Nadolol</a:t>
            </a:r>
          </a:p>
          <a:p>
            <a:r>
              <a:rPr lang="en-US" altLang="en-US" dirty="0"/>
              <a:t>Sirolimus</a:t>
            </a:r>
          </a:p>
          <a:p>
            <a:r>
              <a:rPr lang="en-US" altLang="en-US" dirty="0"/>
              <a:t>Combination Therapy</a:t>
            </a:r>
          </a:p>
        </p:txBody>
      </p:sp>
      <p:sp>
        <p:nvSpPr>
          <p:cNvPr id="26627" name="Title 2"/>
          <p:cNvSpPr>
            <a:spLocks noGrp="1"/>
          </p:cNvSpPr>
          <p:nvPr>
            <p:ph type="title"/>
          </p:nvPr>
        </p:nvSpPr>
        <p:spPr/>
        <p:txBody>
          <a:bodyPr/>
          <a:lstStyle/>
          <a:p>
            <a:r>
              <a:rPr lang="en-US" altLang="en-US" dirty="0"/>
              <a:t>Other Medications</a:t>
            </a:r>
          </a:p>
        </p:txBody>
      </p:sp>
      <p:sp>
        <p:nvSpPr>
          <p:cNvPr id="26628"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AE50F5F-642E-405D-B0AA-B5CF089DF252}" type="slidenum">
              <a:rPr lang="en-US" altLang="en-US" sz="1200" smtClean="0">
                <a:solidFill>
                  <a:schemeClr val="bg1"/>
                </a:solidFill>
              </a:rPr>
              <a:pPr eaLnBrk="1" hangingPunct="1">
                <a:spcBef>
                  <a:spcPct val="0"/>
                </a:spcBef>
                <a:buFontTx/>
                <a:buNone/>
              </a:pPr>
              <a:t>59</a:t>
            </a:fld>
            <a:endParaRPr lang="en-US" altLang="en-US" sz="12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Vascular Tumors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1751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Propranolol</a:t>
            </a:r>
          </a:p>
        </p:txBody>
      </p:sp>
      <p:sp>
        <p:nvSpPr>
          <p:cNvPr id="3" name="Content Placeholder 2"/>
          <p:cNvSpPr>
            <a:spLocks noGrp="1"/>
          </p:cNvSpPr>
          <p:nvPr>
            <p:ph idx="1"/>
          </p:nvPr>
        </p:nvSpPr>
        <p:spPr/>
        <p:txBody>
          <a:bodyPr/>
          <a:lstStyle/>
          <a:p>
            <a:r>
              <a:rPr lang="en-US" dirty="0"/>
              <a:t>Inpatient and outpatient treatment standards of practice are being re-evaluated.</a:t>
            </a:r>
          </a:p>
          <a:p>
            <a:r>
              <a:rPr lang="en-US" dirty="0"/>
              <a:t>Please read the Childhood Vascular Tumors Treatment (PDQ), National Cancer Institute, Cancer.gov  for the latest information</a:t>
            </a:r>
          </a:p>
        </p:txBody>
      </p:sp>
    </p:spTree>
    <p:extLst>
      <p:ext uri="{BB962C8B-B14F-4D97-AF65-F5344CB8AC3E}">
        <p14:creationId xmlns:p14="http://schemas.microsoft.com/office/powerpoint/2010/main" val="374622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Preparations</a:t>
            </a:r>
          </a:p>
        </p:txBody>
      </p:sp>
      <p:sp>
        <p:nvSpPr>
          <p:cNvPr id="24579" name="Content Placeholder 2"/>
          <p:cNvSpPr>
            <a:spLocks noGrp="1"/>
          </p:cNvSpPr>
          <p:nvPr>
            <p:ph sz="half" idx="1"/>
          </p:nvPr>
        </p:nvSpPr>
        <p:spPr>
          <a:xfrm>
            <a:off x="609600" y="1643797"/>
            <a:ext cx="5384800" cy="4525963"/>
          </a:xfrm>
        </p:spPr>
        <p:txBody>
          <a:bodyPr/>
          <a:lstStyle/>
          <a:p>
            <a:r>
              <a:rPr lang="en-US" altLang="en-US" dirty="0"/>
              <a:t>Generic propranolol hydrochloride oral solution</a:t>
            </a:r>
            <a:endParaRPr lang="en-US" altLang="en-US" sz="2000" dirty="0"/>
          </a:p>
          <a:p>
            <a:r>
              <a:rPr lang="en-US" altLang="en-US" dirty="0"/>
              <a:t>Commercially available in 2 concentrations: 4 mg/mL and 8 mg/mL</a:t>
            </a:r>
          </a:p>
          <a:p>
            <a:r>
              <a:rPr lang="en-US" altLang="en-US" dirty="0"/>
              <a:t>Consider taste</a:t>
            </a:r>
          </a:p>
          <a:p>
            <a:endParaRPr lang="en-US" altLang="en-US" dirty="0"/>
          </a:p>
        </p:txBody>
      </p:sp>
      <p:sp>
        <p:nvSpPr>
          <p:cNvPr id="24580" name="Content Placeholder 3"/>
          <p:cNvSpPr>
            <a:spLocks noGrp="1"/>
          </p:cNvSpPr>
          <p:nvPr>
            <p:ph sz="half" idx="2"/>
          </p:nvPr>
        </p:nvSpPr>
        <p:spPr>
          <a:xfrm>
            <a:off x="6197600" y="1562149"/>
            <a:ext cx="5384800" cy="4525962"/>
          </a:xfrm>
        </p:spPr>
        <p:txBody>
          <a:bodyPr/>
          <a:lstStyle/>
          <a:p>
            <a:r>
              <a:rPr lang="en-US" altLang="en-US" dirty="0"/>
              <a:t>In 2014 the FDA approved Hemangeol </a:t>
            </a:r>
          </a:p>
          <a:p>
            <a:r>
              <a:rPr lang="en-US" altLang="en-US" dirty="0"/>
              <a:t>Available in a single concentration of 4.28 mg/mL </a:t>
            </a:r>
          </a:p>
          <a:p>
            <a:r>
              <a:rPr lang="en-US" altLang="en-US" dirty="0"/>
              <a:t>Alcohol, paraben, and sugar free</a:t>
            </a:r>
          </a:p>
          <a:p>
            <a:r>
              <a:rPr lang="en-US" altLang="en-US" dirty="0"/>
              <a:t>Consider taste</a:t>
            </a:r>
          </a:p>
          <a:p>
            <a:endParaRPr lang="en-US" altLang="en-US" dirty="0"/>
          </a:p>
          <a:p>
            <a:endParaRPr lang="en-US" altLang="en-US" dirty="0"/>
          </a:p>
        </p:txBody>
      </p:sp>
      <p:sp>
        <p:nvSpPr>
          <p:cNvPr id="24581" name="Slide Number Placeholder 4"/>
          <p:cNvSpPr>
            <a:spLocks noGrp="1"/>
          </p:cNvSpPr>
          <p:nvPr>
            <p:ph type="sldNum" sz="quarter"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fld id="{46BDA224-759A-4BB5-9A94-C09FF052618D}" type="slidenum">
              <a:rPr lang="en-US" smtClean="0"/>
              <a:pPr eaLnBrk="1" hangingPunct="1">
                <a:spcBef>
                  <a:spcPct val="0"/>
                </a:spcBef>
                <a:buFontTx/>
                <a:buNone/>
              </a:pPr>
              <a:t>61</a:t>
            </a:fld>
            <a:endParaRPr lang="en-US" altLang="en-US" sz="1200" dirty="0">
              <a:solidFill>
                <a:schemeClr val="bg1"/>
              </a:solidFill>
            </a:endParaRPr>
          </a:p>
        </p:txBody>
      </p:sp>
      <p:pic>
        <p:nvPicPr>
          <p:cNvPr id="245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08016" y="3825130"/>
            <a:ext cx="2474384" cy="22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Sirolimus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5606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2"/>
          </p:nvPr>
        </p:nvSpPr>
        <p:spPr>
          <a:xfrm>
            <a:off x="609600" y="1582738"/>
            <a:ext cx="10972800" cy="4525962"/>
          </a:xfrm>
        </p:spPr>
        <p:txBody>
          <a:bodyPr/>
          <a:lstStyle/>
          <a:p>
            <a:r>
              <a:rPr lang="en-US" altLang="en-US" dirty="0"/>
              <a:t>0.8 – 1.0 mg/m2/dose</a:t>
            </a:r>
          </a:p>
          <a:p>
            <a:r>
              <a:rPr lang="en-US" altLang="en-US" dirty="0"/>
              <a:t>BID/QD</a:t>
            </a:r>
          </a:p>
          <a:p>
            <a:r>
              <a:rPr lang="en-US" altLang="en-US" dirty="0"/>
              <a:t>Neonate and Infant dosing differs</a:t>
            </a:r>
          </a:p>
          <a:p>
            <a:r>
              <a:rPr lang="en-US" altLang="en-US" dirty="0"/>
              <a:t>Troughs 8-13 ng/ml for complicated patients</a:t>
            </a:r>
          </a:p>
          <a:p>
            <a:r>
              <a:rPr lang="en-US" altLang="en-US" dirty="0"/>
              <a:t>Troughs 4-8 ng/ml for less complicated patients</a:t>
            </a:r>
          </a:p>
          <a:p>
            <a:r>
              <a:rPr lang="en-US" altLang="en-US" dirty="0"/>
              <a:t>Lowest dose that gives the patient the best effect. Effect needs to be defined</a:t>
            </a:r>
          </a:p>
        </p:txBody>
      </p:sp>
      <p:sp>
        <p:nvSpPr>
          <p:cNvPr id="41987" name="Title 2"/>
          <p:cNvSpPr>
            <a:spLocks noGrp="1"/>
          </p:cNvSpPr>
          <p:nvPr>
            <p:ph type="title"/>
          </p:nvPr>
        </p:nvSpPr>
        <p:spPr/>
        <p:txBody>
          <a:bodyPr/>
          <a:lstStyle/>
          <a:p>
            <a:r>
              <a:rPr lang="en-US" altLang="en-US" dirty="0"/>
              <a:t>Sirolimus Dosing</a:t>
            </a:r>
          </a:p>
        </p:txBody>
      </p:sp>
      <p:sp>
        <p:nvSpPr>
          <p:cNvPr id="41988"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29E82215-C111-4B34-B471-F632CC01D845}" type="slidenum">
              <a:rPr lang="en-US" altLang="en-US" sz="1200" smtClean="0">
                <a:solidFill>
                  <a:schemeClr val="bg1"/>
                </a:solidFill>
              </a:rPr>
              <a:pPr eaLnBrk="1" hangingPunct="1">
                <a:spcBef>
                  <a:spcPct val="0"/>
                </a:spcBef>
                <a:buFontTx/>
                <a:buNone/>
              </a:pPr>
              <a:t>63</a:t>
            </a:fld>
            <a:endParaRPr lang="en-US" altLang="en-US" sz="1200"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altLang="en-US" dirty="0"/>
              <a:t>Dosing for neonates and infants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09853723"/>
              </p:ext>
            </p:extLst>
          </p:nvPr>
        </p:nvGraphicFramePr>
        <p:xfrm>
          <a:off x="609600" y="2474913"/>
          <a:ext cx="5384800" cy="2320929"/>
        </p:xfrm>
        <a:graphic>
          <a:graphicData uri="http://schemas.openxmlformats.org/drawingml/2006/table">
            <a:tbl>
              <a:tblPr firstRow="1" firstCol="1" bandRow="1">
                <a:tableStyleId>{5C22544A-7EE6-4342-B048-85BDC9FD1C3A}</a:tableStyleId>
              </a:tblPr>
              <a:tblGrid>
                <a:gridCol w="2617695">
                  <a:extLst>
                    <a:ext uri="{9D8B030D-6E8A-4147-A177-3AD203B41FA5}">
                      <a16:colId xmlns:a16="http://schemas.microsoft.com/office/drawing/2014/main" val="20000"/>
                    </a:ext>
                  </a:extLst>
                </a:gridCol>
                <a:gridCol w="2767105">
                  <a:extLst>
                    <a:ext uri="{9D8B030D-6E8A-4147-A177-3AD203B41FA5}">
                      <a16:colId xmlns:a16="http://schemas.microsoft.com/office/drawing/2014/main" val="20001"/>
                    </a:ext>
                  </a:extLst>
                </a:gridCol>
              </a:tblGrid>
              <a:tr h="257881">
                <a:tc>
                  <a:txBody>
                    <a:bodyPr/>
                    <a:lstStyle/>
                    <a:p>
                      <a:pPr marL="0" marR="0" algn="l">
                        <a:lnSpc>
                          <a:spcPct val="115000"/>
                        </a:lnSpc>
                        <a:spcBef>
                          <a:spcPts val="0"/>
                        </a:spcBef>
                        <a:spcAft>
                          <a:spcPts val="0"/>
                        </a:spcAft>
                      </a:pPr>
                      <a:r>
                        <a:rPr lang="en-US" sz="1200" dirty="0">
                          <a:effectLst/>
                        </a:rPr>
                        <a:t>Age group</a:t>
                      </a:r>
                      <a:endParaRPr lang="en-US" sz="1100" dirty="0">
                        <a:effectLst/>
                        <a:latin typeface="Calibri"/>
                        <a:ea typeface="MS Mincho"/>
                        <a:cs typeface="Times New Roman"/>
                      </a:endParaRPr>
                    </a:p>
                  </a:txBody>
                  <a:tcPr marL="90755" marR="90755" marT="0" marB="0"/>
                </a:tc>
                <a:tc>
                  <a:txBody>
                    <a:bodyPr/>
                    <a:lstStyle/>
                    <a:p>
                      <a:pPr marL="0" marR="0" algn="l">
                        <a:lnSpc>
                          <a:spcPct val="115000"/>
                        </a:lnSpc>
                        <a:spcBef>
                          <a:spcPts val="0"/>
                        </a:spcBef>
                        <a:spcAft>
                          <a:spcPts val="0"/>
                        </a:spcAft>
                      </a:pPr>
                      <a:r>
                        <a:rPr lang="en-US" sz="1200" dirty="0">
                          <a:effectLst/>
                        </a:rPr>
                        <a:t>Dose (mg/m</a:t>
                      </a:r>
                      <a:r>
                        <a:rPr lang="en-US" sz="1200" baseline="30000" dirty="0">
                          <a:effectLst/>
                        </a:rPr>
                        <a:t>2</a:t>
                      </a:r>
                      <a:r>
                        <a:rPr lang="en-US" sz="1200" dirty="0">
                          <a:effectLst/>
                        </a:rPr>
                        <a:t> /dose</a:t>
                      </a:r>
                      <a:r>
                        <a:rPr lang="en-US" sz="1200" baseline="0" dirty="0">
                          <a:effectLst/>
                        </a:rPr>
                        <a:t> </a:t>
                      </a:r>
                      <a:r>
                        <a:rPr lang="en-US" sz="1200" dirty="0">
                          <a:effectLst/>
                        </a:rPr>
                        <a:t>every 12h)</a:t>
                      </a:r>
                      <a:endParaRPr lang="en-US" sz="1100" dirty="0">
                        <a:effectLst/>
                        <a:latin typeface="Calibri"/>
                        <a:ea typeface="MS Mincho"/>
                        <a:cs typeface="Times New Roman"/>
                      </a:endParaRPr>
                    </a:p>
                  </a:txBody>
                  <a:tcPr marL="90755" marR="90755" marT="0" marB="0"/>
                </a:tc>
                <a:extLst>
                  <a:ext uri="{0D108BD9-81ED-4DB2-BD59-A6C34878D82A}">
                    <a16:rowId xmlns:a16="http://schemas.microsoft.com/office/drawing/2014/main" val="10000"/>
                  </a:ext>
                </a:extLst>
              </a:tr>
              <a:tr h="257881">
                <a:tc>
                  <a:txBody>
                    <a:bodyPr/>
                    <a:lstStyle/>
                    <a:p>
                      <a:pPr marL="0" marR="0" algn="l">
                        <a:lnSpc>
                          <a:spcPct val="115000"/>
                        </a:lnSpc>
                        <a:spcBef>
                          <a:spcPts val="0"/>
                        </a:spcBef>
                        <a:spcAft>
                          <a:spcPts val="0"/>
                        </a:spcAft>
                      </a:pPr>
                      <a:r>
                        <a:rPr lang="en-US" sz="1200" dirty="0">
                          <a:effectLst/>
                        </a:rPr>
                        <a:t>0–1 months</a:t>
                      </a:r>
                      <a:endParaRPr lang="en-US" sz="1100" dirty="0">
                        <a:effectLst/>
                        <a:latin typeface="Calibri"/>
                        <a:ea typeface="MS Mincho"/>
                        <a:cs typeface="Times New Roman"/>
                      </a:endParaRPr>
                    </a:p>
                  </a:txBody>
                  <a:tcPr marL="90755" marR="90755" marT="0" marB="0"/>
                </a:tc>
                <a:tc>
                  <a:txBody>
                    <a:bodyPr/>
                    <a:lstStyle/>
                    <a:p>
                      <a:pPr marL="0" marR="0" algn="l">
                        <a:lnSpc>
                          <a:spcPct val="115000"/>
                        </a:lnSpc>
                        <a:spcBef>
                          <a:spcPts val="0"/>
                        </a:spcBef>
                        <a:spcAft>
                          <a:spcPts val="0"/>
                        </a:spcAft>
                      </a:pPr>
                      <a:r>
                        <a:rPr lang="en-US" sz="1200" dirty="0">
                          <a:effectLst/>
                        </a:rPr>
                        <a:t>0.4</a:t>
                      </a:r>
                      <a:endParaRPr lang="en-US" sz="1100" dirty="0">
                        <a:effectLst/>
                        <a:latin typeface="Calibri"/>
                        <a:ea typeface="MS Mincho"/>
                        <a:cs typeface="Times New Roman"/>
                      </a:endParaRPr>
                    </a:p>
                  </a:txBody>
                  <a:tcPr marL="90755" marR="90755" marT="0" marB="0"/>
                </a:tc>
                <a:extLst>
                  <a:ext uri="{0D108BD9-81ED-4DB2-BD59-A6C34878D82A}">
                    <a16:rowId xmlns:a16="http://schemas.microsoft.com/office/drawing/2014/main" val="10001"/>
                  </a:ext>
                </a:extLst>
              </a:tr>
              <a:tr h="257881">
                <a:tc>
                  <a:txBody>
                    <a:bodyPr/>
                    <a:lstStyle/>
                    <a:p>
                      <a:pPr marL="0" marR="0" algn="l">
                        <a:lnSpc>
                          <a:spcPct val="115000"/>
                        </a:lnSpc>
                        <a:spcBef>
                          <a:spcPts val="0"/>
                        </a:spcBef>
                        <a:spcAft>
                          <a:spcPts val="0"/>
                        </a:spcAft>
                      </a:pPr>
                      <a:r>
                        <a:rPr lang="en-US" sz="1200" dirty="0">
                          <a:effectLst/>
                        </a:rPr>
                        <a:t>1–2 months</a:t>
                      </a:r>
                      <a:endParaRPr lang="en-US" sz="1100" dirty="0">
                        <a:effectLst/>
                        <a:latin typeface="Calibri"/>
                        <a:ea typeface="MS Mincho"/>
                        <a:cs typeface="Times New Roman"/>
                      </a:endParaRPr>
                    </a:p>
                  </a:txBody>
                  <a:tcPr marL="90755" marR="90755" marT="0" marB="0"/>
                </a:tc>
                <a:tc>
                  <a:txBody>
                    <a:bodyPr/>
                    <a:lstStyle/>
                    <a:p>
                      <a:pPr marL="0" marR="0" algn="l">
                        <a:lnSpc>
                          <a:spcPct val="115000"/>
                        </a:lnSpc>
                        <a:spcBef>
                          <a:spcPts val="0"/>
                        </a:spcBef>
                        <a:spcAft>
                          <a:spcPts val="0"/>
                        </a:spcAft>
                      </a:pPr>
                      <a:r>
                        <a:rPr lang="en-US" sz="1200" dirty="0">
                          <a:effectLst/>
                        </a:rPr>
                        <a:t>0.5</a:t>
                      </a:r>
                      <a:endParaRPr lang="en-US" sz="1100" dirty="0">
                        <a:effectLst/>
                        <a:latin typeface="Calibri"/>
                        <a:ea typeface="MS Mincho"/>
                        <a:cs typeface="Times New Roman"/>
                      </a:endParaRPr>
                    </a:p>
                  </a:txBody>
                  <a:tcPr marL="90755" marR="90755" marT="0" marB="0"/>
                </a:tc>
                <a:extLst>
                  <a:ext uri="{0D108BD9-81ED-4DB2-BD59-A6C34878D82A}">
                    <a16:rowId xmlns:a16="http://schemas.microsoft.com/office/drawing/2014/main" val="10002"/>
                  </a:ext>
                </a:extLst>
              </a:tr>
              <a:tr h="257881">
                <a:tc>
                  <a:txBody>
                    <a:bodyPr/>
                    <a:lstStyle/>
                    <a:p>
                      <a:pPr marL="0" marR="0" algn="l">
                        <a:lnSpc>
                          <a:spcPct val="115000"/>
                        </a:lnSpc>
                        <a:spcBef>
                          <a:spcPts val="0"/>
                        </a:spcBef>
                        <a:spcAft>
                          <a:spcPts val="0"/>
                        </a:spcAft>
                      </a:pPr>
                      <a:r>
                        <a:rPr lang="en-US" sz="1200" dirty="0">
                          <a:effectLst/>
                        </a:rPr>
                        <a:t>2–3 months</a:t>
                      </a:r>
                      <a:endParaRPr lang="en-US" sz="1100" dirty="0">
                        <a:effectLst/>
                        <a:latin typeface="Calibri"/>
                        <a:ea typeface="MS Mincho"/>
                        <a:cs typeface="Times New Roman"/>
                      </a:endParaRPr>
                    </a:p>
                  </a:txBody>
                  <a:tcPr marL="90755" marR="90755" marT="0" marB="0"/>
                </a:tc>
                <a:tc>
                  <a:txBody>
                    <a:bodyPr/>
                    <a:lstStyle/>
                    <a:p>
                      <a:pPr marL="0" marR="0" algn="l">
                        <a:lnSpc>
                          <a:spcPct val="115000"/>
                        </a:lnSpc>
                        <a:spcBef>
                          <a:spcPts val="0"/>
                        </a:spcBef>
                        <a:spcAft>
                          <a:spcPts val="0"/>
                        </a:spcAft>
                      </a:pPr>
                      <a:r>
                        <a:rPr lang="en-US" sz="1200" dirty="0">
                          <a:effectLst/>
                        </a:rPr>
                        <a:t>0.6</a:t>
                      </a:r>
                      <a:endParaRPr lang="en-US" sz="1100" dirty="0">
                        <a:effectLst/>
                        <a:latin typeface="Calibri"/>
                        <a:ea typeface="MS Mincho"/>
                        <a:cs typeface="Times New Roman"/>
                      </a:endParaRPr>
                    </a:p>
                  </a:txBody>
                  <a:tcPr marL="90755" marR="90755" marT="0" marB="0"/>
                </a:tc>
                <a:extLst>
                  <a:ext uri="{0D108BD9-81ED-4DB2-BD59-A6C34878D82A}">
                    <a16:rowId xmlns:a16="http://schemas.microsoft.com/office/drawing/2014/main" val="10003"/>
                  </a:ext>
                </a:extLst>
              </a:tr>
              <a:tr h="257881">
                <a:tc>
                  <a:txBody>
                    <a:bodyPr/>
                    <a:lstStyle/>
                    <a:p>
                      <a:pPr marL="0" marR="0" algn="l">
                        <a:lnSpc>
                          <a:spcPct val="115000"/>
                        </a:lnSpc>
                        <a:spcBef>
                          <a:spcPts val="0"/>
                        </a:spcBef>
                        <a:spcAft>
                          <a:spcPts val="0"/>
                        </a:spcAft>
                      </a:pPr>
                      <a:r>
                        <a:rPr lang="en-US" sz="1200" dirty="0">
                          <a:effectLst/>
                        </a:rPr>
                        <a:t>3–4 months</a:t>
                      </a:r>
                      <a:endParaRPr lang="en-US" sz="1100" dirty="0">
                        <a:effectLst/>
                        <a:latin typeface="Calibri"/>
                        <a:ea typeface="MS Mincho"/>
                        <a:cs typeface="Times New Roman"/>
                      </a:endParaRPr>
                    </a:p>
                  </a:txBody>
                  <a:tcPr marL="90755" marR="90755" marT="0" marB="0"/>
                </a:tc>
                <a:tc>
                  <a:txBody>
                    <a:bodyPr/>
                    <a:lstStyle/>
                    <a:p>
                      <a:pPr marL="0" marR="0" algn="l">
                        <a:lnSpc>
                          <a:spcPct val="115000"/>
                        </a:lnSpc>
                        <a:spcBef>
                          <a:spcPts val="0"/>
                        </a:spcBef>
                        <a:spcAft>
                          <a:spcPts val="0"/>
                        </a:spcAft>
                      </a:pPr>
                      <a:r>
                        <a:rPr lang="en-US" sz="1200" dirty="0">
                          <a:effectLst/>
                        </a:rPr>
                        <a:t>0.7</a:t>
                      </a:r>
                      <a:endParaRPr lang="en-US" sz="1100" dirty="0">
                        <a:effectLst/>
                        <a:latin typeface="Calibri"/>
                        <a:ea typeface="MS Mincho"/>
                        <a:cs typeface="Times New Roman"/>
                      </a:endParaRPr>
                    </a:p>
                  </a:txBody>
                  <a:tcPr marL="90755" marR="90755" marT="0" marB="0"/>
                </a:tc>
                <a:extLst>
                  <a:ext uri="{0D108BD9-81ED-4DB2-BD59-A6C34878D82A}">
                    <a16:rowId xmlns:a16="http://schemas.microsoft.com/office/drawing/2014/main" val="10004"/>
                  </a:ext>
                </a:extLst>
              </a:tr>
              <a:tr h="257881">
                <a:tc>
                  <a:txBody>
                    <a:bodyPr/>
                    <a:lstStyle/>
                    <a:p>
                      <a:pPr marL="0" marR="0" algn="l">
                        <a:lnSpc>
                          <a:spcPct val="115000"/>
                        </a:lnSpc>
                        <a:spcBef>
                          <a:spcPts val="0"/>
                        </a:spcBef>
                        <a:spcAft>
                          <a:spcPts val="0"/>
                        </a:spcAft>
                      </a:pPr>
                      <a:r>
                        <a:rPr lang="en-US" sz="1200" dirty="0">
                          <a:effectLst/>
                        </a:rPr>
                        <a:t>4–6 months</a:t>
                      </a:r>
                      <a:endParaRPr lang="en-US" sz="1100" dirty="0">
                        <a:effectLst/>
                        <a:latin typeface="Calibri"/>
                        <a:ea typeface="MS Mincho"/>
                        <a:cs typeface="Times New Roman"/>
                      </a:endParaRPr>
                    </a:p>
                  </a:txBody>
                  <a:tcPr marL="90755" marR="90755" marT="0" marB="0"/>
                </a:tc>
                <a:tc>
                  <a:txBody>
                    <a:bodyPr/>
                    <a:lstStyle/>
                    <a:p>
                      <a:pPr marL="0" marR="0" algn="l">
                        <a:lnSpc>
                          <a:spcPct val="115000"/>
                        </a:lnSpc>
                        <a:spcBef>
                          <a:spcPts val="0"/>
                        </a:spcBef>
                        <a:spcAft>
                          <a:spcPts val="0"/>
                        </a:spcAft>
                      </a:pPr>
                      <a:r>
                        <a:rPr lang="en-US" sz="1200" dirty="0">
                          <a:effectLst/>
                        </a:rPr>
                        <a:t>0.9</a:t>
                      </a:r>
                      <a:endParaRPr lang="en-US" sz="1100" dirty="0">
                        <a:effectLst/>
                        <a:latin typeface="Calibri"/>
                        <a:ea typeface="MS Mincho"/>
                        <a:cs typeface="Times New Roman"/>
                      </a:endParaRPr>
                    </a:p>
                  </a:txBody>
                  <a:tcPr marL="90755" marR="90755" marT="0" marB="0"/>
                </a:tc>
                <a:extLst>
                  <a:ext uri="{0D108BD9-81ED-4DB2-BD59-A6C34878D82A}">
                    <a16:rowId xmlns:a16="http://schemas.microsoft.com/office/drawing/2014/main" val="10005"/>
                  </a:ext>
                </a:extLst>
              </a:tr>
              <a:tr h="257881">
                <a:tc>
                  <a:txBody>
                    <a:bodyPr/>
                    <a:lstStyle/>
                    <a:p>
                      <a:pPr marL="0" marR="0" algn="l">
                        <a:lnSpc>
                          <a:spcPct val="115000"/>
                        </a:lnSpc>
                        <a:spcBef>
                          <a:spcPts val="0"/>
                        </a:spcBef>
                        <a:spcAft>
                          <a:spcPts val="0"/>
                        </a:spcAft>
                      </a:pPr>
                      <a:r>
                        <a:rPr lang="en-US" sz="1200" dirty="0">
                          <a:effectLst/>
                        </a:rPr>
                        <a:t>6–9 months</a:t>
                      </a:r>
                      <a:endParaRPr lang="en-US" sz="1100" dirty="0">
                        <a:effectLst/>
                        <a:latin typeface="Calibri"/>
                        <a:ea typeface="MS Mincho"/>
                        <a:cs typeface="Times New Roman"/>
                      </a:endParaRPr>
                    </a:p>
                  </a:txBody>
                  <a:tcPr marL="90755" marR="90755" marT="0" marB="0"/>
                </a:tc>
                <a:tc>
                  <a:txBody>
                    <a:bodyPr/>
                    <a:lstStyle/>
                    <a:p>
                      <a:pPr marL="0" marR="0" algn="l">
                        <a:lnSpc>
                          <a:spcPct val="115000"/>
                        </a:lnSpc>
                        <a:spcBef>
                          <a:spcPts val="0"/>
                        </a:spcBef>
                        <a:spcAft>
                          <a:spcPts val="0"/>
                        </a:spcAft>
                      </a:pPr>
                      <a:r>
                        <a:rPr lang="en-US" sz="1200" dirty="0">
                          <a:effectLst/>
                        </a:rPr>
                        <a:t>1.1</a:t>
                      </a:r>
                      <a:endParaRPr lang="en-US" sz="1100" dirty="0">
                        <a:effectLst/>
                        <a:latin typeface="Calibri"/>
                        <a:ea typeface="MS Mincho"/>
                        <a:cs typeface="Times New Roman"/>
                      </a:endParaRPr>
                    </a:p>
                  </a:txBody>
                  <a:tcPr marL="90755" marR="90755" marT="0" marB="0"/>
                </a:tc>
                <a:extLst>
                  <a:ext uri="{0D108BD9-81ED-4DB2-BD59-A6C34878D82A}">
                    <a16:rowId xmlns:a16="http://schemas.microsoft.com/office/drawing/2014/main" val="10006"/>
                  </a:ext>
                </a:extLst>
              </a:tr>
              <a:tr h="257881">
                <a:tc>
                  <a:txBody>
                    <a:bodyPr/>
                    <a:lstStyle/>
                    <a:p>
                      <a:pPr marL="0" marR="0" algn="l">
                        <a:lnSpc>
                          <a:spcPct val="115000"/>
                        </a:lnSpc>
                        <a:spcBef>
                          <a:spcPts val="0"/>
                        </a:spcBef>
                        <a:spcAft>
                          <a:spcPts val="0"/>
                        </a:spcAft>
                      </a:pPr>
                      <a:r>
                        <a:rPr lang="en-US" sz="1200" dirty="0">
                          <a:effectLst/>
                        </a:rPr>
                        <a:t>9–12 months</a:t>
                      </a:r>
                      <a:endParaRPr lang="en-US" sz="1100" dirty="0">
                        <a:effectLst/>
                        <a:latin typeface="Calibri"/>
                        <a:ea typeface="MS Mincho"/>
                        <a:cs typeface="Times New Roman"/>
                      </a:endParaRPr>
                    </a:p>
                  </a:txBody>
                  <a:tcPr marL="90755" marR="90755" marT="0" marB="0"/>
                </a:tc>
                <a:tc>
                  <a:txBody>
                    <a:bodyPr/>
                    <a:lstStyle/>
                    <a:p>
                      <a:pPr marL="0" marR="0" algn="l">
                        <a:lnSpc>
                          <a:spcPct val="115000"/>
                        </a:lnSpc>
                        <a:spcBef>
                          <a:spcPts val="0"/>
                        </a:spcBef>
                        <a:spcAft>
                          <a:spcPts val="0"/>
                        </a:spcAft>
                      </a:pPr>
                      <a:r>
                        <a:rPr lang="en-US" sz="1200" dirty="0">
                          <a:effectLst/>
                        </a:rPr>
                        <a:t>1.3</a:t>
                      </a:r>
                      <a:endParaRPr lang="en-US" sz="1100" dirty="0">
                        <a:effectLst/>
                        <a:latin typeface="Calibri"/>
                        <a:ea typeface="MS Mincho"/>
                        <a:cs typeface="Times New Roman"/>
                      </a:endParaRPr>
                    </a:p>
                  </a:txBody>
                  <a:tcPr marL="90755" marR="90755" marT="0" marB="0"/>
                </a:tc>
                <a:extLst>
                  <a:ext uri="{0D108BD9-81ED-4DB2-BD59-A6C34878D82A}">
                    <a16:rowId xmlns:a16="http://schemas.microsoft.com/office/drawing/2014/main" val="10007"/>
                  </a:ext>
                </a:extLst>
              </a:tr>
              <a:tr h="257881">
                <a:tc>
                  <a:txBody>
                    <a:bodyPr/>
                    <a:lstStyle/>
                    <a:p>
                      <a:pPr marL="0" marR="0" algn="l">
                        <a:lnSpc>
                          <a:spcPct val="115000"/>
                        </a:lnSpc>
                        <a:spcBef>
                          <a:spcPts val="0"/>
                        </a:spcBef>
                        <a:spcAft>
                          <a:spcPts val="0"/>
                        </a:spcAft>
                      </a:pPr>
                      <a:r>
                        <a:rPr lang="en-US" sz="1200" dirty="0">
                          <a:effectLst/>
                        </a:rPr>
                        <a:t>12–24 months</a:t>
                      </a:r>
                      <a:endParaRPr lang="en-US" sz="1100" dirty="0">
                        <a:effectLst/>
                        <a:latin typeface="Calibri"/>
                        <a:ea typeface="MS Mincho"/>
                        <a:cs typeface="Times New Roman"/>
                      </a:endParaRPr>
                    </a:p>
                  </a:txBody>
                  <a:tcPr marL="90755" marR="90755" marT="0" marB="0"/>
                </a:tc>
                <a:tc>
                  <a:txBody>
                    <a:bodyPr/>
                    <a:lstStyle/>
                    <a:p>
                      <a:pPr marL="0" marR="0" algn="l">
                        <a:lnSpc>
                          <a:spcPct val="115000"/>
                        </a:lnSpc>
                        <a:spcBef>
                          <a:spcPts val="0"/>
                        </a:spcBef>
                        <a:spcAft>
                          <a:spcPts val="0"/>
                        </a:spcAft>
                      </a:pPr>
                      <a:r>
                        <a:rPr lang="en-US" sz="1200" dirty="0">
                          <a:effectLst/>
                        </a:rPr>
                        <a:t>1.6</a:t>
                      </a:r>
                      <a:endParaRPr lang="en-US" sz="1100" dirty="0">
                        <a:effectLst/>
                        <a:latin typeface="Calibri"/>
                        <a:ea typeface="MS Mincho"/>
                        <a:cs typeface="Times New Roman"/>
                      </a:endParaRPr>
                    </a:p>
                  </a:txBody>
                  <a:tcPr marL="90755" marR="90755" marT="0" marB="0"/>
                </a:tc>
                <a:extLst>
                  <a:ext uri="{0D108BD9-81ED-4DB2-BD59-A6C34878D82A}">
                    <a16:rowId xmlns:a16="http://schemas.microsoft.com/office/drawing/2014/main" val="10008"/>
                  </a:ext>
                </a:extLst>
              </a:tr>
            </a:tbl>
          </a:graphicData>
        </a:graphic>
      </p:graphicFrame>
      <p:graphicFrame>
        <p:nvGraphicFramePr>
          <p:cNvPr id="8" name="Content Placeholder 7"/>
          <p:cNvGraphicFramePr>
            <a:graphicFrameLocks noGrp="1"/>
          </p:cNvGraphicFramePr>
          <p:nvPr>
            <p:ph sz="half" idx="2"/>
          </p:nvPr>
        </p:nvGraphicFramePr>
        <p:xfrm>
          <a:off x="6197600" y="2474913"/>
          <a:ext cx="5384800" cy="2320929"/>
        </p:xfrm>
        <a:graphic>
          <a:graphicData uri="http://schemas.openxmlformats.org/drawingml/2006/table">
            <a:tbl>
              <a:tblPr firstRow="1" firstCol="1" bandRow="1">
                <a:tableStyleId>{5C22544A-7EE6-4342-B048-85BDC9FD1C3A}</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tblGrid>
              <a:tr h="257881">
                <a:tc>
                  <a:txBody>
                    <a:bodyPr/>
                    <a:lstStyle/>
                    <a:p>
                      <a:pPr marL="0" marR="0">
                        <a:lnSpc>
                          <a:spcPct val="115000"/>
                        </a:lnSpc>
                        <a:spcBef>
                          <a:spcPts val="0"/>
                        </a:spcBef>
                        <a:spcAft>
                          <a:spcPts val="0"/>
                        </a:spcAft>
                      </a:pPr>
                      <a:r>
                        <a:rPr lang="en-US" sz="1200" dirty="0">
                          <a:effectLst/>
                        </a:rPr>
                        <a:t>Age group</a:t>
                      </a:r>
                      <a:endParaRPr lang="en-US" sz="1100" dirty="0">
                        <a:effectLst/>
                        <a:latin typeface="Calibri"/>
                        <a:ea typeface="MS Mincho"/>
                        <a:cs typeface="Times New Roman"/>
                      </a:endParaRPr>
                    </a:p>
                  </a:txBody>
                  <a:tcPr marL="90925" marR="90925" marT="0" marB="0"/>
                </a:tc>
                <a:tc>
                  <a:txBody>
                    <a:bodyPr/>
                    <a:lstStyle/>
                    <a:p>
                      <a:pPr marL="0" marR="0">
                        <a:lnSpc>
                          <a:spcPct val="115000"/>
                        </a:lnSpc>
                        <a:spcBef>
                          <a:spcPts val="0"/>
                        </a:spcBef>
                        <a:spcAft>
                          <a:spcPts val="0"/>
                        </a:spcAft>
                      </a:pPr>
                      <a:r>
                        <a:rPr lang="en-US" sz="1200" dirty="0">
                          <a:effectLst/>
                        </a:rPr>
                        <a:t>Dose (mg/m</a:t>
                      </a:r>
                      <a:r>
                        <a:rPr lang="en-US" sz="1200" baseline="30000" dirty="0">
                          <a:effectLst/>
                        </a:rPr>
                        <a:t>2</a:t>
                      </a:r>
                      <a:r>
                        <a:rPr lang="en-US" sz="1200" baseline="0" dirty="0">
                          <a:effectLst/>
                        </a:rPr>
                        <a:t> /dose</a:t>
                      </a:r>
                      <a:r>
                        <a:rPr lang="en-US" sz="1200" dirty="0">
                          <a:effectLst/>
                        </a:rPr>
                        <a:t> every 12h)</a:t>
                      </a:r>
                      <a:endParaRPr lang="en-US" sz="1100" dirty="0">
                        <a:effectLst/>
                        <a:latin typeface="Calibri"/>
                        <a:ea typeface="MS Mincho"/>
                        <a:cs typeface="Times New Roman"/>
                      </a:endParaRPr>
                    </a:p>
                  </a:txBody>
                  <a:tcPr marL="90925" marR="90925" marT="0" marB="0"/>
                </a:tc>
                <a:extLst>
                  <a:ext uri="{0D108BD9-81ED-4DB2-BD59-A6C34878D82A}">
                    <a16:rowId xmlns:a16="http://schemas.microsoft.com/office/drawing/2014/main" val="10000"/>
                  </a:ext>
                </a:extLst>
              </a:tr>
              <a:tr h="257881">
                <a:tc>
                  <a:txBody>
                    <a:bodyPr/>
                    <a:lstStyle/>
                    <a:p>
                      <a:pPr marL="0" marR="0">
                        <a:lnSpc>
                          <a:spcPct val="115000"/>
                        </a:lnSpc>
                        <a:spcBef>
                          <a:spcPts val="0"/>
                        </a:spcBef>
                        <a:spcAft>
                          <a:spcPts val="0"/>
                        </a:spcAft>
                      </a:pPr>
                      <a:r>
                        <a:rPr lang="en-US" sz="1200" dirty="0">
                          <a:effectLst/>
                        </a:rPr>
                        <a:t>0–1 months</a:t>
                      </a:r>
                      <a:endParaRPr lang="en-US" sz="1100" dirty="0">
                        <a:effectLst/>
                        <a:latin typeface="Calibri"/>
                        <a:ea typeface="MS Mincho"/>
                        <a:cs typeface="Times New Roman"/>
                      </a:endParaRPr>
                    </a:p>
                  </a:txBody>
                  <a:tcPr marL="90925" marR="90925" marT="0" marB="0"/>
                </a:tc>
                <a:tc>
                  <a:txBody>
                    <a:bodyPr/>
                    <a:lstStyle/>
                    <a:p>
                      <a:pPr marL="0" marR="0">
                        <a:lnSpc>
                          <a:spcPct val="115000"/>
                        </a:lnSpc>
                        <a:spcBef>
                          <a:spcPts val="0"/>
                        </a:spcBef>
                        <a:spcAft>
                          <a:spcPts val="0"/>
                        </a:spcAft>
                      </a:pPr>
                      <a:r>
                        <a:rPr lang="en-US" sz="1200" dirty="0">
                          <a:effectLst/>
                        </a:rPr>
                        <a:t>0.28</a:t>
                      </a:r>
                      <a:endParaRPr lang="en-US" sz="1100" dirty="0">
                        <a:effectLst/>
                        <a:latin typeface="Calibri"/>
                        <a:ea typeface="MS Mincho"/>
                        <a:cs typeface="Times New Roman"/>
                      </a:endParaRPr>
                    </a:p>
                  </a:txBody>
                  <a:tcPr marL="90925" marR="90925" marT="0" marB="0"/>
                </a:tc>
                <a:extLst>
                  <a:ext uri="{0D108BD9-81ED-4DB2-BD59-A6C34878D82A}">
                    <a16:rowId xmlns:a16="http://schemas.microsoft.com/office/drawing/2014/main" val="10001"/>
                  </a:ext>
                </a:extLst>
              </a:tr>
              <a:tr h="257881">
                <a:tc>
                  <a:txBody>
                    <a:bodyPr/>
                    <a:lstStyle/>
                    <a:p>
                      <a:pPr marL="0" marR="0">
                        <a:lnSpc>
                          <a:spcPct val="115000"/>
                        </a:lnSpc>
                        <a:spcBef>
                          <a:spcPts val="0"/>
                        </a:spcBef>
                        <a:spcAft>
                          <a:spcPts val="0"/>
                        </a:spcAft>
                      </a:pPr>
                      <a:r>
                        <a:rPr lang="en-US" sz="1200" dirty="0">
                          <a:effectLst/>
                        </a:rPr>
                        <a:t>1–2 months</a:t>
                      </a:r>
                      <a:endParaRPr lang="en-US" sz="1100" dirty="0">
                        <a:effectLst/>
                        <a:latin typeface="Calibri"/>
                        <a:ea typeface="MS Mincho"/>
                        <a:cs typeface="Times New Roman"/>
                      </a:endParaRPr>
                    </a:p>
                  </a:txBody>
                  <a:tcPr marL="90925" marR="90925" marT="0" marB="0"/>
                </a:tc>
                <a:tc>
                  <a:txBody>
                    <a:bodyPr/>
                    <a:lstStyle/>
                    <a:p>
                      <a:pPr marL="0" marR="0">
                        <a:lnSpc>
                          <a:spcPct val="115000"/>
                        </a:lnSpc>
                        <a:spcBef>
                          <a:spcPts val="0"/>
                        </a:spcBef>
                        <a:spcAft>
                          <a:spcPts val="0"/>
                        </a:spcAft>
                      </a:pPr>
                      <a:r>
                        <a:rPr lang="en-US" sz="1200" dirty="0">
                          <a:effectLst/>
                        </a:rPr>
                        <a:t>0.34</a:t>
                      </a:r>
                      <a:endParaRPr lang="en-US" sz="1100" dirty="0">
                        <a:effectLst/>
                        <a:latin typeface="Calibri"/>
                        <a:ea typeface="MS Mincho"/>
                        <a:cs typeface="Times New Roman"/>
                      </a:endParaRPr>
                    </a:p>
                  </a:txBody>
                  <a:tcPr marL="90925" marR="90925" marT="0" marB="0"/>
                </a:tc>
                <a:extLst>
                  <a:ext uri="{0D108BD9-81ED-4DB2-BD59-A6C34878D82A}">
                    <a16:rowId xmlns:a16="http://schemas.microsoft.com/office/drawing/2014/main" val="10002"/>
                  </a:ext>
                </a:extLst>
              </a:tr>
              <a:tr h="257881">
                <a:tc>
                  <a:txBody>
                    <a:bodyPr/>
                    <a:lstStyle/>
                    <a:p>
                      <a:pPr marL="0" marR="0">
                        <a:lnSpc>
                          <a:spcPct val="115000"/>
                        </a:lnSpc>
                        <a:spcBef>
                          <a:spcPts val="0"/>
                        </a:spcBef>
                        <a:spcAft>
                          <a:spcPts val="0"/>
                        </a:spcAft>
                      </a:pPr>
                      <a:r>
                        <a:rPr lang="en-US" sz="1200" dirty="0">
                          <a:effectLst/>
                        </a:rPr>
                        <a:t>2–3 months</a:t>
                      </a:r>
                      <a:endParaRPr lang="en-US" sz="1100" dirty="0">
                        <a:effectLst/>
                        <a:latin typeface="Calibri"/>
                        <a:ea typeface="MS Mincho"/>
                        <a:cs typeface="Times New Roman"/>
                      </a:endParaRPr>
                    </a:p>
                  </a:txBody>
                  <a:tcPr marL="90925" marR="90925" marT="0" marB="0"/>
                </a:tc>
                <a:tc>
                  <a:txBody>
                    <a:bodyPr/>
                    <a:lstStyle/>
                    <a:p>
                      <a:pPr marL="0" marR="0">
                        <a:lnSpc>
                          <a:spcPct val="115000"/>
                        </a:lnSpc>
                        <a:spcBef>
                          <a:spcPts val="0"/>
                        </a:spcBef>
                        <a:spcAft>
                          <a:spcPts val="0"/>
                        </a:spcAft>
                      </a:pPr>
                      <a:r>
                        <a:rPr lang="en-US" sz="1200" dirty="0">
                          <a:effectLst/>
                        </a:rPr>
                        <a:t>0.4</a:t>
                      </a:r>
                      <a:endParaRPr lang="en-US" sz="1100" dirty="0">
                        <a:effectLst/>
                        <a:latin typeface="Calibri"/>
                        <a:ea typeface="MS Mincho"/>
                        <a:cs typeface="Times New Roman"/>
                      </a:endParaRPr>
                    </a:p>
                  </a:txBody>
                  <a:tcPr marL="90925" marR="90925" marT="0" marB="0"/>
                </a:tc>
                <a:extLst>
                  <a:ext uri="{0D108BD9-81ED-4DB2-BD59-A6C34878D82A}">
                    <a16:rowId xmlns:a16="http://schemas.microsoft.com/office/drawing/2014/main" val="10003"/>
                  </a:ext>
                </a:extLst>
              </a:tr>
              <a:tr h="257881">
                <a:tc>
                  <a:txBody>
                    <a:bodyPr/>
                    <a:lstStyle/>
                    <a:p>
                      <a:pPr marL="0" marR="0">
                        <a:lnSpc>
                          <a:spcPct val="115000"/>
                        </a:lnSpc>
                        <a:spcBef>
                          <a:spcPts val="0"/>
                        </a:spcBef>
                        <a:spcAft>
                          <a:spcPts val="0"/>
                        </a:spcAft>
                      </a:pPr>
                      <a:r>
                        <a:rPr lang="en-US" sz="1200" dirty="0">
                          <a:effectLst/>
                        </a:rPr>
                        <a:t>3–4 months</a:t>
                      </a:r>
                      <a:endParaRPr lang="en-US" sz="1100" dirty="0">
                        <a:effectLst/>
                        <a:latin typeface="Calibri"/>
                        <a:ea typeface="MS Mincho"/>
                        <a:cs typeface="Times New Roman"/>
                      </a:endParaRPr>
                    </a:p>
                  </a:txBody>
                  <a:tcPr marL="90925" marR="90925" marT="0" marB="0"/>
                </a:tc>
                <a:tc>
                  <a:txBody>
                    <a:bodyPr/>
                    <a:lstStyle/>
                    <a:p>
                      <a:pPr marL="0" marR="0">
                        <a:lnSpc>
                          <a:spcPct val="115000"/>
                        </a:lnSpc>
                        <a:spcBef>
                          <a:spcPts val="0"/>
                        </a:spcBef>
                        <a:spcAft>
                          <a:spcPts val="0"/>
                        </a:spcAft>
                      </a:pPr>
                      <a:r>
                        <a:rPr lang="en-US" sz="1200" dirty="0">
                          <a:effectLst/>
                        </a:rPr>
                        <a:t>0.46</a:t>
                      </a:r>
                      <a:endParaRPr lang="en-US" sz="1100" dirty="0">
                        <a:effectLst/>
                        <a:latin typeface="Calibri"/>
                        <a:ea typeface="MS Mincho"/>
                        <a:cs typeface="Times New Roman"/>
                      </a:endParaRPr>
                    </a:p>
                  </a:txBody>
                  <a:tcPr marL="90925" marR="90925" marT="0" marB="0"/>
                </a:tc>
                <a:extLst>
                  <a:ext uri="{0D108BD9-81ED-4DB2-BD59-A6C34878D82A}">
                    <a16:rowId xmlns:a16="http://schemas.microsoft.com/office/drawing/2014/main" val="10004"/>
                  </a:ext>
                </a:extLst>
              </a:tr>
              <a:tr h="257881">
                <a:tc>
                  <a:txBody>
                    <a:bodyPr/>
                    <a:lstStyle/>
                    <a:p>
                      <a:pPr marL="0" marR="0">
                        <a:lnSpc>
                          <a:spcPct val="115000"/>
                        </a:lnSpc>
                        <a:spcBef>
                          <a:spcPts val="0"/>
                        </a:spcBef>
                        <a:spcAft>
                          <a:spcPts val="0"/>
                        </a:spcAft>
                      </a:pPr>
                      <a:r>
                        <a:rPr lang="en-US" sz="1200" dirty="0">
                          <a:effectLst/>
                        </a:rPr>
                        <a:t>4–6 months</a:t>
                      </a:r>
                      <a:endParaRPr lang="en-US" sz="1100" dirty="0">
                        <a:effectLst/>
                        <a:latin typeface="Calibri"/>
                        <a:ea typeface="MS Mincho"/>
                        <a:cs typeface="Times New Roman"/>
                      </a:endParaRPr>
                    </a:p>
                  </a:txBody>
                  <a:tcPr marL="90925" marR="90925" marT="0" marB="0"/>
                </a:tc>
                <a:tc>
                  <a:txBody>
                    <a:bodyPr/>
                    <a:lstStyle/>
                    <a:p>
                      <a:pPr marL="0" marR="0">
                        <a:lnSpc>
                          <a:spcPct val="115000"/>
                        </a:lnSpc>
                        <a:spcBef>
                          <a:spcPts val="0"/>
                        </a:spcBef>
                        <a:spcAft>
                          <a:spcPts val="0"/>
                        </a:spcAft>
                      </a:pPr>
                      <a:r>
                        <a:rPr lang="en-US" sz="1200" dirty="0">
                          <a:effectLst/>
                        </a:rPr>
                        <a:t>0.58</a:t>
                      </a:r>
                      <a:endParaRPr lang="en-US" sz="1100" dirty="0">
                        <a:effectLst/>
                        <a:latin typeface="Calibri"/>
                        <a:ea typeface="MS Mincho"/>
                        <a:cs typeface="Times New Roman"/>
                      </a:endParaRPr>
                    </a:p>
                  </a:txBody>
                  <a:tcPr marL="90925" marR="90925" marT="0" marB="0"/>
                </a:tc>
                <a:extLst>
                  <a:ext uri="{0D108BD9-81ED-4DB2-BD59-A6C34878D82A}">
                    <a16:rowId xmlns:a16="http://schemas.microsoft.com/office/drawing/2014/main" val="10005"/>
                  </a:ext>
                </a:extLst>
              </a:tr>
              <a:tr h="257881">
                <a:tc>
                  <a:txBody>
                    <a:bodyPr/>
                    <a:lstStyle/>
                    <a:p>
                      <a:pPr marL="0" marR="0">
                        <a:lnSpc>
                          <a:spcPct val="115000"/>
                        </a:lnSpc>
                        <a:spcBef>
                          <a:spcPts val="0"/>
                        </a:spcBef>
                        <a:spcAft>
                          <a:spcPts val="0"/>
                        </a:spcAft>
                      </a:pPr>
                      <a:r>
                        <a:rPr lang="en-US" sz="1200" dirty="0">
                          <a:effectLst/>
                        </a:rPr>
                        <a:t>6–9 months</a:t>
                      </a:r>
                      <a:endParaRPr lang="en-US" sz="1100" dirty="0">
                        <a:effectLst/>
                        <a:latin typeface="Calibri"/>
                        <a:ea typeface="MS Mincho"/>
                        <a:cs typeface="Times New Roman"/>
                      </a:endParaRPr>
                    </a:p>
                  </a:txBody>
                  <a:tcPr marL="90925" marR="90925" marT="0" marB="0"/>
                </a:tc>
                <a:tc>
                  <a:txBody>
                    <a:bodyPr/>
                    <a:lstStyle/>
                    <a:p>
                      <a:pPr marL="0" marR="0">
                        <a:lnSpc>
                          <a:spcPct val="115000"/>
                        </a:lnSpc>
                        <a:spcBef>
                          <a:spcPts val="0"/>
                        </a:spcBef>
                        <a:spcAft>
                          <a:spcPts val="0"/>
                        </a:spcAft>
                      </a:pPr>
                      <a:r>
                        <a:rPr lang="en-US" sz="1200" dirty="0">
                          <a:effectLst/>
                        </a:rPr>
                        <a:t>0.7</a:t>
                      </a:r>
                      <a:endParaRPr lang="en-US" sz="1100" dirty="0">
                        <a:effectLst/>
                        <a:latin typeface="Calibri"/>
                        <a:ea typeface="MS Mincho"/>
                        <a:cs typeface="Times New Roman"/>
                      </a:endParaRPr>
                    </a:p>
                  </a:txBody>
                  <a:tcPr marL="90925" marR="90925" marT="0" marB="0"/>
                </a:tc>
                <a:extLst>
                  <a:ext uri="{0D108BD9-81ED-4DB2-BD59-A6C34878D82A}">
                    <a16:rowId xmlns:a16="http://schemas.microsoft.com/office/drawing/2014/main" val="10006"/>
                  </a:ext>
                </a:extLst>
              </a:tr>
              <a:tr h="257881">
                <a:tc>
                  <a:txBody>
                    <a:bodyPr/>
                    <a:lstStyle/>
                    <a:p>
                      <a:pPr marL="0" marR="0">
                        <a:lnSpc>
                          <a:spcPct val="115000"/>
                        </a:lnSpc>
                        <a:spcBef>
                          <a:spcPts val="0"/>
                        </a:spcBef>
                        <a:spcAft>
                          <a:spcPts val="0"/>
                        </a:spcAft>
                      </a:pPr>
                      <a:r>
                        <a:rPr lang="en-US" sz="1200" dirty="0">
                          <a:effectLst/>
                        </a:rPr>
                        <a:t>9–12 months</a:t>
                      </a:r>
                      <a:endParaRPr lang="en-US" sz="1100" dirty="0">
                        <a:effectLst/>
                        <a:latin typeface="Calibri"/>
                        <a:ea typeface="MS Mincho"/>
                        <a:cs typeface="Times New Roman"/>
                      </a:endParaRPr>
                    </a:p>
                  </a:txBody>
                  <a:tcPr marL="90925" marR="90925" marT="0" marB="0"/>
                </a:tc>
                <a:tc>
                  <a:txBody>
                    <a:bodyPr/>
                    <a:lstStyle/>
                    <a:p>
                      <a:pPr marL="0" marR="0">
                        <a:lnSpc>
                          <a:spcPct val="115000"/>
                        </a:lnSpc>
                        <a:spcBef>
                          <a:spcPts val="0"/>
                        </a:spcBef>
                        <a:spcAft>
                          <a:spcPts val="0"/>
                        </a:spcAft>
                      </a:pPr>
                      <a:r>
                        <a:rPr lang="en-US" sz="1200" dirty="0">
                          <a:effectLst/>
                        </a:rPr>
                        <a:t>0.82</a:t>
                      </a:r>
                      <a:endParaRPr lang="en-US" sz="1100" dirty="0">
                        <a:effectLst/>
                        <a:latin typeface="Calibri"/>
                        <a:ea typeface="MS Mincho"/>
                        <a:cs typeface="Times New Roman"/>
                      </a:endParaRPr>
                    </a:p>
                  </a:txBody>
                  <a:tcPr marL="90925" marR="90925" marT="0" marB="0"/>
                </a:tc>
                <a:extLst>
                  <a:ext uri="{0D108BD9-81ED-4DB2-BD59-A6C34878D82A}">
                    <a16:rowId xmlns:a16="http://schemas.microsoft.com/office/drawing/2014/main" val="10007"/>
                  </a:ext>
                </a:extLst>
              </a:tr>
              <a:tr h="257881">
                <a:tc>
                  <a:txBody>
                    <a:bodyPr/>
                    <a:lstStyle/>
                    <a:p>
                      <a:pPr marL="0" marR="0">
                        <a:lnSpc>
                          <a:spcPct val="115000"/>
                        </a:lnSpc>
                        <a:spcBef>
                          <a:spcPts val="0"/>
                        </a:spcBef>
                        <a:spcAft>
                          <a:spcPts val="0"/>
                        </a:spcAft>
                      </a:pPr>
                      <a:r>
                        <a:rPr lang="en-US" sz="1200" dirty="0">
                          <a:effectLst/>
                        </a:rPr>
                        <a:t>12–24 months</a:t>
                      </a:r>
                      <a:endParaRPr lang="en-US" sz="1100" dirty="0">
                        <a:effectLst/>
                        <a:latin typeface="Calibri"/>
                        <a:ea typeface="MS Mincho"/>
                        <a:cs typeface="Times New Roman"/>
                      </a:endParaRPr>
                    </a:p>
                  </a:txBody>
                  <a:tcPr marL="90925" marR="90925" marT="0" marB="0"/>
                </a:tc>
                <a:tc>
                  <a:txBody>
                    <a:bodyPr/>
                    <a:lstStyle/>
                    <a:p>
                      <a:pPr marL="0" marR="0">
                        <a:lnSpc>
                          <a:spcPct val="115000"/>
                        </a:lnSpc>
                        <a:spcBef>
                          <a:spcPts val="0"/>
                        </a:spcBef>
                        <a:spcAft>
                          <a:spcPts val="0"/>
                        </a:spcAft>
                      </a:pPr>
                      <a:r>
                        <a:rPr lang="en-US" sz="1200" dirty="0">
                          <a:effectLst/>
                        </a:rPr>
                        <a:t>1</a:t>
                      </a:r>
                      <a:endParaRPr lang="en-US" sz="1100" dirty="0">
                        <a:effectLst/>
                        <a:latin typeface="Calibri"/>
                        <a:ea typeface="MS Mincho"/>
                        <a:cs typeface="Times New Roman"/>
                      </a:endParaRPr>
                    </a:p>
                  </a:txBody>
                  <a:tcPr marL="90925" marR="90925" marT="0" marB="0"/>
                </a:tc>
                <a:extLst>
                  <a:ext uri="{0D108BD9-81ED-4DB2-BD59-A6C34878D82A}">
                    <a16:rowId xmlns:a16="http://schemas.microsoft.com/office/drawing/2014/main" val="10008"/>
                  </a:ext>
                </a:extLst>
              </a:tr>
            </a:tbl>
          </a:graphicData>
        </a:graphic>
      </p:graphicFrame>
      <p:sp>
        <p:nvSpPr>
          <p:cNvPr id="43075" name="Slide Number Placeholder 3"/>
          <p:cNvSpPr>
            <a:spLocks noGrp="1"/>
          </p:cNvSpPr>
          <p:nvPr>
            <p:ph type="sldNum" sz="quarter"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fld id="{46BDA224-759A-4BB5-9A94-C09FF052618D}" type="slidenum">
              <a:rPr lang="en-US" smtClean="0"/>
              <a:pPr eaLnBrk="1" hangingPunct="1">
                <a:spcBef>
                  <a:spcPct val="0"/>
                </a:spcBef>
                <a:buFontTx/>
                <a:buNone/>
              </a:pPr>
              <a:t>64</a:t>
            </a:fld>
            <a:endParaRPr lang="en-US" altLang="en-US" sz="1200" dirty="0">
              <a:solidFill>
                <a:schemeClr val="bg1"/>
              </a:solidFill>
            </a:endParaRPr>
          </a:p>
        </p:txBody>
      </p:sp>
      <p:sp>
        <p:nvSpPr>
          <p:cNvPr id="43076" name="TextBox 10"/>
          <p:cNvSpPr txBox="1">
            <a:spLocks noChangeArrowheads="1"/>
          </p:cNvSpPr>
          <p:nvPr/>
        </p:nvSpPr>
        <p:spPr bwMode="auto">
          <a:xfrm>
            <a:off x="2277534" y="1990725"/>
            <a:ext cx="1918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dirty="0"/>
              <a:t>10 – 15 ng/ml</a:t>
            </a:r>
          </a:p>
        </p:txBody>
      </p:sp>
      <p:sp>
        <p:nvSpPr>
          <p:cNvPr id="43077" name="TextBox 12"/>
          <p:cNvSpPr txBox="1">
            <a:spLocks noChangeArrowheads="1"/>
          </p:cNvSpPr>
          <p:nvPr/>
        </p:nvSpPr>
        <p:spPr bwMode="auto">
          <a:xfrm>
            <a:off x="8085667" y="1990725"/>
            <a:ext cx="1763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dirty="0"/>
              <a:t>6 – 10 ng/ml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1609910"/>
              </p:ext>
            </p:extLst>
          </p:nvPr>
        </p:nvGraphicFramePr>
        <p:xfrm>
          <a:off x="790831" y="803187"/>
          <a:ext cx="10802926" cy="5560540"/>
        </p:xfrm>
        <a:graphic>
          <a:graphicData uri="http://schemas.openxmlformats.org/drawingml/2006/table">
            <a:tbl>
              <a:tblPr firstRow="1" firstCol="1" bandRow="1">
                <a:tableStyleId>{5C22544A-7EE6-4342-B048-85BDC9FD1C3A}</a:tableStyleId>
              </a:tblPr>
              <a:tblGrid>
                <a:gridCol w="5401463">
                  <a:extLst>
                    <a:ext uri="{9D8B030D-6E8A-4147-A177-3AD203B41FA5}">
                      <a16:colId xmlns:a16="http://schemas.microsoft.com/office/drawing/2014/main" val="20000"/>
                    </a:ext>
                  </a:extLst>
                </a:gridCol>
                <a:gridCol w="5401463">
                  <a:extLst>
                    <a:ext uri="{9D8B030D-6E8A-4147-A177-3AD203B41FA5}">
                      <a16:colId xmlns:a16="http://schemas.microsoft.com/office/drawing/2014/main" val="20001"/>
                    </a:ext>
                  </a:extLst>
                </a:gridCol>
              </a:tblGrid>
              <a:tr h="287457">
                <a:tc>
                  <a:txBody>
                    <a:bodyPr/>
                    <a:lstStyle/>
                    <a:p>
                      <a:pPr marL="0" marR="0" algn="ctr">
                        <a:lnSpc>
                          <a:spcPct val="107000"/>
                        </a:lnSpc>
                        <a:spcBef>
                          <a:spcPts val="0"/>
                        </a:spcBef>
                        <a:spcAft>
                          <a:spcPts val="0"/>
                        </a:spcAft>
                      </a:pPr>
                      <a:r>
                        <a:rPr lang="en-US" sz="1400" dirty="0">
                          <a:effectLst/>
                        </a:rPr>
                        <a:t>Category  </a:t>
                      </a:r>
                      <a:endParaRPr lang="en-US" sz="1400" dirty="0">
                        <a:effectLst/>
                        <a:latin typeface="Calibri"/>
                        <a:ea typeface="Calibri"/>
                        <a:cs typeface="Times New Roman"/>
                      </a:endParaRPr>
                    </a:p>
                  </a:txBody>
                  <a:tcPr marL="37487" marR="37487" marT="37487" marB="37487" anchor="ctr"/>
                </a:tc>
                <a:tc>
                  <a:txBody>
                    <a:bodyPr/>
                    <a:lstStyle/>
                    <a:p>
                      <a:pPr marL="0" marR="0" algn="ctr">
                        <a:lnSpc>
                          <a:spcPct val="107000"/>
                        </a:lnSpc>
                        <a:spcBef>
                          <a:spcPts val="0"/>
                        </a:spcBef>
                        <a:spcAft>
                          <a:spcPts val="0"/>
                        </a:spcAft>
                      </a:pPr>
                      <a:r>
                        <a:rPr lang="en-US" sz="1400" dirty="0">
                          <a:effectLst/>
                        </a:rPr>
                        <a:t>Vascular Tumor Type  </a:t>
                      </a:r>
                      <a:endParaRPr lang="en-US" sz="14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0"/>
                  </a:ext>
                </a:extLst>
              </a:tr>
              <a:tr h="380611">
                <a:tc rowSpan="9">
                  <a:txBody>
                    <a:bodyPr/>
                    <a:lstStyle/>
                    <a:p>
                      <a:pPr marL="0" marR="0">
                        <a:lnSpc>
                          <a:spcPct val="107000"/>
                        </a:lnSpc>
                        <a:spcBef>
                          <a:spcPts val="0"/>
                        </a:spcBef>
                        <a:spcAft>
                          <a:spcPts val="0"/>
                        </a:spcAft>
                      </a:pPr>
                      <a:r>
                        <a:rPr lang="en-US" sz="2000" dirty="0">
                          <a:effectLst/>
                        </a:rPr>
                        <a:t>Benign </a:t>
                      </a:r>
                      <a:endParaRPr lang="en-US" sz="2000" dirty="0">
                        <a:effectLst/>
                        <a:latin typeface="Calibri"/>
                        <a:ea typeface="Calibri"/>
                        <a:cs typeface="Times New Roman"/>
                      </a:endParaRPr>
                    </a:p>
                  </a:txBody>
                  <a:tcPr marL="37487" marR="37487" marT="37487" marB="37487" anchor="ctr"/>
                </a:tc>
                <a:tc>
                  <a:txBody>
                    <a:bodyPr/>
                    <a:lstStyle/>
                    <a:p>
                      <a:pPr marL="0" marR="0">
                        <a:lnSpc>
                          <a:spcPct val="107000"/>
                        </a:lnSpc>
                        <a:spcBef>
                          <a:spcPts val="0"/>
                        </a:spcBef>
                        <a:spcAft>
                          <a:spcPts val="0"/>
                        </a:spcAft>
                      </a:pPr>
                      <a:r>
                        <a:rPr lang="en-US" sz="1200" b="1" dirty="0">
                          <a:effectLst/>
                        </a:rPr>
                        <a:t>Infantile hemangioma/hemangioma of infancy </a:t>
                      </a:r>
                      <a:endParaRPr lang="en-US" sz="1200" b="1"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1"/>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b="1" dirty="0">
                          <a:effectLst/>
                        </a:rPr>
                        <a:t>Congenital hemangioma  </a:t>
                      </a:r>
                      <a:endParaRPr lang="en-US" sz="1200" b="1"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2"/>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a:t>
                      </a:r>
                      <a:r>
                        <a:rPr lang="en-US" sz="1200" b="1" dirty="0">
                          <a:effectLst/>
                        </a:rPr>
                        <a:t>Rapidly involuting (RICH) </a:t>
                      </a:r>
                      <a:endParaRPr lang="en-US" sz="1200" b="1"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3"/>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—Non-involuting (NICH)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4"/>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—Partially</a:t>
                      </a:r>
                      <a:r>
                        <a:rPr lang="en-US" sz="1200" baseline="0" dirty="0">
                          <a:effectLst/>
                        </a:rPr>
                        <a:t> y </a:t>
                      </a:r>
                      <a:r>
                        <a:rPr lang="en-US" sz="1200" dirty="0">
                          <a:effectLst/>
                        </a:rPr>
                        <a:t>Involuting (PICH)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5"/>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Tufted angioma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6"/>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Spindle cell hemangioma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7"/>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Pyogenic granuloma (also known as lobular capillary hemangioma)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8"/>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Others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09"/>
                  </a:ext>
                </a:extLst>
              </a:tr>
              <a:tr h="287457">
                <a:tc rowSpan="6">
                  <a:txBody>
                    <a:bodyPr/>
                    <a:lstStyle/>
                    <a:p>
                      <a:pPr marL="0" marR="0">
                        <a:lnSpc>
                          <a:spcPct val="107000"/>
                        </a:lnSpc>
                        <a:spcBef>
                          <a:spcPts val="0"/>
                        </a:spcBef>
                        <a:spcAft>
                          <a:spcPts val="0"/>
                        </a:spcAft>
                      </a:pPr>
                      <a:r>
                        <a:rPr lang="en-US" sz="2000" dirty="0">
                          <a:effectLst/>
                        </a:rPr>
                        <a:t>Locally aggressive or borderline </a:t>
                      </a:r>
                      <a:endParaRPr lang="en-US" sz="2000" dirty="0">
                        <a:effectLst/>
                        <a:latin typeface="Calibri"/>
                        <a:ea typeface="Calibri"/>
                        <a:cs typeface="Times New Roman"/>
                      </a:endParaRPr>
                    </a:p>
                  </a:txBody>
                  <a:tcPr marL="37487" marR="37487" marT="37487" marB="37487" anchor="ctr"/>
                </a:tc>
                <a:tc>
                  <a:txBody>
                    <a:bodyPr/>
                    <a:lstStyle/>
                    <a:p>
                      <a:pPr marL="0" marR="0">
                        <a:lnSpc>
                          <a:spcPct val="107000"/>
                        </a:lnSpc>
                        <a:spcBef>
                          <a:spcPts val="0"/>
                        </a:spcBef>
                        <a:spcAft>
                          <a:spcPts val="0"/>
                        </a:spcAft>
                      </a:pPr>
                      <a:r>
                        <a:rPr lang="en-US" sz="1200" b="1" dirty="0">
                          <a:effectLst/>
                        </a:rPr>
                        <a:t>Kaposiform hemangioendothelioma  </a:t>
                      </a:r>
                      <a:endParaRPr lang="en-US" sz="1200" b="1"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10"/>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Retiform hemangioendothelioma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11"/>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Papillary intralymphatic angioendothelioma (PILA), Dabska tumor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12"/>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Composite hemangioendothelioma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13"/>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Kaposi sarcoma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14"/>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Others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15"/>
                  </a:ext>
                </a:extLst>
              </a:tr>
              <a:tr h="287457">
                <a:tc rowSpan="3">
                  <a:txBody>
                    <a:bodyPr/>
                    <a:lstStyle/>
                    <a:p>
                      <a:pPr marL="0" marR="0">
                        <a:lnSpc>
                          <a:spcPct val="107000"/>
                        </a:lnSpc>
                        <a:spcBef>
                          <a:spcPts val="0"/>
                        </a:spcBef>
                        <a:spcAft>
                          <a:spcPts val="0"/>
                        </a:spcAft>
                      </a:pPr>
                      <a:r>
                        <a:rPr lang="en-US" sz="2000" dirty="0">
                          <a:effectLst/>
                        </a:rPr>
                        <a:t>Malignant  </a:t>
                      </a:r>
                      <a:endParaRPr lang="en-US" sz="2000" dirty="0">
                        <a:effectLst/>
                        <a:latin typeface="Calibri"/>
                        <a:ea typeface="Calibri"/>
                        <a:cs typeface="Times New Roman"/>
                      </a:endParaRPr>
                    </a:p>
                  </a:txBody>
                  <a:tcPr marL="37487" marR="37487" marT="37487" marB="37487" anchor="ctr"/>
                </a:tc>
                <a:tc>
                  <a:txBody>
                    <a:bodyPr/>
                    <a:lstStyle/>
                    <a:p>
                      <a:pPr marL="0" marR="0">
                        <a:lnSpc>
                          <a:spcPct val="107000"/>
                        </a:lnSpc>
                        <a:spcBef>
                          <a:spcPts val="0"/>
                        </a:spcBef>
                        <a:spcAft>
                          <a:spcPts val="0"/>
                        </a:spcAft>
                      </a:pPr>
                      <a:r>
                        <a:rPr lang="en-US" sz="1200" b="1" dirty="0">
                          <a:effectLst/>
                        </a:rPr>
                        <a:t>Epithelioid hemangioendothelioma  </a:t>
                      </a:r>
                      <a:endParaRPr lang="en-US" sz="1200" b="1"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16"/>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b="1" dirty="0">
                          <a:effectLst/>
                        </a:rPr>
                        <a:t>Angiosarcoma  </a:t>
                      </a:r>
                      <a:endParaRPr lang="en-US" sz="1200" b="1"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17"/>
                  </a:ext>
                </a:extLst>
              </a:tr>
              <a:tr h="287457">
                <a:tc vMerge="1">
                  <a:txBody>
                    <a:bodyPr/>
                    <a:lstStyle/>
                    <a:p>
                      <a:endParaRPr lang="en-US"/>
                    </a:p>
                  </a:txBody>
                  <a:tcPr/>
                </a:tc>
                <a:tc>
                  <a:txBody>
                    <a:bodyPr/>
                    <a:lstStyle/>
                    <a:p>
                      <a:pPr marL="0" marR="0">
                        <a:lnSpc>
                          <a:spcPct val="107000"/>
                        </a:lnSpc>
                        <a:spcBef>
                          <a:spcPts val="0"/>
                        </a:spcBef>
                        <a:spcAft>
                          <a:spcPts val="0"/>
                        </a:spcAft>
                      </a:pPr>
                      <a:r>
                        <a:rPr lang="en-US" sz="1200" dirty="0">
                          <a:effectLst/>
                        </a:rPr>
                        <a:t>Others </a:t>
                      </a:r>
                      <a:endParaRPr lang="en-US" sz="1200" dirty="0">
                        <a:effectLst/>
                        <a:latin typeface="Calibri"/>
                        <a:ea typeface="Calibri"/>
                        <a:cs typeface="Times New Roman"/>
                      </a:endParaRPr>
                    </a:p>
                  </a:txBody>
                  <a:tcPr marL="37487" marR="37487" marT="37487" marB="37487"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47816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016000" y="441326"/>
            <a:ext cx="1064952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2800" b="1" dirty="0">
                <a:latin typeface="Tahoma" charset="0"/>
                <a:ea typeface="MS PGothic" charset="0"/>
                <a:cs typeface="Arial" charset="0"/>
              </a:rPr>
              <a:t>Infantile Hemangioma</a:t>
            </a:r>
          </a:p>
        </p:txBody>
      </p:sp>
      <p:sp>
        <p:nvSpPr>
          <p:cNvPr id="21507" name="Text Box 4"/>
          <p:cNvSpPr txBox="1">
            <a:spLocks noChangeArrowheads="1"/>
          </p:cNvSpPr>
          <p:nvPr/>
        </p:nvSpPr>
        <p:spPr bwMode="auto">
          <a:xfrm>
            <a:off x="2230967" y="2312989"/>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endParaRPr lang="en-US" sz="2000" b="1" dirty="0">
              <a:latin typeface="Tahoma" charset="0"/>
              <a:cs typeface="Arial" charset="0"/>
            </a:endParaRPr>
          </a:p>
        </p:txBody>
      </p:sp>
      <p:pic>
        <p:nvPicPr>
          <p:cNvPr id="21508" name="Picture 5" descr="mir1"/>
          <p:cNvPicPr>
            <a:picLocks noChangeAspect="1" noChangeArrowheads="1"/>
          </p:cNvPicPr>
          <p:nvPr/>
        </p:nvPicPr>
        <p:blipFill>
          <a:blip r:embed="rId3"/>
          <a:srcRect l="6894" t="8835" r="15489" b="17015"/>
          <a:stretch>
            <a:fillRect/>
          </a:stretch>
        </p:blipFill>
        <p:spPr bwMode="auto">
          <a:xfrm>
            <a:off x="4409599" y="1168400"/>
            <a:ext cx="4165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5" name="Picture 6" descr="SW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914400"/>
            <a:ext cx="39624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Amorim_Wendell_2004-03-12_scalp"/>
          <p:cNvPicPr>
            <a:picLocks noChangeAspect="1" noChangeArrowheads="1"/>
          </p:cNvPicPr>
          <p:nvPr/>
        </p:nvPicPr>
        <p:blipFill>
          <a:blip r:embed="rId5" cstate="email">
            <a:extLst>
              <a:ext uri="{28A0092B-C50C-407E-A947-70E740481C1C}">
                <a14:useLocalDpi xmlns:a14="http://schemas.microsoft.com/office/drawing/2010/main" val="0"/>
              </a:ext>
            </a:extLst>
          </a:blip>
          <a:srcRect l="18079" t="8333" r="12137" b="5556"/>
          <a:stretch>
            <a:fillRect/>
          </a:stretch>
        </p:blipFill>
        <p:spPr bwMode="auto">
          <a:xfrm>
            <a:off x="4165600" y="3581400"/>
            <a:ext cx="375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8"/>
          <p:cNvSpPr txBox="1">
            <a:spLocks noChangeArrowheads="1"/>
          </p:cNvSpPr>
          <p:nvPr/>
        </p:nvSpPr>
        <p:spPr bwMode="auto">
          <a:xfrm>
            <a:off x="2620434" y="225266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endParaRPr lang="en-US" sz="3600" dirty="0">
              <a:latin typeface="Arial" charset="0"/>
              <a:cs typeface="Arial" charset="0"/>
            </a:endParaRPr>
          </a:p>
        </p:txBody>
      </p:sp>
      <p:sp>
        <p:nvSpPr>
          <p:cNvPr id="21512" name="Text Box 9"/>
          <p:cNvSpPr txBox="1">
            <a:spLocks noChangeArrowheads="1"/>
          </p:cNvSpPr>
          <p:nvPr/>
        </p:nvSpPr>
        <p:spPr bwMode="auto">
          <a:xfrm>
            <a:off x="2518834" y="210026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endParaRPr lang="en-US" sz="3600" dirty="0">
              <a:latin typeface="Arial" charset="0"/>
              <a:cs typeface="Arial" charset="0"/>
            </a:endParaRPr>
          </a:p>
        </p:txBody>
      </p:sp>
      <p:sp>
        <p:nvSpPr>
          <p:cNvPr id="21513" name="Text Box 10"/>
          <p:cNvSpPr txBox="1">
            <a:spLocks noChangeArrowheads="1"/>
          </p:cNvSpPr>
          <p:nvPr/>
        </p:nvSpPr>
        <p:spPr bwMode="auto">
          <a:xfrm>
            <a:off x="1706034" y="217646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endParaRPr lang="en-US" sz="3600" dirty="0">
              <a:latin typeface="Arial" charset="0"/>
              <a:cs typeface="Arial" charset="0"/>
            </a:endParaRPr>
          </a:p>
        </p:txBody>
      </p:sp>
      <p:sp>
        <p:nvSpPr>
          <p:cNvPr id="21514" name="Text Box 11"/>
          <p:cNvSpPr txBox="1">
            <a:spLocks noChangeArrowheads="1"/>
          </p:cNvSpPr>
          <p:nvPr/>
        </p:nvSpPr>
        <p:spPr bwMode="auto">
          <a:xfrm>
            <a:off x="2417234" y="232886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endParaRPr lang="en-US" sz="3600" dirty="0">
              <a:latin typeface="Arial" charset="0"/>
              <a:cs typeface="Arial" charset="0"/>
            </a:endParaRPr>
          </a:p>
        </p:txBody>
      </p:sp>
      <p:pic>
        <p:nvPicPr>
          <p:cNvPr id="20491" name="Picture 12" descr="Ballenger, Kaitlin 110305 #0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3581400"/>
            <a:ext cx="406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3"/>
          <p:cNvSpPr txBox="1">
            <a:spLocks noChangeArrowheads="1"/>
          </p:cNvSpPr>
          <p:nvPr/>
        </p:nvSpPr>
        <p:spPr bwMode="auto">
          <a:xfrm>
            <a:off x="10443634" y="156686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endParaRPr lang="en-US" sz="3600" dirty="0">
              <a:latin typeface="Arial" charset="0"/>
              <a:cs typeface="Arial" charset="0"/>
            </a:endParaRPr>
          </a:p>
        </p:txBody>
      </p:sp>
      <p:pic>
        <p:nvPicPr>
          <p:cNvPr id="20493" name="Picture 14" descr="bearded heman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37600" y="762000"/>
            <a:ext cx="345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15"/>
          <p:cNvSpPr txBox="1">
            <a:spLocks noChangeArrowheads="1"/>
          </p:cNvSpPr>
          <p:nvPr/>
        </p:nvSpPr>
        <p:spPr bwMode="auto">
          <a:xfrm>
            <a:off x="9427634" y="491966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endParaRPr lang="en-US" sz="3600" dirty="0">
              <a:latin typeface="Arial" charset="0"/>
              <a:cs typeface="Arial" charset="0"/>
            </a:endParaRPr>
          </a:p>
        </p:txBody>
      </p:sp>
      <p:sp>
        <p:nvSpPr>
          <p:cNvPr id="21519" name="Text Box 16"/>
          <p:cNvSpPr txBox="1">
            <a:spLocks noChangeArrowheads="1"/>
          </p:cNvSpPr>
          <p:nvPr/>
        </p:nvSpPr>
        <p:spPr bwMode="auto">
          <a:xfrm>
            <a:off x="9834034" y="461486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endParaRPr lang="en-US" sz="3600" dirty="0">
              <a:latin typeface="Arial" charset="0"/>
              <a:cs typeface="Arial" charset="0"/>
            </a:endParaRPr>
          </a:p>
        </p:txBody>
      </p:sp>
      <p:pic>
        <p:nvPicPr>
          <p:cNvPr id="20496" name="Picture 17" descr="DSCN4221"/>
          <p:cNvPicPr>
            <a:picLocks noChangeAspect="1" noChangeArrowheads="1"/>
          </p:cNvPicPr>
          <p:nvPr/>
        </p:nvPicPr>
        <p:blipFill>
          <a:blip r:embed="rId8" cstate="email">
            <a:extLst>
              <a:ext uri="{28A0092B-C50C-407E-A947-70E740481C1C}">
                <a14:useLocalDpi xmlns:a14="http://schemas.microsoft.com/office/drawing/2010/main" val="0"/>
              </a:ext>
            </a:extLst>
          </a:blip>
          <a:srcRect l="16388" r="6694" b="28400"/>
          <a:stretch>
            <a:fillRect/>
          </a:stretch>
        </p:blipFill>
        <p:spPr bwMode="auto">
          <a:xfrm>
            <a:off x="8229600" y="3810000"/>
            <a:ext cx="3657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46133" y="2130744"/>
            <a:ext cx="1236134" cy="4685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806749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203200" y="1122216"/>
            <a:ext cx="5384800" cy="5469924"/>
          </a:xfrm>
        </p:spPr>
        <p:txBody>
          <a:bodyPr>
            <a:normAutofit fontScale="85000" lnSpcReduction="20000"/>
          </a:bodyPr>
          <a:lstStyle/>
          <a:p>
            <a:pPr eaLnBrk="1" hangingPunct="1">
              <a:lnSpc>
                <a:spcPct val="80000"/>
              </a:lnSpc>
              <a:buFont typeface="Wingdings" pitchFamily="2" charset="2"/>
              <a:buNone/>
              <a:defRPr/>
            </a:pPr>
            <a:endParaRPr lang="en-US" altLang="en-US" sz="2400" dirty="0">
              <a:cs typeface="ＭＳ Ｐゴシック" charset="0"/>
            </a:endParaRPr>
          </a:p>
          <a:p>
            <a:pPr eaLnBrk="1" hangingPunct="1">
              <a:lnSpc>
                <a:spcPct val="80000"/>
              </a:lnSpc>
              <a:buFont typeface="Arial" pitchFamily="34" charset="0"/>
              <a:buChar char="•"/>
              <a:defRPr/>
            </a:pPr>
            <a:r>
              <a:rPr lang="en-US" altLang="en-US" sz="2400" dirty="0">
                <a:cs typeface="ＭＳ Ｐゴシック" charset="0"/>
              </a:rPr>
              <a:t>Most common tumor of childhood: estimated prevalence 4-5% in Caucasian infants. </a:t>
            </a:r>
            <a:endParaRPr lang="en-US" altLang="en-US" sz="2000" dirty="0">
              <a:cs typeface="+mn-cs"/>
            </a:endParaRPr>
          </a:p>
          <a:p>
            <a:pPr eaLnBrk="1" hangingPunct="1">
              <a:lnSpc>
                <a:spcPct val="80000"/>
              </a:lnSpc>
              <a:buFont typeface="Arial" pitchFamily="34" charset="0"/>
              <a:buChar char="•"/>
              <a:defRPr/>
            </a:pPr>
            <a:r>
              <a:rPr lang="en-US" altLang="en-US" sz="2400" dirty="0">
                <a:cs typeface="ＭＳ Ｐゴシック" charset="0"/>
              </a:rPr>
              <a:t>60% are in the H&amp;N</a:t>
            </a:r>
          </a:p>
          <a:p>
            <a:pPr eaLnBrk="1" hangingPunct="1">
              <a:lnSpc>
                <a:spcPct val="80000"/>
              </a:lnSpc>
              <a:buFont typeface="Arial" pitchFamily="34" charset="0"/>
              <a:buChar char="•"/>
              <a:defRPr/>
            </a:pPr>
            <a:r>
              <a:rPr lang="en-US" altLang="en-US" sz="2400" dirty="0">
                <a:cs typeface="ＭＳ Ｐゴシック" charset="0"/>
              </a:rPr>
              <a:t>F&gt;M</a:t>
            </a:r>
          </a:p>
          <a:p>
            <a:pPr eaLnBrk="1" hangingPunct="1">
              <a:lnSpc>
                <a:spcPct val="80000"/>
              </a:lnSpc>
              <a:buFont typeface="Arial" pitchFamily="34" charset="0"/>
              <a:buChar char="•"/>
              <a:defRPr/>
            </a:pPr>
            <a:r>
              <a:rPr lang="en-US" altLang="en-US" sz="2400" dirty="0">
                <a:cs typeface="ＭＳ Ｐゴシック" charset="0"/>
              </a:rPr>
              <a:t>Highly variable appearance</a:t>
            </a:r>
          </a:p>
          <a:p>
            <a:pPr eaLnBrk="1" hangingPunct="1">
              <a:lnSpc>
                <a:spcPct val="80000"/>
              </a:lnSpc>
              <a:buFont typeface="Arial" pitchFamily="34" charset="0"/>
              <a:buChar char="•"/>
              <a:defRPr/>
            </a:pPr>
            <a:r>
              <a:rPr lang="en-US" altLang="en-US" sz="2400" dirty="0">
                <a:cs typeface="ＭＳ Ｐゴシック" charset="0"/>
              </a:rPr>
              <a:t>Estimated that 12% or 10,000 infants/year require systemic therapy</a:t>
            </a:r>
          </a:p>
          <a:p>
            <a:pPr eaLnBrk="1" hangingPunct="1">
              <a:lnSpc>
                <a:spcPct val="80000"/>
              </a:lnSpc>
              <a:buFont typeface="Arial" pitchFamily="34" charset="0"/>
              <a:buChar char="•"/>
              <a:defRPr/>
            </a:pPr>
            <a:r>
              <a:rPr lang="en-US" altLang="en-US" sz="2400" dirty="0">
                <a:cs typeface="ＭＳ Ｐゴシック" charset="0"/>
              </a:rPr>
              <a:t>Proliferate for 4-6  months</a:t>
            </a:r>
          </a:p>
          <a:p>
            <a:pPr eaLnBrk="1" hangingPunct="1">
              <a:lnSpc>
                <a:spcPct val="80000"/>
              </a:lnSpc>
              <a:buFont typeface="Arial" pitchFamily="34" charset="0"/>
              <a:buChar char="•"/>
              <a:defRPr/>
            </a:pPr>
            <a:r>
              <a:rPr lang="en-US" altLang="en-US" sz="2400" dirty="0">
                <a:cs typeface="ＭＳ Ｐゴシック" charset="0"/>
              </a:rPr>
              <a:t>Involution by 3.5 years</a:t>
            </a:r>
          </a:p>
          <a:p>
            <a:pPr eaLnBrk="1" hangingPunct="1">
              <a:lnSpc>
                <a:spcPct val="80000"/>
              </a:lnSpc>
              <a:buFont typeface="Arial" pitchFamily="34" charset="0"/>
              <a:buChar char="•"/>
              <a:defRPr/>
            </a:pPr>
            <a:r>
              <a:rPr lang="en-US" altLang="en-US" sz="2400" dirty="0">
                <a:cs typeface="ＭＳ Ｐゴシック" charset="0"/>
              </a:rPr>
              <a:t>No somatic mutation noted</a:t>
            </a:r>
          </a:p>
          <a:p>
            <a:pPr eaLnBrk="1" hangingPunct="1">
              <a:lnSpc>
                <a:spcPct val="80000"/>
              </a:lnSpc>
              <a:buFont typeface="Arial" pitchFamily="34" charset="0"/>
              <a:buChar char="•"/>
              <a:defRPr/>
            </a:pPr>
            <a:r>
              <a:rPr lang="en-US" altLang="en-US" sz="2400" dirty="0">
                <a:cs typeface="ＭＳ Ｐゴシック" charset="0"/>
              </a:rPr>
              <a:t>Hemangioma endothelial cells are clonal in nature</a:t>
            </a:r>
          </a:p>
          <a:p>
            <a:pPr eaLnBrk="1" hangingPunct="1">
              <a:lnSpc>
                <a:spcPct val="80000"/>
              </a:lnSpc>
              <a:buFont typeface="Arial" pitchFamily="34" charset="0"/>
              <a:buChar char="•"/>
              <a:defRPr/>
            </a:pPr>
            <a:r>
              <a:rPr lang="en-US" altLang="en-US" sz="2400" dirty="0">
                <a:cs typeface="ＭＳ Ｐゴシック" charset="0"/>
              </a:rPr>
              <a:t>Prenatal hypoxia seems to play a role in development</a:t>
            </a:r>
          </a:p>
          <a:p>
            <a:pPr eaLnBrk="1" hangingPunct="1">
              <a:lnSpc>
                <a:spcPct val="80000"/>
              </a:lnSpc>
              <a:buFont typeface="Arial" pitchFamily="34" charset="0"/>
              <a:buChar char="•"/>
              <a:defRPr/>
            </a:pPr>
            <a:r>
              <a:rPr lang="en-US" altLang="en-US" sz="2400" dirty="0">
                <a:cs typeface="ＭＳ Ｐゴシック" charset="0"/>
              </a:rPr>
              <a:t>Increase incidence in multiple births and placental issues </a:t>
            </a:r>
          </a:p>
          <a:p>
            <a:pPr marL="0" indent="0" eaLnBrk="1" hangingPunct="1">
              <a:lnSpc>
                <a:spcPct val="80000"/>
              </a:lnSpc>
              <a:buNone/>
              <a:defRPr/>
            </a:pPr>
            <a:endParaRPr lang="en-US" altLang="en-US" sz="2400" dirty="0">
              <a:cs typeface="ＭＳ Ｐゴシック" charset="0"/>
            </a:endParaRPr>
          </a:p>
          <a:p>
            <a:pPr eaLnBrk="1" hangingPunct="1">
              <a:lnSpc>
                <a:spcPct val="80000"/>
              </a:lnSpc>
              <a:buFont typeface="Arial" pitchFamily="34" charset="0"/>
              <a:buChar char="•"/>
              <a:defRPr/>
            </a:pPr>
            <a:r>
              <a:rPr lang="en-US" altLang="en-US" sz="1800" b="1" dirty="0">
                <a:cs typeface="ＭＳ Ｐゴシック" charset="0"/>
              </a:rPr>
              <a:t>Hemangioma Investigator Group</a:t>
            </a:r>
          </a:p>
          <a:p>
            <a:pPr marL="0" indent="0" eaLnBrk="1" hangingPunct="1">
              <a:lnSpc>
                <a:spcPct val="80000"/>
              </a:lnSpc>
              <a:buFont typeface="Arial" pitchFamily="34" charset="0"/>
              <a:buNone/>
              <a:defRPr/>
            </a:pPr>
            <a:r>
              <a:rPr lang="en-US" altLang="en-US" sz="1800" b="1" dirty="0">
                <a:cs typeface="ＭＳ Ｐゴシック" charset="0"/>
              </a:rPr>
              <a:t>( HIG) http://hemangiomaeducation.org</a:t>
            </a:r>
          </a:p>
        </p:txBody>
      </p:sp>
      <p:pic>
        <p:nvPicPr>
          <p:cNvPr id="21507" name="Picture 3" descr="Hemang Types"/>
          <p:cNvPicPr>
            <a:picLocks noGrp="1" noChangeAspect="1" noChangeArrowheads="1"/>
          </p:cNvPicPr>
          <p:nvPr>
            <p:ph sz="half" idx="2"/>
          </p:nvPr>
        </p:nvPicPr>
        <p:blipFill>
          <a:blip r:embed="rId3" cstate="email">
            <a:lum bright="18000"/>
            <a:extLst>
              <a:ext uri="{28A0092B-C50C-407E-A947-70E740481C1C}">
                <a14:useLocalDpi xmlns:a14="http://schemas.microsoft.com/office/drawing/2010/main" val="0"/>
              </a:ext>
            </a:extLst>
          </a:blip>
          <a:srcRect/>
          <a:stretch>
            <a:fillRect/>
          </a:stretch>
        </p:blipFill>
        <p:spPr>
          <a:xfrm>
            <a:off x="5588000" y="228600"/>
            <a:ext cx="6072717" cy="6324600"/>
          </a:xfrm>
          <a:noFill/>
          <a:ln w="38100">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Rectangle 4"/>
          <p:cNvSpPr>
            <a:spLocks noGrp="1" noChangeArrowheads="1"/>
          </p:cNvSpPr>
          <p:nvPr>
            <p:ph type="title"/>
          </p:nvPr>
        </p:nvSpPr>
        <p:spPr>
          <a:xfrm>
            <a:off x="-203200" y="110835"/>
            <a:ext cx="5892800" cy="1265381"/>
          </a:xfrm>
        </p:spPr>
        <p:txBody>
          <a:bodyPr>
            <a:normAutofit/>
          </a:bodyPr>
          <a:lstStyle/>
          <a:p>
            <a:pPr algn="ctr" eaLnBrk="1" hangingPunct="1"/>
            <a:r>
              <a:rPr lang="en-US" altLang="en-US" sz="4000" dirty="0"/>
              <a:t>Hemangioma</a:t>
            </a:r>
            <a:br>
              <a:rPr lang="en-US" altLang="en-US" sz="4000" dirty="0"/>
            </a:br>
            <a:r>
              <a:rPr lang="en-US" altLang="en-US" sz="4000" dirty="0"/>
              <a:t>Epidemiology</a:t>
            </a:r>
            <a:endParaRPr lang="en-US" altLang="en-US" sz="4000" dirty="0">
              <a:solidFill>
                <a:srgbClr val="FFFF00"/>
              </a:solidFill>
            </a:endParaRPr>
          </a:p>
        </p:txBody>
      </p:sp>
      <p:sp>
        <p:nvSpPr>
          <p:cNvPr id="2" name="Rectangle 1"/>
          <p:cNvSpPr/>
          <p:nvPr/>
        </p:nvSpPr>
        <p:spPr>
          <a:xfrm>
            <a:off x="10371666" y="1520614"/>
            <a:ext cx="524933" cy="223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9262533" y="1608667"/>
            <a:ext cx="533400" cy="1354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172200" y="1357313"/>
            <a:ext cx="1041400" cy="8270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900333" y="3598333"/>
            <a:ext cx="787400" cy="33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9374524"/>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156A716-7857-D34B-9CDB-2C2B37804448}" vid="{94BA6E4C-853C-4A43-B92C-A561C3530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A214DB234C54691908C6F3DF6D4DB" ma:contentTypeVersion="16" ma:contentTypeDescription="Create a new document." ma:contentTypeScope="" ma:versionID="50ed737f5f2bd7ceaa98a187e0ccaa75">
  <xsd:schema xmlns:xsd="http://www.w3.org/2001/XMLSchema" xmlns:xs="http://www.w3.org/2001/XMLSchema" xmlns:p="http://schemas.microsoft.com/office/2006/metadata/properties" xmlns:ns2="5e0533bb-bfdf-45c4-9e5c-1558b0841ffd" xmlns:ns3="9c46be9e-554d-43f0-bc75-21fbb32bf30c" targetNamespace="http://schemas.microsoft.com/office/2006/metadata/properties" ma:root="true" ma:fieldsID="23697daaef9795037ab5ec31f3c509ee" ns2:_="" ns3:_="">
    <xsd:import namespace="5e0533bb-bfdf-45c4-9e5c-1558b0841ffd"/>
    <xsd:import namespace="9c46be9e-554d-43f0-bc75-21fbb32bf3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533bb-bfdf-45c4-9e5c-1558b0841f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2caf26-25ad-42a2-bb61-6898ce245ac9}" ma:internalName="TaxCatchAll" ma:showField="CatchAllData" ma:web="5e0533bb-bfdf-45c4-9e5c-1558b0841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46be9e-554d-43f0-bc75-21fbb32bf3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e17280-6357-4f01-98d8-aff652f5469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0533bb-bfdf-45c4-9e5c-1558b0841ffd" xsi:nil="true"/>
    <lcf76f155ced4ddcb4097134ff3c332f xmlns="9c46be9e-554d-43f0-bc75-21fbb32bf3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3952E2-70C1-4631-AF9D-01C99FBF0DE6}"/>
</file>

<file path=customXml/itemProps2.xml><?xml version="1.0" encoding="utf-8"?>
<ds:datastoreItem xmlns:ds="http://schemas.openxmlformats.org/officeDocument/2006/customXml" ds:itemID="{383C4E1F-943C-4E47-9A50-873BD21E06AB}"/>
</file>

<file path=customXml/itemProps3.xml><?xml version="1.0" encoding="utf-8"?>
<ds:datastoreItem xmlns:ds="http://schemas.openxmlformats.org/officeDocument/2006/customXml" ds:itemID="{75D1DD13-31E5-4041-A611-16E3BF600C6E}"/>
</file>

<file path=docProps/app.xml><?xml version="1.0" encoding="utf-8"?>
<Properties xmlns="http://schemas.openxmlformats.org/officeDocument/2006/extended-properties" xmlns:vt="http://schemas.openxmlformats.org/officeDocument/2006/docPropsVTypes">
  <Template>Office Theme</Template>
  <TotalTime>316</TotalTime>
  <Words>2707</Words>
  <Application>Microsoft Office PowerPoint</Application>
  <PresentationFormat>Widescreen</PresentationFormat>
  <Paragraphs>520</Paragraphs>
  <Slides>64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Calibri Light</vt:lpstr>
      <vt:lpstr>Franklin Gothic Book</vt:lpstr>
      <vt:lpstr>Franklin Gothic Demi</vt:lpstr>
      <vt:lpstr>Symbol</vt:lpstr>
      <vt:lpstr>Tahoma</vt:lpstr>
      <vt:lpstr>Times New Roman</vt:lpstr>
      <vt:lpstr>Trebuchet MS</vt:lpstr>
      <vt:lpstr>Wingdings</vt:lpstr>
      <vt:lpstr>Office Theme</vt:lpstr>
      <vt:lpstr>Vascular Anomalies: Tumors and Malformations</vt:lpstr>
      <vt:lpstr>This talk will follow the topical structure suggested by the ABP:</vt:lpstr>
      <vt:lpstr>Vascular Anomalies</vt:lpstr>
      <vt:lpstr>Vascular Anomalies</vt:lpstr>
      <vt:lpstr>ISSVA Classification – 2014 ( Wassaf et al Pediatrics Vol 136 Number 1, July 2015) </vt:lpstr>
      <vt:lpstr>Vascular Tumors</vt:lpstr>
      <vt:lpstr>PowerPoint Presentation</vt:lpstr>
      <vt:lpstr>PowerPoint Presentation</vt:lpstr>
      <vt:lpstr>Hemangioma Epidemiology</vt:lpstr>
      <vt:lpstr>PowerPoint Presentation</vt:lpstr>
      <vt:lpstr>Infantile Hemangioma (IH)</vt:lpstr>
      <vt:lpstr>Infantile Hemangioma</vt:lpstr>
      <vt:lpstr>Multiple Cutaneous Hemangiomas</vt:lpstr>
      <vt:lpstr>Liver Lesions: Three Patterns No longer using the terminology hemangioendothelioma</vt:lpstr>
      <vt:lpstr>Patient with enlarging abdominal mass</vt:lpstr>
      <vt:lpstr>Diffuse Liver Hemangioma</vt:lpstr>
      <vt:lpstr>Hypothyroidism*</vt:lpstr>
      <vt:lpstr>Immediate Treatment</vt:lpstr>
      <vt:lpstr>Other Anatomical Sites to Consider</vt:lpstr>
      <vt:lpstr>PowerPoint Presentation</vt:lpstr>
      <vt:lpstr>Propranolol</vt:lpstr>
      <vt:lpstr>Side effect</vt:lpstr>
      <vt:lpstr>Contraindications</vt:lpstr>
      <vt:lpstr>Topical Medication</vt:lpstr>
      <vt:lpstr> Congenital Hemangioma*</vt:lpstr>
      <vt:lpstr>Rapidly Involuting Congenital Hemangioma (RICH)</vt:lpstr>
      <vt:lpstr>Hepatic RICH:  Spontaneous Involution</vt:lpstr>
      <vt:lpstr>Focal Liver Lesion- Liver Congenital hemangioma</vt:lpstr>
      <vt:lpstr>Kaposiform Hemangioendotheliomas and Tufted Angiomas*</vt:lpstr>
      <vt:lpstr>Kaposiform Hemangioendothelioma</vt:lpstr>
      <vt:lpstr>Kaposiform Hemangioendothelioma</vt:lpstr>
      <vt:lpstr>Treatment</vt:lpstr>
      <vt:lpstr>Sirolimus and Vascular Anomalies</vt:lpstr>
      <vt:lpstr>Side Effects</vt:lpstr>
      <vt:lpstr>Length of Treatment</vt:lpstr>
      <vt:lpstr>Malignant Vascular Tumors</vt:lpstr>
      <vt:lpstr>Malignant Tumors</vt:lpstr>
      <vt:lpstr>PowerPoint Presentation</vt:lpstr>
      <vt:lpstr>Vascular Malformations</vt:lpstr>
      <vt:lpstr>Vascular Malformations</vt:lpstr>
      <vt:lpstr>Capillary Malformations</vt:lpstr>
      <vt:lpstr>Venous Malformations</vt:lpstr>
      <vt:lpstr>PowerPoint Presentation</vt:lpstr>
      <vt:lpstr>Coagulopathy from Vascular Malformations</vt:lpstr>
      <vt:lpstr>Coagulopathy*</vt:lpstr>
      <vt:lpstr>Lymphatic Anomalies</vt:lpstr>
      <vt:lpstr>Common Malformations</vt:lpstr>
      <vt:lpstr>Generalized Lymphatic Anomaly (GLA)</vt:lpstr>
      <vt:lpstr>Gorham Stout Disease (GSD)</vt:lpstr>
      <vt:lpstr>Kaposiform Lymphangiomatosis  (KLA)</vt:lpstr>
      <vt:lpstr>MRL Imaging/Central Collecting Lymphatic Anomalies </vt:lpstr>
      <vt:lpstr>How do I differentiate this from a malignancy?**</vt:lpstr>
      <vt:lpstr>CLOVES Syndrome</vt:lpstr>
      <vt:lpstr>Genotype/Phenotype Correlation</vt:lpstr>
      <vt:lpstr>Thank you and Good Luck!</vt:lpstr>
      <vt:lpstr>Appendix</vt:lpstr>
      <vt:lpstr>Multifocal Lymphangioendotheliomatosis and thrombocytopenia (MLT)</vt:lpstr>
      <vt:lpstr>Treatment of Hemangiomas</vt:lpstr>
      <vt:lpstr>Other Medications</vt:lpstr>
      <vt:lpstr>Propranolol</vt:lpstr>
      <vt:lpstr>Preparations</vt:lpstr>
      <vt:lpstr>Sirolimus</vt:lpstr>
      <vt:lpstr>Sirolimus Dosing</vt:lpstr>
      <vt:lpstr>Dosing for neonates and infants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 Jones</dc:creator>
  <cp:lastModifiedBy>Jerrod Liveoak</cp:lastModifiedBy>
  <cp:revision>23</cp:revision>
  <dcterms:created xsi:type="dcterms:W3CDTF">2020-10-02T16:01:30Z</dcterms:created>
  <dcterms:modified xsi:type="dcterms:W3CDTF">2020-12-16T23:08:30Z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0x010100579A214DB234C54691908C6F3DF6D4DB</vt:lpwstr>
  </property>
  <property fmtid="{D5CDD505-2E9C-101B-9397-08002B2CF9AE}" pid="3" name="Order">
    <vt:r8>100</vt:r8>
  </property>
</Properties>
</file>