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40.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0"/>
  </p:notesMasterIdLst>
  <p:sldIdLst>
    <p:sldId id="256" r:id="rId2"/>
    <p:sldId id="344" r:id="rId3"/>
    <p:sldId id="419" r:id="rId4"/>
    <p:sldId id="257" r:id="rId5"/>
    <p:sldId id="296" r:id="rId6"/>
    <p:sldId id="301" r:id="rId7"/>
    <p:sldId id="392" r:id="rId8"/>
    <p:sldId id="259" r:id="rId9"/>
    <p:sldId id="418" r:id="rId10"/>
    <p:sldId id="412" r:id="rId11"/>
    <p:sldId id="260" r:id="rId12"/>
    <p:sldId id="416" r:id="rId13"/>
    <p:sldId id="417" r:id="rId14"/>
    <p:sldId id="311" r:id="rId15"/>
    <p:sldId id="413" r:id="rId16"/>
    <p:sldId id="336" r:id="rId17"/>
    <p:sldId id="261" r:id="rId18"/>
    <p:sldId id="420" r:id="rId19"/>
    <p:sldId id="317" r:id="rId20"/>
    <p:sldId id="262" r:id="rId21"/>
    <p:sldId id="328" r:id="rId22"/>
    <p:sldId id="415" r:id="rId23"/>
    <p:sldId id="369" r:id="rId24"/>
    <p:sldId id="321" r:id="rId25"/>
    <p:sldId id="406" r:id="rId26"/>
    <p:sldId id="341" r:id="rId27"/>
    <p:sldId id="362" r:id="rId28"/>
    <p:sldId id="377" r:id="rId29"/>
    <p:sldId id="342" r:id="rId30"/>
    <p:sldId id="343" r:id="rId31"/>
    <p:sldId id="407" r:id="rId32"/>
    <p:sldId id="378" r:id="rId33"/>
    <p:sldId id="427" r:id="rId34"/>
    <p:sldId id="322" r:id="rId35"/>
    <p:sldId id="338" r:id="rId36"/>
    <p:sldId id="432" r:id="rId37"/>
    <p:sldId id="433" r:id="rId38"/>
    <p:sldId id="426" r:id="rId39"/>
    <p:sldId id="351" r:id="rId40"/>
    <p:sldId id="376" r:id="rId41"/>
    <p:sldId id="404" r:id="rId42"/>
    <p:sldId id="276" r:id="rId43"/>
    <p:sldId id="316" r:id="rId44"/>
    <p:sldId id="333" r:id="rId45"/>
    <p:sldId id="425" r:id="rId46"/>
    <p:sldId id="309" r:id="rId47"/>
    <p:sldId id="268" r:id="rId48"/>
    <p:sldId id="287" r:id="rId49"/>
    <p:sldId id="286" r:id="rId50"/>
    <p:sldId id="269" r:id="rId51"/>
    <p:sldId id="264" r:id="rId52"/>
    <p:sldId id="270" r:id="rId53"/>
    <p:sldId id="352" r:id="rId54"/>
    <p:sldId id="329" r:id="rId55"/>
    <p:sldId id="346" r:id="rId56"/>
    <p:sldId id="354" r:id="rId57"/>
    <p:sldId id="355" r:id="rId58"/>
    <p:sldId id="356" r:id="rId59"/>
    <p:sldId id="334" r:id="rId60"/>
    <p:sldId id="357" r:id="rId61"/>
    <p:sldId id="358" r:id="rId62"/>
    <p:sldId id="359" r:id="rId63"/>
    <p:sldId id="396" r:id="rId64"/>
    <p:sldId id="310" r:id="rId65"/>
    <p:sldId id="400" r:id="rId66"/>
    <p:sldId id="435" r:id="rId67"/>
    <p:sldId id="402" r:id="rId68"/>
    <p:sldId id="403" r:id="rId69"/>
    <p:sldId id="272" r:id="rId70"/>
    <p:sldId id="319" r:id="rId71"/>
    <p:sldId id="273" r:id="rId72"/>
    <p:sldId id="424" r:id="rId73"/>
    <p:sldId id="274" r:id="rId74"/>
    <p:sldId id="423" r:id="rId75"/>
    <p:sldId id="275" r:id="rId76"/>
    <p:sldId id="421" r:id="rId77"/>
    <p:sldId id="381" r:id="rId78"/>
    <p:sldId id="422" r:id="rId7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3431" autoAdjust="0"/>
  </p:normalViewPr>
  <p:slideViewPr>
    <p:cSldViewPr snapToGrid="0" snapToObjects="1">
      <p:cViewPr varScale="1">
        <p:scale>
          <a:sx n="91" d="100"/>
          <a:sy n="91" d="100"/>
        </p:scale>
        <p:origin x="123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86"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ustomXml" Target="../customXml/item3.xml"/><Relationship Id="rId61" Type="http://schemas.openxmlformats.org/officeDocument/2006/relationships/slide" Target="slides/slide60.xml"/><Relationship Id="rId8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6A4D4E-EAE7-7E49-BEFC-A32F020685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224518DB-7365-D241-AEC3-569855C98F8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DC818220-48CA-6844-9D09-AF8B1B42C2D1}" type="datetimeFigureOut">
              <a:rPr lang="en-US"/>
              <a:pPr>
                <a:defRPr/>
              </a:pPr>
              <a:t>12/16/2020</a:t>
            </a:fld>
            <a:endParaRPr lang="en-US"/>
          </a:p>
        </p:txBody>
      </p:sp>
      <p:sp>
        <p:nvSpPr>
          <p:cNvPr id="4" name="Slide Image Placeholder 3">
            <a:extLst>
              <a:ext uri="{FF2B5EF4-FFF2-40B4-BE49-F238E27FC236}">
                <a16:creationId xmlns:a16="http://schemas.microsoft.com/office/drawing/2014/main" id="{7D432EDA-EF5A-BC41-B70B-227EA61C0CEF}"/>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A465F36-AD7C-8D46-BB53-CD0925CD1C9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8F102F8-F876-4046-BCCD-4C47047B4B7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68793351-D7EC-A044-BCFE-3DCAF74C3822}"/>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1F979DDF-C658-664E-ADA9-A03C6D4B74E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88A63C18-7F55-4C02-916B-60DF6134A260}" type="slidenum">
              <a:rPr lang="en-US"/>
              <a:pPr/>
              <a:t>2</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3010997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p:spPr>
        <p:txBody>
          <a:bodyPr/>
          <a:lstStyle/>
          <a:p>
            <a:fld id="{8583FDA0-F107-49E2-B8E2-ADBC418EA229}" type="slidenum">
              <a:rPr lang="en-US"/>
              <a:pPr/>
              <a:t>15</a:t>
            </a:fld>
            <a:endParaRPr lang="en-US"/>
          </a:p>
        </p:txBody>
      </p:sp>
      <p:sp>
        <p:nvSpPr>
          <p:cNvPr id="143362" name="Rectangle 1026"/>
          <p:cNvSpPr>
            <a:spLocks noGrp="1" noRot="1" noChangeAspect="1" noChangeArrowheads="1"/>
          </p:cNvSpPr>
          <p:nvPr>
            <p:ph type="sldImg"/>
          </p:nvPr>
        </p:nvSpPr>
        <p:spPr>
          <a:solidFill>
            <a:srgbClr val="FFFFFF"/>
          </a:solidFill>
          <a:ln/>
        </p:spPr>
      </p:sp>
      <p:sp>
        <p:nvSpPr>
          <p:cNvPr id="143363"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pitchFamily="34" charset="0"/>
                <a:ea typeface="ＭＳ Ｐゴシック" pitchFamily="34" charset="-128"/>
              </a:rPr>
              <a:t>Shown here are the frequencies of pain, ACS, and stroke by genotype in the CSSCD.</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Most complications are more common among patients with SS an Sbzero thalassemia than those with SC or Sbplus thalassemia.</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You should know that certain complications, such as proliferative sickle retinopathy, are more common in SC than SS, however.</a:t>
            </a:r>
          </a:p>
        </p:txBody>
      </p:sp>
    </p:spTree>
    <p:extLst>
      <p:ext uri="{BB962C8B-B14F-4D97-AF65-F5344CB8AC3E}">
        <p14:creationId xmlns:p14="http://schemas.microsoft.com/office/powerpoint/2010/main" val="3008359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a:ln/>
        </p:spPr>
      </p:sp>
      <p:sp>
        <p:nvSpPr>
          <p:cNvPr id="152578" name="Notes Placeholder 2"/>
          <p:cNvSpPr>
            <a:spLocks noGrp="1"/>
          </p:cNvSpPr>
          <p:nvPr>
            <p:ph type="body" idx="1"/>
          </p:nvPr>
        </p:nvSpPr>
        <p:spPr>
          <a:noFill/>
          <a:ln/>
        </p:spPr>
        <p:txBody>
          <a:bodyPr/>
          <a:lstStyle/>
          <a:p>
            <a:r>
              <a:rPr lang="en-US">
                <a:latin typeface="Arial" pitchFamily="34" charset="0"/>
                <a:ea typeface="ＭＳ Ｐゴシック" pitchFamily="34" charset="-128"/>
              </a:rPr>
              <a:t>Survival of children with SCD continues to improve, as it has with many malignancies.</a:t>
            </a:r>
          </a:p>
          <a:p>
            <a:endParaRPr lang="en-US">
              <a:latin typeface="Arial" pitchFamily="34" charset="0"/>
              <a:ea typeface="ＭＳ Ｐゴシック" pitchFamily="34" charset="-128"/>
            </a:endParaRPr>
          </a:p>
          <a:p>
            <a:r>
              <a:rPr lang="en-US">
                <a:latin typeface="Arial" pitchFamily="34" charset="0"/>
                <a:ea typeface="ＭＳ Ｐゴシック" pitchFamily="34" charset="-128"/>
              </a:rPr>
              <a:t>Reasons for improved survival include…</a:t>
            </a:r>
          </a:p>
        </p:txBody>
      </p:sp>
      <p:sp>
        <p:nvSpPr>
          <p:cNvPr id="152579" name="Slide Number Placeholder 3"/>
          <p:cNvSpPr>
            <a:spLocks noGrp="1"/>
          </p:cNvSpPr>
          <p:nvPr>
            <p:ph type="sldNum" sz="quarter" idx="5"/>
          </p:nvPr>
        </p:nvSpPr>
        <p:spPr>
          <a:noFill/>
        </p:spPr>
        <p:txBody>
          <a:bodyPr/>
          <a:lstStyle/>
          <a:p>
            <a:fld id="{F0B18ECA-646F-4ECD-9231-7A284018C62F}" type="slidenum">
              <a:rPr lang="en-US"/>
              <a:pPr/>
              <a:t>16</a:t>
            </a:fld>
            <a:endParaRPr lang="en-US"/>
          </a:p>
        </p:txBody>
      </p:sp>
    </p:spTree>
    <p:extLst>
      <p:ext uri="{BB962C8B-B14F-4D97-AF65-F5344CB8AC3E}">
        <p14:creationId xmlns:p14="http://schemas.microsoft.com/office/powerpoint/2010/main" val="401344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At least two methods are needed to identify a variant Hb. </a:t>
            </a:r>
            <a:r>
              <a:rPr lang="en-US" sz="1200" dirty="0"/>
              <a:t>For example, </a:t>
            </a:r>
            <a:r>
              <a:rPr lang="en-US" sz="1200" dirty="0" err="1"/>
              <a:t>Hbs</a:t>
            </a:r>
            <a:r>
              <a:rPr lang="en-US" sz="1200" dirty="0"/>
              <a:t> S, D and G co-migrate on cellulose acetate, but in citrate D and G will migrate with A. Similarly, </a:t>
            </a:r>
            <a:r>
              <a:rPr lang="en-US" sz="1200" dirty="0" err="1"/>
              <a:t>Hbs</a:t>
            </a:r>
            <a:r>
              <a:rPr lang="en-US" sz="1200" dirty="0"/>
              <a:t> C, O and E co-migrate on cellulose acetate, but in citrate O and E will migrate near or with A. Thus</a:t>
            </a:r>
            <a:r>
              <a:rPr lang="en-US" sz="1200" b="1" dirty="0"/>
              <a:t>, citrate is often used to confirm the presence of Hb S or Hb C. </a:t>
            </a:r>
            <a:r>
              <a:rPr lang="en-US" sz="1200" dirty="0"/>
              <a:t>All Hb separation techniques do not conclusively establish the identity of a Hb, they only provide evidence for a particular Hb based on </a:t>
            </a:r>
            <a:r>
              <a:rPr lang="en-US" sz="1200" b="1" dirty="0"/>
              <a:t>comparison with migration or elution characteristics of known </a:t>
            </a:r>
            <a:r>
              <a:rPr lang="en-US" sz="1200" b="1" dirty="0" err="1"/>
              <a:t>Hbs</a:t>
            </a: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a:cs typeface="Arial"/>
              </a:rPr>
              <a:t>Advantages over cellulose acetate: </a:t>
            </a:r>
            <a:r>
              <a:rPr lang="en-US" sz="1200" dirty="0">
                <a:latin typeface="Arial"/>
                <a:cs typeface="Arial"/>
              </a:rPr>
              <a:t>sharper bands, better separation of some variants, </a:t>
            </a:r>
            <a:r>
              <a:rPr lang="en-US" sz="1200" dirty="0" err="1">
                <a:latin typeface="Arial"/>
                <a:cs typeface="Arial"/>
              </a:rPr>
              <a:t>Hbs</a:t>
            </a:r>
            <a:r>
              <a:rPr lang="en-US" sz="1200" dirty="0">
                <a:latin typeface="Arial"/>
                <a:cs typeface="Arial"/>
              </a:rPr>
              <a:t> stop at isoelectric point. Also demonstrates post-translationally modified </a:t>
            </a:r>
            <a:r>
              <a:rPr lang="en-US" sz="1200" dirty="0" err="1">
                <a:latin typeface="Arial"/>
                <a:cs typeface="Arial"/>
              </a:rPr>
              <a:t>Hbs</a:t>
            </a:r>
            <a:r>
              <a:rPr lang="en-US" sz="1200" dirty="0">
                <a:latin typeface="Arial"/>
                <a:cs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a:cs typeface="Arial"/>
              </a:rPr>
              <a:t>Advantages over IEF and gel-based electrophoresis:</a:t>
            </a:r>
            <a:r>
              <a:rPr lang="en-US" sz="1200" dirty="0">
                <a:latin typeface="Arial"/>
                <a:cs typeface="Arial"/>
              </a:rPr>
              <a:t> smaller sample volume, automation, higher throughput. </a:t>
            </a:r>
            <a:r>
              <a:rPr lang="en-US" sz="1200" b="1" dirty="0">
                <a:latin typeface="Arial"/>
                <a:cs typeface="Arial"/>
              </a:rPr>
              <a:t>Cautions: </a:t>
            </a:r>
            <a:r>
              <a:rPr lang="en-US" sz="1200" dirty="0">
                <a:latin typeface="Arial"/>
                <a:cs typeface="Arial"/>
              </a:rPr>
              <a:t>HPLC separates post-translationally modified </a:t>
            </a:r>
            <a:r>
              <a:rPr lang="en-US" sz="1200" dirty="0" err="1">
                <a:latin typeface="Arial"/>
                <a:cs typeface="Arial"/>
              </a:rPr>
              <a:t>Hbs</a:t>
            </a:r>
            <a:r>
              <a:rPr lang="en-US" sz="1200" dirty="0">
                <a:latin typeface="Arial"/>
                <a:cs typeface="Arial"/>
              </a:rPr>
              <a:t>  (glycated, acetylated, degraded), which produces complex patterns that require specific expertise to interpret. A post-translational product of Hb S elutes with Hb A</a:t>
            </a:r>
            <a:r>
              <a:rPr lang="en-US" sz="1200" baseline="-25000" dirty="0">
                <a:latin typeface="Arial"/>
                <a:cs typeface="Arial"/>
              </a:rPr>
              <a:t>2</a:t>
            </a:r>
            <a:r>
              <a:rPr lang="en-US" sz="1200" dirty="0">
                <a:latin typeface="Arial"/>
                <a:cs typeface="Arial"/>
              </a:rPr>
              <a:t> on HPLC, so elevated Hb A</a:t>
            </a:r>
            <a:r>
              <a:rPr lang="en-US" sz="1200" baseline="-25000" dirty="0">
                <a:latin typeface="Arial"/>
                <a:cs typeface="Arial"/>
              </a:rPr>
              <a:t>2</a:t>
            </a:r>
            <a:r>
              <a:rPr lang="en-US" sz="1200" dirty="0">
                <a:latin typeface="Arial"/>
                <a:cs typeface="Arial"/>
              </a:rPr>
              <a:t> is not necessarily indicative of </a:t>
            </a:r>
            <a:r>
              <a:rPr lang="el-GR" sz="1200" dirty="0">
                <a:latin typeface="Arial" panose="020B0604020202020204" pitchFamily="34" charset="0"/>
                <a:cs typeface="Arial" panose="020B0604020202020204" pitchFamily="34" charset="0"/>
              </a:rPr>
              <a:t>β</a:t>
            </a:r>
            <a:r>
              <a:rPr lang="en-US" sz="1200" dirty="0">
                <a:latin typeface="Arial" panose="020B0604020202020204" pitchFamily="34" charset="0"/>
                <a:cs typeface="Arial" panose="020B0604020202020204" pitchFamily="34" charset="0"/>
              </a:rPr>
              <a:t>-thalassemia when Hb S is present on HPLC (a common interpretive error).</a:t>
            </a:r>
            <a:endParaRPr lang="en-US" sz="1200"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p:txBody>
      </p:sp>
      <p:sp>
        <p:nvSpPr>
          <p:cNvPr id="4" name="Slide Number Placeholder 3"/>
          <p:cNvSpPr>
            <a:spLocks noGrp="1"/>
          </p:cNvSpPr>
          <p:nvPr>
            <p:ph type="sldNum" sz="quarter" idx="5"/>
          </p:nvPr>
        </p:nvSpPr>
        <p:spPr/>
        <p:txBody>
          <a:bodyPr/>
          <a:lstStyle/>
          <a:p>
            <a:fld id="{7C756230-A7CA-B444-A545-56D4BB86CB82}" type="slidenum">
              <a:rPr lang="en-US" smtClean="0"/>
              <a:t>18</a:t>
            </a:fld>
            <a:endParaRPr lang="en-US"/>
          </a:p>
        </p:txBody>
      </p:sp>
    </p:spTree>
    <p:extLst>
      <p:ext uri="{BB962C8B-B14F-4D97-AF65-F5344CB8AC3E}">
        <p14:creationId xmlns:p14="http://schemas.microsoft.com/office/powerpoint/2010/main" val="1442194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p:spPr>
        <p:txBody>
          <a:bodyPr/>
          <a:lstStyle/>
          <a:p>
            <a:fld id="{312E907D-400B-4C85-BE68-9D442BCA2CD6}" type="slidenum">
              <a:rPr lang="en-US"/>
              <a:pPr/>
              <a:t>19</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pPr eaLnBrk="1" hangingPunct="1"/>
            <a:r>
              <a:rPr lang="en-US">
                <a:latin typeface="Arial" pitchFamily="34" charset="0"/>
                <a:ea typeface="ＭＳ Ｐゴシック" pitchFamily="34" charset="-128"/>
              </a:rPr>
              <a:t>You should be familiar with all the hemoglobinopthies summarized here.</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[Read slide]</a:t>
            </a:r>
          </a:p>
        </p:txBody>
      </p:sp>
    </p:spTree>
    <p:extLst>
      <p:ext uri="{BB962C8B-B14F-4D97-AF65-F5344CB8AC3E}">
        <p14:creationId xmlns:p14="http://schemas.microsoft.com/office/powerpoint/2010/main" val="2762363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4F819BDB-02E7-724F-8F7B-39DD8CA8CB9D}"/>
              </a:ext>
            </a:extLst>
          </p:cNvPr>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u="sng">
                <a:solidFill>
                  <a:schemeClr val="tx1"/>
                </a:solidFill>
                <a:latin typeface="Arial" panose="020B0604020202020204" pitchFamily="34" charset="0"/>
                <a:ea typeface="ＭＳ Ｐゴシック" panose="020B0600070205080204" pitchFamily="34" charset="-128"/>
              </a:defRPr>
            </a:lvl1pPr>
            <a:lvl2pPr marL="742950" indent="-285750">
              <a:defRPr sz="2400" u="sng">
                <a:solidFill>
                  <a:schemeClr val="tx1"/>
                </a:solidFill>
                <a:latin typeface="Arial" panose="020B0604020202020204" pitchFamily="34" charset="0"/>
                <a:ea typeface="ＭＳ Ｐゴシック" panose="020B0600070205080204" pitchFamily="34" charset="-128"/>
              </a:defRPr>
            </a:lvl2pPr>
            <a:lvl3pPr marL="1143000" indent="-228600">
              <a:defRPr sz="2400" u="sng">
                <a:solidFill>
                  <a:schemeClr val="tx1"/>
                </a:solidFill>
                <a:latin typeface="Arial" panose="020B0604020202020204" pitchFamily="34" charset="0"/>
                <a:ea typeface="ＭＳ Ｐゴシック" panose="020B0600070205080204" pitchFamily="34" charset="-128"/>
              </a:defRPr>
            </a:lvl3pPr>
            <a:lvl4pPr marL="1600200" indent="-228600">
              <a:defRPr sz="2400" u="sng">
                <a:solidFill>
                  <a:schemeClr val="tx1"/>
                </a:solidFill>
                <a:latin typeface="Arial" panose="020B0604020202020204" pitchFamily="34" charset="0"/>
                <a:ea typeface="ＭＳ Ｐゴシック" panose="020B0600070205080204" pitchFamily="34" charset="-128"/>
              </a:defRPr>
            </a:lvl4pPr>
            <a:lvl5pPr marL="2057400" indent="-22860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fld id="{8A8B9D96-8E93-D548-B3AF-A859AB295193}" type="slidenum">
              <a:rPr lang="en-US" altLang="en-US" sz="1200" u="none">
                <a:latin typeface="Times New Roman" panose="02020603050405020304" pitchFamily="18" charset="0"/>
              </a:rPr>
              <a:pPr/>
              <a:t>21</a:t>
            </a:fld>
            <a:endParaRPr lang="en-US" altLang="en-US" sz="1200" u="none">
              <a:latin typeface="Times New Roman" panose="02020603050405020304" pitchFamily="18" charset="0"/>
            </a:endParaRPr>
          </a:p>
        </p:txBody>
      </p:sp>
      <p:sp>
        <p:nvSpPr>
          <p:cNvPr id="31746" name="Rectangle 2">
            <a:extLst>
              <a:ext uri="{FF2B5EF4-FFF2-40B4-BE49-F238E27FC236}">
                <a16:creationId xmlns:a16="http://schemas.microsoft.com/office/drawing/2014/main" id="{47C4038D-006F-7F43-B2EC-095A179ED661}"/>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95024BD5-FA8E-9A45-854E-4D159FEDAC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rPr>
              <a:t>The manifestations of SCD are summarized here.</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Chronic anemia is the results of hemolysis and this produces jaundice and a tendency to form </a:t>
            </a:r>
            <a:r>
              <a:rPr lang="en-US" altLang="en-US" dirty="0" err="1">
                <a:latin typeface="Arial" panose="020B0604020202020204" pitchFamily="34" charset="0"/>
                <a:ea typeface="ＭＳ Ｐゴシック" panose="020B0600070205080204" pitchFamily="34" charset="-128"/>
              </a:rPr>
              <a:t>bilirubinate</a:t>
            </a:r>
            <a:r>
              <a:rPr lang="en-US" altLang="en-US" dirty="0">
                <a:latin typeface="Arial" panose="020B0604020202020204" pitchFamily="34" charset="0"/>
                <a:ea typeface="ＭＳ Ｐゴシック" panose="020B0600070205080204" pitchFamily="34" charset="-128"/>
              </a:rPr>
              <a:t> gall stones.</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There are a number of acute complications, such as pain, stroke, and ACS.</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Then there is the consequent chronic damage, such as </a:t>
            </a:r>
            <a:r>
              <a:rPr lang="en-US" altLang="en-US" dirty="0" err="1">
                <a:latin typeface="Arial" panose="020B0604020202020204" pitchFamily="34" charset="0"/>
                <a:ea typeface="ＭＳ Ｐゴシック" panose="020B0600070205080204" pitchFamily="34" charset="-128"/>
              </a:rPr>
              <a:t>asplenia,nephropathy</a:t>
            </a:r>
            <a:r>
              <a:rPr lang="en-US" altLang="en-US" dirty="0">
                <a:latin typeface="Arial" panose="020B0604020202020204" pitchFamily="34" charset="0"/>
                <a:ea typeface="ＭＳ Ｐゴシック" panose="020B0600070205080204" pitchFamily="34" charset="-128"/>
              </a:rPr>
              <a:t>, and retinopathy.</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You can think about the complications of SCD as being primarily due to hemolysis, </a:t>
            </a:r>
            <a:r>
              <a:rPr lang="en-US" altLang="en-US" dirty="0" err="1">
                <a:latin typeface="Arial" panose="020B0604020202020204" pitchFamily="34" charset="0"/>
                <a:ea typeface="ＭＳ Ｐゴシック" panose="020B0600070205080204" pitchFamily="34" charset="-128"/>
              </a:rPr>
              <a:t>vaso</a:t>
            </a:r>
            <a:r>
              <a:rPr lang="en-US" altLang="en-US" dirty="0">
                <a:latin typeface="Arial" panose="020B0604020202020204" pitchFamily="34" charset="0"/>
                <a:ea typeface="ＭＳ Ｐゴシック" panose="020B0600070205080204" pitchFamily="34" charset="-128"/>
              </a:rPr>
              <a:t>-occlusion, or a combination of both.</a:t>
            </a:r>
          </a:p>
        </p:txBody>
      </p:sp>
    </p:spTree>
    <p:extLst>
      <p:ext uri="{BB962C8B-B14F-4D97-AF65-F5344CB8AC3E}">
        <p14:creationId xmlns:p14="http://schemas.microsoft.com/office/powerpoint/2010/main" val="2042726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p:spPr>
        <p:txBody>
          <a:bodyPr/>
          <a:lstStyle/>
          <a:p>
            <a:fld id="{8D3804FA-586E-43B2-BA37-6E56F54F5C0F}" type="slidenum">
              <a:rPr lang="en-US"/>
              <a:pPr/>
              <a:t>24</a:t>
            </a:fld>
            <a:endParaRPr lang="en-US"/>
          </a:p>
        </p:txBody>
      </p:sp>
      <p:sp>
        <p:nvSpPr>
          <p:cNvPr id="138242" name="Rectangle 2"/>
          <p:cNvSpPr>
            <a:spLocks noGrp="1" noRot="1" noChangeAspect="1" noChangeArrowheads="1"/>
          </p:cNvSpPr>
          <p:nvPr>
            <p:ph type="sldImg"/>
          </p:nvPr>
        </p:nvSpPr>
        <p:spPr>
          <a:solidFill>
            <a:srgbClr val="FFFFFF"/>
          </a:solidFill>
          <a:ln/>
        </p:spPr>
      </p:sp>
      <p:sp>
        <p:nvSpPr>
          <p:cNvPr id="138243" name="Rectangle 3"/>
          <p:cNvSpPr>
            <a:spLocks noGrp="1" noChangeArrowheads="1"/>
          </p:cNvSpPr>
          <p:nvPr>
            <p:ph type="body" idx="1"/>
          </p:nvPr>
        </p:nvSpPr>
        <p:spPr>
          <a:xfrm>
            <a:off x="685800" y="4343400"/>
            <a:ext cx="5486400" cy="4114800"/>
          </a:xfrm>
          <a:noFill/>
          <a:ln/>
        </p:spPr>
        <p:txBody>
          <a:bodyPr/>
          <a:lstStyle/>
          <a:p>
            <a:pPr marL="44450" eaLnBrk="1" hangingPunct="1">
              <a:spcBef>
                <a:spcPts val="463"/>
              </a:spcBef>
            </a:pPr>
            <a:r>
              <a:rPr lang="en-US">
                <a:solidFill>
                  <a:srgbClr val="000000"/>
                </a:solidFill>
                <a:latin typeface="Arial" pitchFamily="34" charset="0"/>
                <a:ea typeface="ＭＳ Ｐゴシック" pitchFamily="34" charset="-128"/>
                <a:cs typeface="Arial" pitchFamily="34" charset="0"/>
                <a:sym typeface="Arial" pitchFamily="34" charset="0"/>
              </a:rPr>
              <a:t>TCD is used to detect increased blood flow at sites of stenotic lesions in the large vessels of the circle of Willis. These are antecedents of overt stroke.</a:t>
            </a:r>
          </a:p>
          <a:p>
            <a:pPr marL="44450" eaLnBrk="1" hangingPunct="1">
              <a:spcBef>
                <a:spcPts val="463"/>
              </a:spcBef>
            </a:pPr>
            <a:endParaRPr lang="en-US">
              <a:solidFill>
                <a:srgbClr val="000000"/>
              </a:solidFill>
              <a:latin typeface="Arial" pitchFamily="34" charset="0"/>
              <a:ea typeface="ＭＳ Ｐゴシック" pitchFamily="34" charset="-128"/>
              <a:cs typeface="Arial" pitchFamily="34" charset="0"/>
              <a:sym typeface="Arial" pitchFamily="34" charset="0"/>
            </a:endParaRPr>
          </a:p>
          <a:p>
            <a:pPr marL="44450" eaLnBrk="1" hangingPunct="1">
              <a:spcBef>
                <a:spcPts val="463"/>
              </a:spcBef>
            </a:pPr>
            <a:r>
              <a:rPr lang="en-US">
                <a:solidFill>
                  <a:srgbClr val="000000"/>
                </a:solidFill>
                <a:latin typeface="Arial" pitchFamily="34" charset="0"/>
                <a:ea typeface="ＭＳ Ｐゴシック" pitchFamily="34" charset="-128"/>
                <a:cs typeface="Arial" pitchFamily="34" charset="0"/>
                <a:sym typeface="Arial" pitchFamily="34" charset="0"/>
              </a:rPr>
              <a:t>A TCD flow velocity of 200 cm/s or more indicates a 10% risk of stroke per year.</a:t>
            </a:r>
          </a:p>
        </p:txBody>
      </p:sp>
    </p:spTree>
    <p:extLst>
      <p:ext uri="{BB962C8B-B14F-4D97-AF65-F5344CB8AC3E}">
        <p14:creationId xmlns:p14="http://schemas.microsoft.com/office/powerpoint/2010/main" val="4147449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p:spPr>
        <p:txBody>
          <a:bodyPr/>
          <a:lstStyle/>
          <a:p>
            <a:fld id="{FA5E1A6B-B2C5-4296-9365-C8D6D4C2D63F}" type="slidenum">
              <a:rPr lang="en-US"/>
              <a:pPr/>
              <a:t>26</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p:spPr>
        <p:txBody>
          <a:bodyPr/>
          <a:lstStyle/>
          <a:p>
            <a:r>
              <a:rPr lang="en-US" dirty="0">
                <a:latin typeface="Arial" pitchFamily="34" charset="0"/>
                <a:ea typeface="ＭＳ Ｐゴシック" pitchFamily="34" charset="-128"/>
              </a:rPr>
              <a:t>The spleen is affected by SCD. </a:t>
            </a:r>
            <a:r>
              <a:rPr lang="en-US" dirty="0" err="1">
                <a:latin typeface="Arial" pitchFamily="34" charset="0"/>
                <a:ea typeface="ＭＳ Ｐゴシック" pitchFamily="34" charset="-128"/>
              </a:rPr>
              <a:t>Autoinfarction</a:t>
            </a:r>
            <a:r>
              <a:rPr lang="en-US" dirty="0">
                <a:latin typeface="Arial" pitchFamily="34" charset="0"/>
                <a:ea typeface="ＭＳ Ｐゴシック" pitchFamily="34" charset="-128"/>
              </a:rPr>
              <a:t> of the spleen is illustrated here.</a:t>
            </a:r>
          </a:p>
          <a:p>
            <a:endParaRPr lang="en-US" dirty="0">
              <a:latin typeface="Arial" pitchFamily="34" charset="0"/>
              <a:ea typeface="ＭＳ Ｐゴシック" pitchFamily="34" charset="-128"/>
            </a:endParaRPr>
          </a:p>
          <a:p>
            <a:r>
              <a:rPr lang="en-US" dirty="0">
                <a:latin typeface="Arial" pitchFamily="34" charset="0"/>
                <a:ea typeface="ＭＳ Ｐゴシック" pitchFamily="34" charset="-128"/>
              </a:rPr>
              <a:t>This leads to </a:t>
            </a:r>
            <a:r>
              <a:rPr lang="en-US" dirty="0" err="1">
                <a:latin typeface="Arial" pitchFamily="34" charset="0"/>
                <a:ea typeface="ＭＳ Ｐゴシック" pitchFamily="34" charset="-128"/>
              </a:rPr>
              <a:t>hyposplenism</a:t>
            </a:r>
            <a:r>
              <a:rPr lang="en-US" dirty="0">
                <a:latin typeface="Arial" pitchFamily="34" charset="0"/>
                <a:ea typeface="ＭＳ Ｐゴシック" pitchFamily="34" charset="-128"/>
              </a:rPr>
              <a:t> which predisposes to bacterial sepsis. This is why we use prophylactic PCN, immunizations, and detect the disease at birth by NBS.</a:t>
            </a:r>
          </a:p>
          <a:p>
            <a:endParaRPr lang="en-US" dirty="0">
              <a:latin typeface="Arial" pitchFamily="34" charset="0"/>
              <a:ea typeface="ＭＳ Ｐゴシック" pitchFamily="34" charset="-128"/>
            </a:endParaRPr>
          </a:p>
          <a:p>
            <a:r>
              <a:rPr lang="en-US" dirty="0">
                <a:latin typeface="Arial" pitchFamily="34" charset="0"/>
                <a:ea typeface="ＭＳ Ｐゴシック" pitchFamily="34" charset="-128"/>
              </a:rPr>
              <a:t>Before the spleen is essentially gone, it can trap blood and cause episodes of severe anemia. This is why we teach parents to palpate the spleen. ASSC may require transfusion of splenectomy.</a:t>
            </a:r>
          </a:p>
        </p:txBody>
      </p:sp>
    </p:spTree>
    <p:extLst>
      <p:ext uri="{BB962C8B-B14F-4D97-AF65-F5344CB8AC3E}">
        <p14:creationId xmlns:p14="http://schemas.microsoft.com/office/powerpoint/2010/main" val="3158689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p:spPr>
        <p:txBody>
          <a:bodyPr/>
          <a:lstStyle/>
          <a:p>
            <a:fld id="{FABE6ED7-FFD8-4D00-8179-A947A11874F6}" type="slidenum">
              <a:rPr lang="en-US"/>
              <a:pPr/>
              <a:t>28</a:t>
            </a:fld>
            <a:endParaRPr lang="en-US"/>
          </a:p>
        </p:txBody>
      </p:sp>
      <p:sp>
        <p:nvSpPr>
          <p:cNvPr id="70658" name="Rectangle 2"/>
          <p:cNvSpPr>
            <a:spLocks noGrp="1" noChangeArrowheads="1"/>
          </p:cNvSpPr>
          <p:nvPr>
            <p:ph type="body" idx="1"/>
          </p:nvPr>
        </p:nvSpPr>
        <p:spPr>
          <a:xfrm>
            <a:off x="909638" y="4343400"/>
            <a:ext cx="5038725" cy="4119563"/>
          </a:xfrm>
          <a:noFill/>
          <a:ln/>
        </p:spPr>
        <p:txBody>
          <a:bodyPr lIns="90623" tIns="44517" rIns="90623" bIns="44517"/>
          <a:lstStyle/>
          <a:p>
            <a:pPr eaLnBrk="1" hangingPunct="1">
              <a:defRPr/>
            </a:pPr>
            <a:r>
              <a:rPr lang="en-US" dirty="0">
                <a:latin typeface="Arial" charset="0"/>
                <a:cs typeface="+mn-cs"/>
              </a:rPr>
              <a:t>Both aplastic and splenic sequestration crises can cause an acute anemia--the key is to differentiate between these.</a:t>
            </a:r>
          </a:p>
          <a:p>
            <a:pPr eaLnBrk="1" hangingPunct="1">
              <a:defRPr/>
            </a:pPr>
            <a:endParaRPr lang="en-US" dirty="0">
              <a:latin typeface="Arial" charset="0"/>
              <a:cs typeface="+mn-cs"/>
            </a:endParaRPr>
          </a:p>
          <a:p>
            <a:pPr eaLnBrk="1" hangingPunct="1">
              <a:defRPr/>
            </a:pPr>
            <a:r>
              <a:rPr lang="en-US" dirty="0">
                <a:latin typeface="Arial" charset="0"/>
                <a:cs typeface="+mn-cs"/>
              </a:rPr>
              <a:t>Both present with anemia and shock,</a:t>
            </a:r>
          </a:p>
          <a:p>
            <a:pPr eaLnBrk="1" hangingPunct="1">
              <a:defRPr/>
            </a:pPr>
            <a:endParaRPr lang="en-US" dirty="0">
              <a:latin typeface="Arial" charset="0"/>
              <a:cs typeface="+mn-cs"/>
            </a:endParaRPr>
          </a:p>
          <a:p>
            <a:pPr eaLnBrk="1" hangingPunct="1">
              <a:defRPr/>
            </a:pPr>
            <a:r>
              <a:rPr lang="en-US" dirty="0">
                <a:latin typeface="Arial" charset="0"/>
                <a:cs typeface="+mn-cs"/>
              </a:rPr>
              <a:t>However, in aplastic crisis the spleen is not enlarged; there is reticulocytopenia and NRBCs are absent; and the platelet count is normal.</a:t>
            </a:r>
          </a:p>
          <a:p>
            <a:pPr eaLnBrk="1" hangingPunct="1">
              <a:defRPr/>
            </a:pPr>
            <a:endParaRPr lang="en-US" dirty="0">
              <a:latin typeface="Arial" charset="0"/>
              <a:cs typeface="+mn-cs"/>
            </a:endParaRPr>
          </a:p>
          <a:p>
            <a:pPr eaLnBrk="1" hangingPunct="1">
              <a:defRPr/>
            </a:pPr>
            <a:r>
              <a:rPr lang="en-US" dirty="0">
                <a:latin typeface="Arial" charset="0"/>
                <a:cs typeface="+mn-cs"/>
              </a:rPr>
              <a:t>With sequestration, the spleen is enlarged; </a:t>
            </a:r>
            <a:r>
              <a:rPr lang="en-US" dirty="0" err="1">
                <a:latin typeface="Arial" charset="0"/>
                <a:cs typeface="+mn-cs"/>
              </a:rPr>
              <a:t>retics</a:t>
            </a:r>
            <a:r>
              <a:rPr lang="en-US" dirty="0">
                <a:latin typeface="Arial" charset="0"/>
                <a:cs typeface="+mn-cs"/>
              </a:rPr>
              <a:t> and NRBCs are increased; and there may be thrombocytopenia.</a:t>
            </a:r>
          </a:p>
          <a:p>
            <a:pPr eaLnBrk="1" hangingPunct="1">
              <a:defRPr/>
            </a:pPr>
            <a:endParaRPr lang="en-US" dirty="0">
              <a:latin typeface="Arial" charset="0"/>
              <a:cs typeface="+mn-cs"/>
            </a:endParaRPr>
          </a:p>
          <a:p>
            <a:pPr eaLnBrk="1" hangingPunct="1">
              <a:defRPr/>
            </a:pPr>
            <a:r>
              <a:rPr lang="en-US" dirty="0">
                <a:latin typeface="Arial" charset="0"/>
                <a:cs typeface="+mn-cs"/>
              </a:rPr>
              <a:t>For patients with aplastic crises, transfusion should be done with care, since the blood volume remains normal; blood should be given rapidly for shock due to sequestration, however.</a:t>
            </a:r>
          </a:p>
        </p:txBody>
      </p:sp>
      <p:sp>
        <p:nvSpPr>
          <p:cNvPr id="126979" name="Rectangle 3"/>
          <p:cNvSpPr>
            <a:spLocks noGrp="1" noRot="1" noChangeAspect="1" noChangeArrowheads="1"/>
          </p:cNvSpPr>
          <p:nvPr>
            <p:ph type="sldImg"/>
          </p:nvPr>
        </p:nvSpPr>
        <p:spPr>
          <a:xfrm>
            <a:off x="377825" y="681038"/>
            <a:ext cx="6103938" cy="3433762"/>
          </a:xfrm>
          <a:ln w="12700" cap="flat">
            <a:solidFill>
              <a:schemeClr val="tx1"/>
            </a:solidFill>
          </a:ln>
        </p:spPr>
      </p:sp>
    </p:spTree>
    <p:extLst>
      <p:ext uri="{BB962C8B-B14F-4D97-AF65-F5344CB8AC3E}">
        <p14:creationId xmlns:p14="http://schemas.microsoft.com/office/powerpoint/2010/main" val="1828431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p:spPr>
        <p:txBody>
          <a:bodyPr/>
          <a:lstStyle/>
          <a:p>
            <a:fld id="{5DBD6655-02DB-41CD-BAD4-CBF379C5740F}" type="slidenum">
              <a:rPr lang="en-US"/>
              <a:pPr/>
              <a:t>29</a:t>
            </a:fld>
            <a:endParaRPr 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p:spPr>
        <p:txBody>
          <a:bodyPr/>
          <a:lstStyle/>
          <a:p>
            <a:r>
              <a:rPr lang="en-US">
                <a:latin typeface="Arial" pitchFamily="34" charset="0"/>
                <a:ea typeface="ＭＳ Ｐゴシック" pitchFamily="34" charset="-128"/>
              </a:rPr>
              <a:t>Acute painful episodes are the hallmark of SCD.</a:t>
            </a:r>
          </a:p>
          <a:p>
            <a:endParaRPr lang="en-US">
              <a:latin typeface="Arial" pitchFamily="34" charset="0"/>
              <a:ea typeface="ＭＳ Ｐゴシック" pitchFamily="34" charset="-128"/>
            </a:endParaRPr>
          </a:p>
          <a:p>
            <a:r>
              <a:rPr lang="en-US">
                <a:latin typeface="Arial" pitchFamily="34" charset="0"/>
                <a:ea typeface="ＭＳ Ｐゴシック" pitchFamily="34" charset="-128"/>
              </a:rPr>
              <a:t>Triggers of pain include</a:t>
            </a:r>
          </a:p>
          <a:p>
            <a:endParaRPr lang="en-US">
              <a:latin typeface="Arial" pitchFamily="34" charset="0"/>
              <a:ea typeface="ＭＳ Ｐゴシック" pitchFamily="34" charset="-128"/>
            </a:endParaRPr>
          </a:p>
          <a:p>
            <a:r>
              <a:rPr lang="en-US">
                <a:latin typeface="Arial" pitchFamily="34" charset="0"/>
                <a:ea typeface="ＭＳ Ｐゴシック" pitchFamily="34" charset="-128"/>
              </a:rPr>
              <a:t>Pain is usually </a:t>
            </a:r>
          </a:p>
          <a:p>
            <a:endParaRPr lang="en-US">
              <a:latin typeface="Arial" pitchFamily="34" charset="0"/>
              <a:ea typeface="ＭＳ Ｐゴシック" pitchFamily="34" charset="-128"/>
            </a:endParaRPr>
          </a:p>
          <a:p>
            <a:r>
              <a:rPr lang="en-US">
                <a:latin typeface="Arial" pitchFamily="34" charset="0"/>
                <a:ea typeface="ＭＳ Ｐゴシック" pitchFamily="34" charset="-128"/>
              </a:rPr>
              <a:t>Management includes</a:t>
            </a:r>
          </a:p>
          <a:p>
            <a:endParaRPr lang="en-US">
              <a:latin typeface="Arial" pitchFamily="34" charset="0"/>
              <a:ea typeface="ＭＳ Ｐゴシック" pitchFamily="34" charset="-128"/>
            </a:endParaRPr>
          </a:p>
          <a:p>
            <a:r>
              <a:rPr lang="en-US">
                <a:latin typeface="Arial" pitchFamily="34" charset="0"/>
                <a:ea typeface="ＭＳ Ｐゴシック" pitchFamily="34" charset="-128"/>
              </a:rPr>
              <a:t>But it</a:t>
            </a:r>
            <a:r>
              <a:rPr lang="ja-JP" altLang="en-US">
                <a:latin typeface="Arial" pitchFamily="34" charset="0"/>
                <a:ea typeface="ＭＳ Ｐゴシック" pitchFamily="34" charset="-128"/>
              </a:rPr>
              <a:t>’</a:t>
            </a:r>
            <a:r>
              <a:rPr lang="en-US" altLang="ja-JP">
                <a:latin typeface="Arial" pitchFamily="34" charset="0"/>
                <a:ea typeface="ＭＳ Ｐゴシック" pitchFamily="34" charset="-128"/>
              </a:rPr>
              <a:t>s best to prevent pain by</a:t>
            </a:r>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2312792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p:spPr>
        <p:txBody>
          <a:bodyPr/>
          <a:lstStyle/>
          <a:p>
            <a:fld id="{E521E0E7-29A2-4E53-A72E-6EAEC4D6EE30}" type="slidenum">
              <a:rPr lang="en-US"/>
              <a:pPr/>
              <a:t>30</a:t>
            </a:fld>
            <a:endParaRPr 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410488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6254A1AC-8D26-4D5E-94FD-C62943C9A9B9}" type="slidenum">
              <a:rPr lang="en-US"/>
              <a:pPr/>
              <a:t>5</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r>
              <a:rPr lang="en-US">
                <a:latin typeface="Arial" pitchFamily="34" charset="0"/>
                <a:ea typeface="ＭＳ Ｐゴシック" pitchFamily="34" charset="-128"/>
              </a:rPr>
              <a:t>Chromosome 11 includes the beta-like globin genes, and chromosome 16 contains the alpha-like globin genes.</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The tetramer of 2 alpha and 2 beta globins is called Hgb A…A for adult.</a:t>
            </a:r>
          </a:p>
          <a:p>
            <a:pPr eaLnBrk="1" hangingPunct="1"/>
            <a:endParaRPr lang="en-US">
              <a:latin typeface="Arial" pitchFamily="34" charset="0"/>
              <a:ea typeface="ＭＳ Ｐゴシック" pitchFamily="34" charset="-128"/>
            </a:endParaRPr>
          </a:p>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1946059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Relative hypoxia of kidneys, causes loss of concentration gradient in the loop of </a:t>
            </a:r>
            <a:r>
              <a:rPr lang="en-US"/>
              <a:t>henle</a:t>
            </a:r>
          </a:p>
        </p:txBody>
      </p:sp>
      <p:sp>
        <p:nvSpPr>
          <p:cNvPr id="4" name="Slide Number Placeholder 3"/>
          <p:cNvSpPr>
            <a:spLocks noGrp="1"/>
          </p:cNvSpPr>
          <p:nvPr>
            <p:ph type="sldNum" sz="quarter" idx="5"/>
          </p:nvPr>
        </p:nvSpPr>
        <p:spPr/>
        <p:txBody>
          <a:bodyPr/>
          <a:lstStyle/>
          <a:p>
            <a:fld id="{7C756230-A7CA-B444-A545-56D4BB86CB82}" type="slidenum">
              <a:rPr lang="en-US" smtClean="0"/>
              <a:t>33</a:t>
            </a:fld>
            <a:endParaRPr lang="en-US"/>
          </a:p>
        </p:txBody>
      </p:sp>
    </p:spTree>
    <p:extLst>
      <p:ext uri="{BB962C8B-B14F-4D97-AF65-F5344CB8AC3E}">
        <p14:creationId xmlns:p14="http://schemas.microsoft.com/office/powerpoint/2010/main" val="4082555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CD32132C-80F4-4868-BCC7-A03A4D3E7D22}" type="slidenum">
              <a:rPr lang="en-US"/>
              <a:pPr/>
              <a:t>34</a:t>
            </a:fld>
            <a:endParaRPr lang="en-US"/>
          </a:p>
        </p:txBody>
      </p:sp>
      <p:sp>
        <p:nvSpPr>
          <p:cNvPr id="122882" name="Rectangle 1026"/>
          <p:cNvSpPr>
            <a:spLocks noGrp="1" noRot="1" noChangeAspect="1" noChangeArrowheads="1" noTextEdit="1"/>
          </p:cNvSpPr>
          <p:nvPr>
            <p:ph type="sldImg"/>
          </p:nvPr>
        </p:nvSpPr>
        <p:spPr>
          <a:ln/>
        </p:spPr>
      </p:sp>
      <p:sp>
        <p:nvSpPr>
          <p:cNvPr id="122883" name="Rectangle 1027"/>
          <p:cNvSpPr>
            <a:spLocks noGrp="1" noChangeArrowheads="1"/>
          </p:cNvSpPr>
          <p:nvPr>
            <p:ph type="body" idx="1"/>
          </p:nvPr>
        </p:nvSpPr>
        <p:spPr>
          <a:noFill/>
          <a:ln/>
        </p:spPr>
        <p:txBody>
          <a:bodyPr/>
          <a:lstStyle/>
          <a:p>
            <a:pPr eaLnBrk="1" hangingPunct="1"/>
            <a:r>
              <a:rPr lang="en-US">
                <a:latin typeface="Arial" pitchFamily="34" charset="0"/>
                <a:ea typeface="ＭＳ Ｐゴシック" pitchFamily="34" charset="-128"/>
              </a:rPr>
              <a:t>The optimal management of SCD  requires early identification by universal NBS and family education.</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A number of of preventive and expectant measures are critical, such as prophylactic PCN, immunization, management of fever, and transcranial Doppler US or TCD to predict overt stroke.</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There are three main treatments for sickle cell disease: transfusions, hydroxyurea, and the cure: SCT.</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I</a:t>
            </a:r>
            <a:r>
              <a:rPr lang="ja-JP" altLang="en-US">
                <a:latin typeface="Arial" pitchFamily="34" charset="0"/>
                <a:ea typeface="ＭＳ Ｐゴシック" pitchFamily="34" charset="-128"/>
              </a:rPr>
              <a:t>’</a:t>
            </a:r>
            <a:r>
              <a:rPr lang="en-US" altLang="ja-JP">
                <a:latin typeface="Arial" pitchFamily="34" charset="0"/>
                <a:ea typeface="ＭＳ Ｐゴシック" pitchFamily="34" charset="-128"/>
              </a:rPr>
              <a:t>ll briefly expand on TCD and HU.</a:t>
            </a:r>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1247329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p:cNvSpPr>
          <p:nvPr>
            <p:ph type="sldImg"/>
          </p:nvPr>
        </p:nvSpPr>
        <p:spPr>
          <a:ln/>
        </p:spPr>
      </p:sp>
      <p:sp>
        <p:nvSpPr>
          <p:cNvPr id="145410" name="Notes Placeholder 2"/>
          <p:cNvSpPr>
            <a:spLocks noGrp="1"/>
          </p:cNvSpPr>
          <p:nvPr>
            <p:ph type="body" idx="1"/>
          </p:nvPr>
        </p:nvSpPr>
        <p:spPr>
          <a:noFill/>
          <a:ln/>
        </p:spPr>
        <p:txBody>
          <a:bodyPr/>
          <a:lstStyle/>
          <a:p>
            <a:r>
              <a:rPr lang="en-US">
                <a:latin typeface="Arial" pitchFamily="34" charset="0"/>
                <a:ea typeface="ＭＳ Ｐゴシック" pitchFamily="34" charset="-128"/>
              </a:rPr>
              <a:t>HU is a medication that reduces the severity of SCD.</a:t>
            </a:r>
          </a:p>
          <a:p>
            <a:endParaRPr lang="en-US">
              <a:latin typeface="Arial" pitchFamily="34" charset="0"/>
              <a:ea typeface="ＭＳ Ｐゴシック" pitchFamily="34" charset="-128"/>
            </a:endParaRPr>
          </a:p>
          <a:p>
            <a:r>
              <a:rPr lang="en-US">
                <a:latin typeface="Arial" pitchFamily="34" charset="0"/>
                <a:ea typeface="ＭＳ Ｐゴシック" pitchFamily="34" charset="-128"/>
              </a:rPr>
              <a:t>The MSH showed that it decreased the time to 1</a:t>
            </a:r>
            <a:r>
              <a:rPr lang="en-US" baseline="30000">
                <a:latin typeface="Arial" pitchFamily="34" charset="0"/>
                <a:ea typeface="ＭＳ Ｐゴシック" pitchFamily="34" charset="-128"/>
              </a:rPr>
              <a:t>st</a:t>
            </a:r>
            <a:r>
              <a:rPr lang="en-US">
                <a:latin typeface="Arial" pitchFamily="34" charset="0"/>
                <a:ea typeface="ＭＳ Ｐゴシック" pitchFamily="34" charset="-128"/>
              </a:rPr>
              <a:t> and 2</a:t>
            </a:r>
            <a:r>
              <a:rPr lang="en-US" baseline="30000">
                <a:latin typeface="Arial" pitchFamily="34" charset="0"/>
                <a:ea typeface="ＭＳ Ｐゴシック" pitchFamily="34" charset="-128"/>
              </a:rPr>
              <a:t>nd</a:t>
            </a:r>
            <a:r>
              <a:rPr lang="en-US">
                <a:latin typeface="Arial" pitchFamily="34" charset="0"/>
                <a:ea typeface="ＭＳ Ｐゴシック" pitchFamily="34" charset="-128"/>
              </a:rPr>
              <a:t> painful event.</a:t>
            </a:r>
          </a:p>
          <a:p>
            <a:endParaRPr lang="en-US">
              <a:latin typeface="Arial" pitchFamily="34" charset="0"/>
              <a:ea typeface="ＭＳ Ｐゴシック" pitchFamily="34" charset="-128"/>
            </a:endParaRPr>
          </a:p>
          <a:p>
            <a:r>
              <a:rPr lang="en-US">
                <a:latin typeface="Arial" pitchFamily="34" charset="0"/>
                <a:ea typeface="ＭＳ Ｐゴシック" pitchFamily="34" charset="-128"/>
              </a:rPr>
              <a:t>It</a:t>
            </a:r>
            <a:r>
              <a:rPr lang="ja-JP" altLang="en-US">
                <a:latin typeface="Arial" pitchFamily="34" charset="0"/>
                <a:ea typeface="ＭＳ Ｐゴシック" pitchFamily="34" charset="-128"/>
              </a:rPr>
              <a:t>’</a:t>
            </a:r>
            <a:r>
              <a:rPr lang="en-US" altLang="ja-JP">
                <a:latin typeface="Arial" pitchFamily="34" charset="0"/>
                <a:ea typeface="ＭＳ Ｐゴシック" pitchFamily="34" charset="-128"/>
              </a:rPr>
              <a:t>s given by mouth once daily…</a:t>
            </a:r>
          </a:p>
          <a:p>
            <a:endParaRPr lang="en-US">
              <a:latin typeface="Arial" pitchFamily="34" charset="0"/>
              <a:ea typeface="ＭＳ Ｐゴシック" pitchFamily="34" charset="-128"/>
            </a:endParaRPr>
          </a:p>
          <a:p>
            <a:r>
              <a:rPr lang="en-US">
                <a:latin typeface="Arial" pitchFamily="34" charset="0"/>
                <a:ea typeface="ＭＳ Ｐゴシック" pitchFamily="34" charset="-128"/>
              </a:rPr>
              <a:t>The toxicity is minor…</a:t>
            </a:r>
          </a:p>
        </p:txBody>
      </p:sp>
      <p:sp>
        <p:nvSpPr>
          <p:cNvPr id="145411" name="Slide Number Placeholder 3"/>
          <p:cNvSpPr>
            <a:spLocks noGrp="1"/>
          </p:cNvSpPr>
          <p:nvPr>
            <p:ph type="sldNum" sz="quarter" idx="5"/>
          </p:nvPr>
        </p:nvSpPr>
        <p:spPr>
          <a:noFill/>
        </p:spPr>
        <p:txBody>
          <a:bodyPr/>
          <a:lstStyle/>
          <a:p>
            <a:fld id="{B3026D19-AB96-42A6-B88F-54D0232A7B87}" type="slidenum">
              <a:rPr lang="en-US"/>
              <a:pPr/>
              <a:t>35</a:t>
            </a:fld>
            <a:endParaRPr lang="en-US"/>
          </a:p>
        </p:txBody>
      </p:sp>
    </p:spTree>
    <p:extLst>
      <p:ext uri="{BB962C8B-B14F-4D97-AF65-F5344CB8AC3E}">
        <p14:creationId xmlns:p14="http://schemas.microsoft.com/office/powerpoint/2010/main" val="1593606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25422AAC-AC53-2344-B75F-1CF2B36EBEDF}"/>
              </a:ext>
            </a:extLst>
          </p:cNvPr>
          <p:cNvSpPr>
            <a:spLocks noGrp="1" noRot="1" noChangeAspect="1" noChangeArrowheads="1" noTextEdit="1"/>
          </p:cNvSpPr>
          <p:nvPr>
            <p:ph type="sldImg"/>
          </p:nvPr>
        </p:nvSpPr>
        <p:spPr>
          <a:ln/>
        </p:spPr>
      </p:sp>
      <p:sp>
        <p:nvSpPr>
          <p:cNvPr id="60418" name="Notes Placeholder 2">
            <a:extLst>
              <a:ext uri="{FF2B5EF4-FFF2-40B4-BE49-F238E27FC236}">
                <a16:creationId xmlns:a16="http://schemas.microsoft.com/office/drawing/2014/main" id="{DFBC455C-8D7E-7046-9D92-31FF44E8AE7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60419" name="Slide Number Placeholder 3">
            <a:extLst>
              <a:ext uri="{FF2B5EF4-FFF2-40B4-BE49-F238E27FC236}">
                <a16:creationId xmlns:a16="http://schemas.microsoft.com/office/drawing/2014/main" id="{2E93CFC6-0D66-AC48-AD1A-DAAFC47F82C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fld id="{68134983-2BCE-8849-B4A2-B04FE2D1A8C9}" type="slidenum">
              <a:rPr lang="en-US" altLang="en-US" sz="1200" smtClean="0"/>
              <a:pPr/>
              <a:t>38</a:t>
            </a:fld>
            <a:endParaRPr lang="en-US" altLang="en-US" sz="1200"/>
          </a:p>
        </p:txBody>
      </p:sp>
    </p:spTree>
    <p:extLst>
      <p:ext uri="{BB962C8B-B14F-4D97-AF65-F5344CB8AC3E}">
        <p14:creationId xmlns:p14="http://schemas.microsoft.com/office/powerpoint/2010/main" val="3777447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Controversy regarding sending patients without end organ damage to transplant; some rec early transplant with sib donors before organ damage. </a:t>
            </a:r>
          </a:p>
          <a:p>
            <a:r>
              <a:rPr lang="en-US" dirty="0"/>
              <a:t>Gene therapy – multiple early trials underway in US, France. Lentivirus vectors and new techniques being explored </a:t>
            </a:r>
            <a:r>
              <a:rPr lang="en-US" dirty="0" err="1"/>
              <a:t>ie</a:t>
            </a:r>
            <a:r>
              <a:rPr lang="en-US" dirty="0"/>
              <a:t> CRISPR.</a:t>
            </a:r>
          </a:p>
        </p:txBody>
      </p:sp>
      <p:sp>
        <p:nvSpPr>
          <p:cNvPr id="4" name="Slide Number Placeholder 3"/>
          <p:cNvSpPr>
            <a:spLocks noGrp="1"/>
          </p:cNvSpPr>
          <p:nvPr>
            <p:ph type="sldNum" sz="quarter" idx="5"/>
          </p:nvPr>
        </p:nvSpPr>
        <p:spPr/>
        <p:txBody>
          <a:bodyPr/>
          <a:lstStyle/>
          <a:p>
            <a:fld id="{7C756230-A7CA-B444-A545-56D4BB86CB82}" type="slidenum">
              <a:rPr lang="en-US" smtClean="0"/>
              <a:t>40</a:t>
            </a:fld>
            <a:endParaRPr lang="en-US"/>
          </a:p>
        </p:txBody>
      </p:sp>
    </p:spTree>
    <p:extLst>
      <p:ext uri="{BB962C8B-B14F-4D97-AF65-F5344CB8AC3E}">
        <p14:creationId xmlns:p14="http://schemas.microsoft.com/office/powerpoint/2010/main" val="40579384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756230-A7CA-B444-A545-56D4BB86CB82}" type="slidenum">
              <a:rPr lang="en-US" smtClean="0"/>
              <a:t>41</a:t>
            </a:fld>
            <a:endParaRPr lang="en-US"/>
          </a:p>
        </p:txBody>
      </p:sp>
    </p:spTree>
    <p:extLst>
      <p:ext uri="{BB962C8B-B14F-4D97-AF65-F5344CB8AC3E}">
        <p14:creationId xmlns:p14="http://schemas.microsoft.com/office/powerpoint/2010/main" val="1689482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p:spPr>
        <p:txBody>
          <a:bodyPr/>
          <a:lstStyle/>
          <a:p>
            <a:fld id="{E893CED7-08F1-44E1-8D23-5EE6D8211B87}" type="slidenum">
              <a:rPr lang="en-US"/>
              <a:pPr/>
              <a:t>43</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pPr eaLnBrk="1" hangingPunct="1"/>
            <a:r>
              <a:rPr lang="en-US" dirty="0">
                <a:latin typeface="Arial" pitchFamily="34" charset="0"/>
                <a:ea typeface="ＭＳ Ｐゴシック" pitchFamily="34" charset="-128"/>
              </a:rPr>
              <a:t>Moving on, Hgb C disease is the homozygous state for the </a:t>
            </a:r>
            <a:r>
              <a:rPr lang="en-US" dirty="0" err="1">
                <a:latin typeface="Arial" pitchFamily="34" charset="0"/>
                <a:ea typeface="ＭＳ Ｐゴシック" pitchFamily="34" charset="-128"/>
              </a:rPr>
              <a:t>betaC</a:t>
            </a:r>
            <a:r>
              <a:rPr lang="en-US" dirty="0">
                <a:latin typeface="Arial" pitchFamily="34" charset="0"/>
                <a:ea typeface="ＭＳ Ｐゴシック" pitchFamily="34" charset="-128"/>
              </a:rPr>
              <a:t> mutation. It is not a sickling disorder.</a:t>
            </a:r>
          </a:p>
          <a:p>
            <a:pPr eaLnBrk="1" hangingPunct="1"/>
            <a:endParaRPr lang="en-US" dirty="0">
              <a:latin typeface="Arial" pitchFamily="34" charset="0"/>
              <a:ea typeface="ＭＳ Ｐゴシック" pitchFamily="34" charset="-128"/>
            </a:endParaRPr>
          </a:p>
          <a:p>
            <a:pPr eaLnBrk="1" hangingPunct="1"/>
            <a:r>
              <a:rPr lang="en-US" dirty="0">
                <a:latin typeface="Arial" pitchFamily="34" charset="0"/>
                <a:ea typeface="ＭＳ Ｐゴシック" pitchFamily="34" charset="-128"/>
              </a:rPr>
              <a:t>This condition is characterized by a mild chronic hemolytic anemia. Individuals may have intermittent jaundice, and splenomegaly is common in adolescents and adults.</a:t>
            </a:r>
          </a:p>
          <a:p>
            <a:pPr eaLnBrk="1" hangingPunct="1"/>
            <a:endParaRPr lang="en-US" dirty="0">
              <a:latin typeface="Arial" pitchFamily="34" charset="0"/>
              <a:ea typeface="ＭＳ Ｐゴシック" pitchFamily="34" charset="-128"/>
            </a:endParaRPr>
          </a:p>
          <a:p>
            <a:pPr eaLnBrk="1" hangingPunct="1"/>
            <a:r>
              <a:rPr lang="en-US" dirty="0">
                <a:latin typeface="Arial" pitchFamily="34" charset="0"/>
                <a:ea typeface="ＭＳ Ｐゴシック" pitchFamily="34" charset="-128"/>
              </a:rPr>
              <a:t>One sees microcytosis, target cells, and Hgb C crystals on the peripheral smear.</a:t>
            </a:r>
          </a:p>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val="32432657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E4A9ABD1-82FC-4B4F-8850-BC9D62335034}" type="slidenum">
              <a:rPr lang="en-US"/>
              <a:pPr/>
              <a:t>44</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pPr eaLnBrk="1" hangingPunct="1"/>
            <a:r>
              <a:rPr lang="en-US">
                <a:latin typeface="Arial" pitchFamily="34" charset="0"/>
                <a:ea typeface="ＭＳ Ｐゴシック" pitchFamily="34" charset="-128"/>
              </a:rPr>
              <a:t>A word about Hgb E.</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It is probably the most common abnormal Hgb in the world. The mutation is beta 26 glu - lys. This mutation produces both qualitative and quantitative abnormalities of Hgb.</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E trait is a benign condition, like thal trait, characterized by microcytosis.</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Homozygosity for Hgb E (Hgb E disease) produces a mild microcytic anemia.</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Interestingly, when Hgb E is conherited with beta-thal genes, then more severe anemia or a thalassemia intermedia phenotype can be seen.</a:t>
            </a:r>
          </a:p>
        </p:txBody>
      </p:sp>
    </p:spTree>
    <p:extLst>
      <p:ext uri="{BB962C8B-B14F-4D97-AF65-F5344CB8AC3E}">
        <p14:creationId xmlns:p14="http://schemas.microsoft.com/office/powerpoint/2010/main" val="2206104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slides have 25% Hb F</a:t>
            </a:r>
          </a:p>
        </p:txBody>
      </p:sp>
      <p:sp>
        <p:nvSpPr>
          <p:cNvPr id="4" name="Slide Number Placeholder 3"/>
          <p:cNvSpPr>
            <a:spLocks noGrp="1"/>
          </p:cNvSpPr>
          <p:nvPr>
            <p:ph type="sldNum" sz="quarter" idx="5"/>
          </p:nvPr>
        </p:nvSpPr>
        <p:spPr/>
        <p:txBody>
          <a:bodyPr/>
          <a:lstStyle/>
          <a:p>
            <a:fld id="{7C756230-A7CA-B444-A545-56D4BB86CB82}" type="slidenum">
              <a:rPr lang="en-US" smtClean="0"/>
              <a:t>45</a:t>
            </a:fld>
            <a:endParaRPr lang="en-US"/>
          </a:p>
        </p:txBody>
      </p:sp>
    </p:spTree>
    <p:extLst>
      <p:ext uri="{BB962C8B-B14F-4D97-AF65-F5344CB8AC3E}">
        <p14:creationId xmlns:p14="http://schemas.microsoft.com/office/powerpoint/2010/main" val="4002415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3F44D354-E49F-4BDA-9C77-25A598501494}" type="slidenum">
              <a:rPr lang="en-US"/>
              <a:pPr/>
              <a:t>46</a:t>
            </a:fld>
            <a:endParaRPr lang="en-US"/>
          </a:p>
        </p:txBody>
      </p:sp>
      <p:sp>
        <p:nvSpPr>
          <p:cNvPr id="69634" name="Rectangle 1026"/>
          <p:cNvSpPr>
            <a:spLocks noGrp="1" noRot="1" noChangeAspect="1" noChangeArrowheads="1" noTextEdit="1"/>
          </p:cNvSpPr>
          <p:nvPr>
            <p:ph type="sldImg"/>
          </p:nvPr>
        </p:nvSpPr>
        <p:spPr>
          <a:ln/>
        </p:spPr>
      </p:sp>
      <p:sp>
        <p:nvSpPr>
          <p:cNvPr id="69635" name="Rectangle 1027"/>
          <p:cNvSpPr>
            <a:spLocks noGrp="1" noChangeArrowheads="1"/>
          </p:cNvSpPr>
          <p:nvPr>
            <p:ph type="body" idx="1"/>
          </p:nvPr>
        </p:nvSpPr>
        <p:spPr>
          <a:noFill/>
          <a:ln/>
        </p:spPr>
        <p:txBody>
          <a:bodyPr/>
          <a:lstStyle/>
          <a:p>
            <a:pPr eaLnBrk="1" hangingPunct="1"/>
            <a:r>
              <a:rPr lang="en-US">
                <a:latin typeface="Arial" pitchFamily="34" charset="0"/>
                <a:ea typeface="ＭＳ Ｐゴシック" pitchFamily="34" charset="-128"/>
              </a:rPr>
              <a:t>An alpha globin variant that you need to know is Hgb Constant Spring, named after the location in Jamaica where it was described.</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It is produced by a mutation of the stop codon that adds an additional 31 amino acids. This appears as a slower band on Hgb electrophoresis (Hgb H and Barts are fast bands). Because it is unstable, it produces thalassemic phenotype.</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When coinherited with two gene deletion thalassemia, it produces a form of thalassemia intermedia called Hgb H Constant Spring that is more severe than classical Hgb H disease.</a:t>
            </a:r>
          </a:p>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4033551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A738D29E-68A5-404B-9ECA-33D068EAA0A3}" type="slidenum">
              <a:rPr lang="en-US"/>
              <a:pPr/>
              <a:t>6</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r>
              <a:rPr lang="en-US">
                <a:latin typeface="Arial" pitchFamily="34" charset="0"/>
                <a:ea typeface="ＭＳ Ｐゴシック" pitchFamily="34" charset="-128"/>
              </a:rPr>
              <a:t>There are a number of named Hgbs that you need to know. </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The names and formulas for the normal adult, fetal, and embryonic globins are shown. Memorize these.</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You should also commit to memory two abnormal Hgbs: Hgb Bart</a:t>
            </a:r>
            <a:r>
              <a:rPr lang="ja-JP" altLang="en-US">
                <a:latin typeface="Arial" pitchFamily="34" charset="0"/>
                <a:ea typeface="ＭＳ Ｐゴシック" pitchFamily="34" charset="-128"/>
              </a:rPr>
              <a:t>’</a:t>
            </a:r>
            <a:r>
              <a:rPr lang="en-US" altLang="ja-JP">
                <a:latin typeface="Arial" pitchFamily="34" charset="0"/>
                <a:ea typeface="ＭＳ Ｐゴシック" pitchFamily="34" charset="-128"/>
              </a:rPr>
              <a:t>s and Hgb H, tetramers of gamma and beta, respectively. I</a:t>
            </a:r>
            <a:r>
              <a:rPr lang="ja-JP" altLang="en-US">
                <a:latin typeface="Arial" pitchFamily="34" charset="0"/>
                <a:ea typeface="ＭＳ Ｐゴシック" pitchFamily="34" charset="-128"/>
              </a:rPr>
              <a:t>’</a:t>
            </a:r>
            <a:r>
              <a:rPr lang="en-US" altLang="ja-JP">
                <a:latin typeface="Arial" pitchFamily="34" charset="0"/>
                <a:ea typeface="ＭＳ Ｐゴシック" pitchFamily="34" charset="-128"/>
              </a:rPr>
              <a:t>ll discuss their significance in a few minutes.</a:t>
            </a:r>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13656640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F8BB2571-BFBF-439B-A5A2-CF4691DEB73B}" type="slidenum">
              <a:rPr lang="en-US"/>
              <a:pPr/>
              <a:t>48</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r>
              <a:rPr lang="en-US">
                <a:latin typeface="Arial" pitchFamily="34" charset="0"/>
                <a:ea typeface="ＭＳ Ｐゴシック" pitchFamily="34" charset="-128"/>
              </a:rPr>
              <a:t>Thalassemias can be classified by the genetic defect and  by clinical severity.</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[Read slide]</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The two classifications are complementary: one can have alpha thalassemia major, for example, or beta thalassemia intermedia.</a:t>
            </a:r>
          </a:p>
        </p:txBody>
      </p:sp>
    </p:spTree>
    <p:extLst>
      <p:ext uri="{BB962C8B-B14F-4D97-AF65-F5344CB8AC3E}">
        <p14:creationId xmlns:p14="http://schemas.microsoft.com/office/powerpoint/2010/main" val="3583418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C4B7A3C3-4AB6-43EB-8101-732AD788AC4E}" type="slidenum">
              <a:rPr lang="en-US"/>
              <a:pPr/>
              <a:t>49</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r>
              <a:rPr lang="en-US">
                <a:latin typeface="Arial" pitchFamily="34" charset="0"/>
                <a:ea typeface="ＭＳ Ｐゴシック" pitchFamily="34" charset="-128"/>
              </a:rPr>
              <a:t>The basic pathophysiology is shown here. Genetic defects of the either the alpha or beta globin genes leads to the decreased production…</a:t>
            </a:r>
          </a:p>
          <a:p>
            <a:pPr eaLnBrk="1" hangingPunct="1"/>
            <a:r>
              <a:rPr lang="en-US">
                <a:latin typeface="Arial" pitchFamily="34" charset="0"/>
                <a:ea typeface="ＭＳ Ｐゴシック" pitchFamily="34" charset="-128"/>
              </a:rPr>
              <a:t>[Read slide]</a:t>
            </a:r>
          </a:p>
        </p:txBody>
      </p:sp>
    </p:spTree>
    <p:extLst>
      <p:ext uri="{BB962C8B-B14F-4D97-AF65-F5344CB8AC3E}">
        <p14:creationId xmlns:p14="http://schemas.microsoft.com/office/powerpoint/2010/main" val="7626353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DA84B714-A107-4C71-93A6-1A12E12FB37E}" type="slidenum">
              <a:rPr lang="en-US"/>
              <a:pPr/>
              <a:t>51</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val="25393483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C71FD5BC-73FA-4A61-A2E8-BCD15F5155FD}" type="slidenum">
              <a:rPr lang="en-US"/>
              <a:pPr/>
              <a:t>54</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r>
              <a:rPr lang="en-US" dirty="0">
                <a:latin typeface="Arial" pitchFamily="34" charset="0"/>
                <a:ea typeface="ＭＳ Ｐゴシック" pitchFamily="34" charset="-128"/>
              </a:rPr>
              <a:t>Let</a:t>
            </a:r>
            <a:r>
              <a:rPr lang="ja-JP" altLang="en-US">
                <a:latin typeface="Arial" pitchFamily="34" charset="0"/>
                <a:ea typeface="ＭＳ Ｐゴシック" pitchFamily="34" charset="-128"/>
              </a:rPr>
              <a:t>’</a:t>
            </a:r>
            <a:r>
              <a:rPr lang="en-US" altLang="ja-JP" dirty="0">
                <a:latin typeface="Arial" pitchFamily="34" charset="0"/>
                <a:ea typeface="ＭＳ Ｐゴシック" pitchFamily="34" charset="-128"/>
              </a:rPr>
              <a:t>s review the main subtypes of the alpha </a:t>
            </a:r>
            <a:r>
              <a:rPr lang="en-US" altLang="ja-JP" dirty="0" err="1">
                <a:latin typeface="Arial" pitchFamily="34" charset="0"/>
                <a:ea typeface="ＭＳ Ｐゴシック" pitchFamily="34" charset="-128"/>
              </a:rPr>
              <a:t>thalassemias</a:t>
            </a:r>
            <a:r>
              <a:rPr lang="en-US" altLang="ja-JP" dirty="0">
                <a:latin typeface="Arial" pitchFamily="34" charset="0"/>
                <a:ea typeface="ＭＳ Ｐゴシック" pitchFamily="34" charset="-128"/>
              </a:rPr>
              <a:t>. Recall, we normally have 4 alpha globin genes, 2 on each chromosome.</a:t>
            </a:r>
          </a:p>
          <a:p>
            <a:pPr eaLnBrk="1" hangingPunct="1"/>
            <a:endParaRPr lang="en-US" dirty="0">
              <a:latin typeface="Arial" pitchFamily="34" charset="0"/>
              <a:ea typeface="ＭＳ Ｐゴシック" pitchFamily="34" charset="-128"/>
            </a:endParaRPr>
          </a:p>
          <a:p>
            <a:pPr eaLnBrk="1" hangingPunct="1"/>
            <a:r>
              <a:rPr lang="en-US" dirty="0">
                <a:latin typeface="Arial" pitchFamily="34" charset="0"/>
                <a:ea typeface="ＭＳ Ｐゴシック" pitchFamily="34" charset="-128"/>
              </a:rPr>
              <a:t>[Read slide]</a:t>
            </a:r>
          </a:p>
          <a:p>
            <a:pPr eaLnBrk="1" hangingPunct="1"/>
            <a:endParaRPr lang="en-US" dirty="0">
              <a:latin typeface="Arial" pitchFamily="34" charset="0"/>
              <a:ea typeface="ＭＳ Ｐゴシック" pitchFamily="34" charset="-128"/>
            </a:endParaRPr>
          </a:p>
          <a:p>
            <a:pPr eaLnBrk="1" hangingPunct="1"/>
            <a:r>
              <a:rPr lang="en-US" dirty="0">
                <a:latin typeface="Arial" pitchFamily="34" charset="0"/>
                <a:ea typeface="ＭＳ Ｐゴシック" pitchFamily="34" charset="-128"/>
              </a:rPr>
              <a:t>Let</a:t>
            </a:r>
            <a:r>
              <a:rPr lang="ja-JP" altLang="en-US">
                <a:latin typeface="Arial" pitchFamily="34" charset="0"/>
                <a:ea typeface="ＭＳ Ｐゴシック" pitchFamily="34" charset="-128"/>
              </a:rPr>
              <a:t>’</a:t>
            </a:r>
            <a:r>
              <a:rPr lang="en-US" altLang="ja-JP" dirty="0">
                <a:latin typeface="Arial" pitchFamily="34" charset="0"/>
                <a:ea typeface="ＭＳ Ｐゴシック" pitchFamily="34" charset="-128"/>
              </a:rPr>
              <a:t>s now review these classical forms of alpha thalassemia.</a:t>
            </a:r>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val="37134573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F61B29B4-4022-4800-9B55-2F81F7A0988F}" type="slidenum">
              <a:rPr lang="en-US"/>
              <a:pPr/>
              <a:t>55</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31001144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p:spPr>
        <p:txBody>
          <a:bodyPr/>
          <a:lstStyle/>
          <a:p>
            <a:fld id="{1444B9D1-C32E-4231-8516-C7D326DBB224}" type="slidenum">
              <a:rPr lang="en-US"/>
              <a:pPr/>
              <a:t>59</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pPr eaLnBrk="1" hangingPunct="1"/>
            <a:r>
              <a:rPr lang="en-US">
                <a:latin typeface="Arial" pitchFamily="34" charset="0"/>
                <a:ea typeface="ＭＳ Ｐゴシック" pitchFamily="34" charset="-128"/>
              </a:rPr>
              <a:t>Let</a:t>
            </a:r>
            <a:r>
              <a:rPr lang="ja-JP" altLang="en-US">
                <a:latin typeface="Arial" pitchFamily="34" charset="0"/>
                <a:ea typeface="ＭＳ Ｐゴシック" pitchFamily="34" charset="-128"/>
              </a:rPr>
              <a:t>’</a:t>
            </a:r>
            <a:r>
              <a:rPr lang="en-US" altLang="ja-JP">
                <a:latin typeface="Arial" pitchFamily="34" charset="0"/>
                <a:ea typeface="ＭＳ Ｐゴシック" pitchFamily="34" charset="-128"/>
              </a:rPr>
              <a:t>s review the main subtypes of the beta thalassemias. Recall, we normally have 2 beta globin genes.</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Beta thalassemia trait or minor occurs when a single thalassemic allele is inherited…either beta plus or beta zero.</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Beta thalassemia intermedia results from a variety of combinations, 4 classical examples are shown here.</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Beta thalassemia major, or Cooley</a:t>
            </a:r>
            <a:r>
              <a:rPr lang="ja-JP" altLang="en-US">
                <a:latin typeface="Arial" pitchFamily="34" charset="0"/>
                <a:ea typeface="ＭＳ Ｐゴシック" pitchFamily="34" charset="-128"/>
              </a:rPr>
              <a:t>’</a:t>
            </a:r>
            <a:r>
              <a:rPr lang="en-US" altLang="ja-JP">
                <a:latin typeface="Arial" pitchFamily="34" charset="0"/>
                <a:ea typeface="ＭＳ Ｐゴシック" pitchFamily="34" charset="-128"/>
              </a:rPr>
              <a:t>s anemia, is the result of homozygosity for two null alleles.</a:t>
            </a:r>
          </a:p>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403082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p:spPr>
        <p:txBody>
          <a:bodyPr/>
          <a:lstStyle/>
          <a:p>
            <a:fld id="{F2A2605F-A591-47F9-8B61-7DA77ACDC611}" type="slidenum">
              <a:rPr lang="en-US"/>
              <a:pPr/>
              <a:t>64</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pPr eaLnBrk="1" hangingPunct="1"/>
            <a:r>
              <a:rPr lang="en-US" dirty="0">
                <a:latin typeface="Arial" pitchFamily="34" charset="0"/>
                <a:ea typeface="ＭＳ Ｐゴシック" pitchFamily="34" charset="-128"/>
              </a:rPr>
              <a:t>A few words about hereditary persistence of fetal hemoglobin (HPFH) and delta beta </a:t>
            </a:r>
            <a:r>
              <a:rPr lang="en-US" dirty="0" err="1">
                <a:latin typeface="Arial" pitchFamily="34" charset="0"/>
                <a:ea typeface="ＭＳ Ｐゴシック" pitchFamily="34" charset="-128"/>
              </a:rPr>
              <a:t>thalassemia</a:t>
            </a:r>
            <a:r>
              <a:rPr lang="en-US" dirty="0">
                <a:latin typeface="Arial" pitchFamily="34" charset="0"/>
                <a:ea typeface="ＭＳ Ｐゴシック" pitchFamily="34" charset="-128"/>
              </a:rPr>
              <a:t>.</a:t>
            </a:r>
          </a:p>
          <a:p>
            <a:pPr eaLnBrk="1" hangingPunct="1"/>
            <a:endParaRPr lang="en-US" dirty="0">
              <a:latin typeface="Arial" pitchFamily="34" charset="0"/>
              <a:ea typeface="ＭＳ Ｐゴシック" pitchFamily="34" charset="-128"/>
            </a:endParaRPr>
          </a:p>
          <a:p>
            <a:pPr eaLnBrk="1" hangingPunct="1"/>
            <a:r>
              <a:rPr lang="en-US" dirty="0">
                <a:latin typeface="Arial" pitchFamily="34" charset="0"/>
                <a:ea typeface="ＭＳ Ｐゴシック" pitchFamily="34" charset="-128"/>
              </a:rPr>
              <a:t>These are related conditions characterized by defective delta and beta </a:t>
            </a:r>
            <a:r>
              <a:rPr lang="en-US" dirty="0" err="1">
                <a:latin typeface="Arial" pitchFamily="34" charset="0"/>
                <a:ea typeface="ＭＳ Ｐゴシック" pitchFamily="34" charset="-128"/>
              </a:rPr>
              <a:t>globin</a:t>
            </a:r>
            <a:r>
              <a:rPr lang="en-US" dirty="0">
                <a:latin typeface="Arial" pitchFamily="34" charset="0"/>
                <a:ea typeface="ＭＳ Ｐゴシック" pitchFamily="34" charset="-128"/>
              </a:rPr>
              <a:t> synthesis with increased </a:t>
            </a:r>
            <a:r>
              <a:rPr lang="en-US" dirty="0" err="1">
                <a:latin typeface="Arial" pitchFamily="34" charset="0"/>
                <a:ea typeface="ＭＳ Ｐゴシック" pitchFamily="34" charset="-128"/>
              </a:rPr>
              <a:t>Hgb</a:t>
            </a:r>
            <a:r>
              <a:rPr lang="en-US" dirty="0">
                <a:latin typeface="Arial" pitchFamily="34" charset="0"/>
                <a:ea typeface="ＭＳ Ｐゴシック" pitchFamily="34" charset="-128"/>
              </a:rPr>
              <a:t> F production in adult life. </a:t>
            </a:r>
            <a:r>
              <a:rPr lang="en-US" dirty="0" err="1">
                <a:latin typeface="Arial" pitchFamily="34" charset="0"/>
                <a:ea typeface="ＭＳ Ｐゴシック" pitchFamily="34" charset="-128"/>
              </a:rPr>
              <a:t>Hgb</a:t>
            </a:r>
            <a:r>
              <a:rPr lang="en-US" dirty="0">
                <a:latin typeface="Arial" pitchFamily="34" charset="0"/>
                <a:ea typeface="ＭＳ Ｐゴシック" pitchFamily="34" charset="-128"/>
              </a:rPr>
              <a:t> A and A2 production is decreased or absent in these conditions. </a:t>
            </a:r>
          </a:p>
          <a:p>
            <a:pPr eaLnBrk="1" hangingPunct="1"/>
            <a:endParaRPr lang="en-US" dirty="0">
              <a:latin typeface="Arial" pitchFamily="34" charset="0"/>
              <a:ea typeface="ＭＳ Ｐゴシック" pitchFamily="34" charset="-128"/>
            </a:endParaRPr>
          </a:p>
          <a:p>
            <a:pPr eaLnBrk="1" hangingPunct="1"/>
            <a:r>
              <a:rPr lang="en-US" dirty="0">
                <a:latin typeface="Arial" pitchFamily="34" charset="0"/>
                <a:ea typeface="ＭＳ Ｐゴシック" pitchFamily="34" charset="-128"/>
              </a:rPr>
              <a:t>The difference between HPFH and delta-beta </a:t>
            </a:r>
            <a:r>
              <a:rPr lang="en-US" dirty="0" err="1">
                <a:latin typeface="Arial" pitchFamily="34" charset="0"/>
                <a:ea typeface="ＭＳ Ｐゴシック" pitchFamily="34" charset="-128"/>
              </a:rPr>
              <a:t>thalassemia</a:t>
            </a:r>
            <a:r>
              <a:rPr lang="en-US" dirty="0">
                <a:latin typeface="Arial" pitchFamily="34" charset="0"/>
                <a:ea typeface="ＭＳ Ｐゴシック" pitchFamily="34" charset="-128"/>
              </a:rPr>
              <a:t>, essentially, is that HPFH produces no </a:t>
            </a:r>
            <a:r>
              <a:rPr lang="en-US" dirty="0" err="1">
                <a:latin typeface="Arial" pitchFamily="34" charset="0"/>
                <a:ea typeface="ＭＳ Ｐゴシック" pitchFamily="34" charset="-128"/>
              </a:rPr>
              <a:t>thalassemic</a:t>
            </a:r>
            <a:r>
              <a:rPr lang="en-US" dirty="0">
                <a:latin typeface="Arial" pitchFamily="34" charset="0"/>
                <a:ea typeface="ＭＳ Ｐゴシック" pitchFamily="34" charset="-128"/>
              </a:rPr>
              <a:t> phenotype, but delta-beta </a:t>
            </a:r>
            <a:r>
              <a:rPr lang="en-US" dirty="0" err="1">
                <a:latin typeface="Arial" pitchFamily="34" charset="0"/>
                <a:ea typeface="ＭＳ Ｐゴシック" pitchFamily="34" charset="-128"/>
              </a:rPr>
              <a:t>thalassemia</a:t>
            </a:r>
            <a:r>
              <a:rPr lang="en-US" dirty="0">
                <a:latin typeface="Arial" pitchFamily="34" charset="0"/>
                <a:ea typeface="ＭＳ Ｐゴシック" pitchFamily="34" charset="-128"/>
              </a:rPr>
              <a:t> does, because gamma chain synthesis completely compensates for defective d and b synthesis in HPFH but not in DBT.</a:t>
            </a:r>
          </a:p>
          <a:p>
            <a:pPr eaLnBrk="1" hangingPunct="1"/>
            <a:endParaRPr lang="en-US" dirty="0">
              <a:latin typeface="Arial" pitchFamily="34" charset="0"/>
              <a:ea typeface="ＭＳ Ｐゴシック" pitchFamily="34" charset="-128"/>
            </a:endParaRPr>
          </a:p>
          <a:p>
            <a:pPr eaLnBrk="1" hangingPunct="1"/>
            <a:r>
              <a:rPr lang="en-US" dirty="0">
                <a:latin typeface="Arial" pitchFamily="34" charset="0"/>
                <a:ea typeface="ＭＳ Ｐゴシック" pitchFamily="34" charset="-128"/>
              </a:rPr>
              <a:t>A simple classification of HPFH and DBT is shown. Note the </a:t>
            </a:r>
            <a:r>
              <a:rPr lang="en-US" dirty="0" err="1">
                <a:latin typeface="Arial" pitchFamily="34" charset="0"/>
                <a:ea typeface="ＭＳ Ｐゴシック" pitchFamily="34" charset="-128"/>
              </a:rPr>
              <a:t>Hgb</a:t>
            </a:r>
            <a:r>
              <a:rPr lang="en-US" dirty="0">
                <a:latin typeface="Arial" pitchFamily="34" charset="0"/>
                <a:ea typeface="ＭＳ Ｐゴシック" pitchFamily="34" charset="-128"/>
              </a:rPr>
              <a:t> </a:t>
            </a:r>
            <a:r>
              <a:rPr lang="en-US" dirty="0" err="1">
                <a:latin typeface="Arial" pitchFamily="34" charset="0"/>
                <a:ea typeface="ＭＳ Ｐゴシック" pitchFamily="34" charset="-128"/>
              </a:rPr>
              <a:t>Lepore</a:t>
            </a:r>
            <a:r>
              <a:rPr lang="en-US" dirty="0">
                <a:latin typeface="Arial" pitchFamily="34" charset="0"/>
                <a:ea typeface="ＭＳ Ｐゴシック" pitchFamily="34" charset="-128"/>
              </a:rPr>
              <a:t>, a DB fusion gene, produces a DBT+ phenotype.</a:t>
            </a:r>
          </a:p>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val="19152000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p:spPr>
        <p:txBody>
          <a:bodyPr/>
          <a:lstStyle/>
          <a:p>
            <a:fld id="{FE679A8A-C3B7-453E-A542-299B7B5191C4}" type="slidenum">
              <a:rPr lang="en-US"/>
              <a:pPr/>
              <a:t>67</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pPr eaLnBrk="1" hangingPunct="1"/>
            <a:r>
              <a:rPr lang="en-US" dirty="0">
                <a:latin typeface="Arial" pitchFamily="34" charset="0"/>
                <a:ea typeface="ＭＳ Ｐゴシック" pitchFamily="34" charset="-128"/>
              </a:rPr>
              <a:t>The </a:t>
            </a:r>
            <a:r>
              <a:rPr lang="en-US" dirty="0" err="1">
                <a:latin typeface="Arial" pitchFamily="34" charset="0"/>
                <a:ea typeface="ＭＳ Ｐゴシック" pitchFamily="34" charset="-128"/>
              </a:rPr>
              <a:t>treatement</a:t>
            </a:r>
            <a:r>
              <a:rPr lang="en-US" dirty="0">
                <a:latin typeface="Arial" pitchFamily="34" charset="0"/>
                <a:ea typeface="ＭＳ Ｐゴシック" pitchFamily="34" charset="-128"/>
              </a:rPr>
              <a:t> of thalassemia major is chronic transfusions or SCT.</a:t>
            </a:r>
          </a:p>
          <a:p>
            <a:pPr eaLnBrk="1" hangingPunct="1"/>
            <a:endParaRPr lang="en-US" dirty="0">
              <a:latin typeface="Arial" pitchFamily="34" charset="0"/>
              <a:ea typeface="ＭＳ Ｐゴシック" pitchFamily="34" charset="-128"/>
            </a:endParaRPr>
          </a:p>
          <a:p>
            <a:pPr eaLnBrk="1" hangingPunct="1"/>
            <a:r>
              <a:rPr lang="en-US" dirty="0">
                <a:latin typeface="Arial" pitchFamily="34" charset="0"/>
                <a:ea typeface="ＭＳ Ｐゴシック" pitchFamily="34" charset="-128"/>
              </a:rPr>
              <a:t>Transfusions are given approximately monthly and lifelong not just to alleviate the anemia. </a:t>
            </a:r>
            <a:r>
              <a:rPr lang="en-US" dirty="0" err="1">
                <a:latin typeface="Arial" pitchFamily="34" charset="0"/>
                <a:ea typeface="ＭＳ Ｐゴシック" pitchFamily="34" charset="-128"/>
              </a:rPr>
              <a:t>Hypertransfusion</a:t>
            </a:r>
            <a:r>
              <a:rPr lang="en-US" dirty="0">
                <a:latin typeface="Arial" pitchFamily="34" charset="0"/>
                <a:ea typeface="ＭＳ Ｐゴシック" pitchFamily="34" charset="-128"/>
              </a:rPr>
              <a:t> regimens are given to turn off erythropoiesis to prevent bony complications and to improve growth and development.</a:t>
            </a:r>
          </a:p>
          <a:p>
            <a:pPr eaLnBrk="1" hangingPunct="1"/>
            <a:endParaRPr lang="en-US" dirty="0">
              <a:latin typeface="Arial" pitchFamily="34" charset="0"/>
              <a:ea typeface="ＭＳ Ｐゴシック" pitchFamily="34" charset="-128"/>
            </a:endParaRPr>
          </a:p>
          <a:p>
            <a:pPr eaLnBrk="1" hangingPunct="1"/>
            <a:r>
              <a:rPr lang="en-US" dirty="0">
                <a:latin typeface="Arial" pitchFamily="34" charset="0"/>
                <a:ea typeface="ＭＳ Ｐゴシック" pitchFamily="34" charset="-128"/>
              </a:rPr>
              <a:t>Chelation therapy is needed for iron overload, both endogenous and </a:t>
            </a:r>
            <a:r>
              <a:rPr lang="en-US" dirty="0" err="1">
                <a:latin typeface="Arial" pitchFamily="34" charset="0"/>
                <a:ea typeface="ＭＳ Ｐゴシック" pitchFamily="34" charset="-128"/>
              </a:rPr>
              <a:t>transfusional</a:t>
            </a:r>
            <a:r>
              <a:rPr lang="en-US" dirty="0">
                <a:latin typeface="Arial" pitchFamily="34" charset="0"/>
                <a:ea typeface="ＭＳ Ｐゴシック" pitchFamily="34" charset="-128"/>
              </a:rPr>
              <a:t>.</a:t>
            </a:r>
          </a:p>
          <a:p>
            <a:pPr eaLnBrk="1" hangingPunct="1"/>
            <a:endParaRPr lang="en-US" dirty="0">
              <a:latin typeface="Arial" pitchFamily="34" charset="0"/>
              <a:ea typeface="ＭＳ Ｐゴシック" pitchFamily="34" charset="-128"/>
            </a:endParaRPr>
          </a:p>
          <a:p>
            <a:pPr eaLnBrk="1" hangingPunct="1"/>
            <a:r>
              <a:rPr lang="en-US" dirty="0">
                <a:latin typeface="Arial" pitchFamily="34" charset="0"/>
                <a:ea typeface="ＭＳ Ｐゴシック" pitchFamily="34" charset="-128"/>
              </a:rPr>
              <a:t>Sometimes a splenectomy helps decrease transfusion requirements.</a:t>
            </a:r>
          </a:p>
        </p:txBody>
      </p:sp>
    </p:spTree>
    <p:extLst>
      <p:ext uri="{BB962C8B-B14F-4D97-AF65-F5344CB8AC3E}">
        <p14:creationId xmlns:p14="http://schemas.microsoft.com/office/powerpoint/2010/main" val="30504312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756230-A7CA-B444-A545-56D4BB86CB82}" type="slidenum">
              <a:rPr lang="en-US" smtClean="0"/>
              <a:t>68</a:t>
            </a:fld>
            <a:endParaRPr lang="en-US"/>
          </a:p>
        </p:txBody>
      </p:sp>
    </p:spTree>
    <p:extLst>
      <p:ext uri="{BB962C8B-B14F-4D97-AF65-F5344CB8AC3E}">
        <p14:creationId xmlns:p14="http://schemas.microsoft.com/office/powerpoint/2010/main" val="42700777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p:spPr>
        <p:txBody>
          <a:bodyPr/>
          <a:lstStyle/>
          <a:p>
            <a:fld id="{3307CFD4-2890-4523-82D3-241F60CD5941}" type="slidenum">
              <a:rPr lang="en-US"/>
              <a:pPr/>
              <a:t>70</a:t>
            </a:fld>
            <a:endParaRPr lang="en-US"/>
          </a:p>
        </p:txBody>
      </p:sp>
      <p:sp>
        <p:nvSpPr>
          <p:cNvPr id="93186" name="Rectangle 2"/>
          <p:cNvSpPr>
            <a:spLocks noGrp="1" noRot="1" noChangeAspect="1" noChangeArrowheads="1"/>
          </p:cNvSpPr>
          <p:nvPr>
            <p:ph type="sldImg"/>
          </p:nvPr>
        </p:nvSpPr>
        <p:spPr>
          <a:solidFill>
            <a:srgbClr val="FFFFFF"/>
          </a:solidFill>
          <a:ln/>
        </p:spPr>
      </p:sp>
      <p:sp>
        <p:nvSpPr>
          <p:cNvPr id="9318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pitchFamily="34" charset="0"/>
                <a:ea typeface="ＭＳ Ｐゴシック" pitchFamily="34" charset="-128"/>
              </a:rPr>
              <a:t>I</a:t>
            </a:r>
            <a:r>
              <a:rPr lang="ja-JP" altLang="en-US">
                <a:latin typeface="Arial" pitchFamily="34" charset="0"/>
                <a:ea typeface="ＭＳ Ｐゴシック" pitchFamily="34" charset="-128"/>
              </a:rPr>
              <a:t>’</a:t>
            </a:r>
            <a:r>
              <a:rPr lang="en-US" altLang="ja-JP">
                <a:latin typeface="Arial" pitchFamily="34" charset="0"/>
                <a:ea typeface="ＭＳ Ｐゴシック" pitchFamily="34" charset="-128"/>
              </a:rPr>
              <a:t>ve mentioned iron overload several times.</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You should know that as iron stores increase, the capacity of transferrin will be exceeded ,and unbound iron will accumulated.</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This free iron accumulates in organs, forms free radicals and ROS, and damages membrane lipids and cellular contents leading to organ toxicity.</a:t>
            </a:r>
          </a:p>
        </p:txBody>
      </p:sp>
    </p:spTree>
    <p:extLst>
      <p:ext uri="{BB962C8B-B14F-4D97-AF65-F5344CB8AC3E}">
        <p14:creationId xmlns:p14="http://schemas.microsoft.com/office/powerpoint/2010/main" val="2958202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AA0A684D-C9C7-4DAD-9244-AB260F1271FE}" type="slidenum">
              <a:rPr lang="en-US"/>
              <a:pPr/>
              <a:t>7</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r>
              <a:rPr lang="en-US">
                <a:latin typeface="Arial" pitchFamily="34" charset="0"/>
                <a:ea typeface="ＭＳ Ｐゴシック" pitchFamily="34" charset="-128"/>
              </a:rPr>
              <a:t>This graph shows the expression of the different globin genes during development. Age is shown on the x-axis, and the percent of total hemoglobin is shown on the y-axis.</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The embryonic epsilon and zeta chains are expressed only in very early life. Zeta glonbin synthesis is replaced by alpha globins that persists for the remainder of life.</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The beta like chains are a bit more complex. The embryonic epsilon gene is also transiently expressed in very early life. It is replaced by gamma globin chain synthesis. The combination of two alpha and two gamma chains is called fetal hemoglobin (or Hgb F).</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As gamma chain synthesis decreases around the time of birth, it is replaced by beta chain synthesis. The combination of two alpha and two beta chains is called adult hemoglobin (or Hgb A). A small amount of delta chain synthesis begins around the time of birth, and the combination of two alpha and two delta chains forms a minor adult Hgb called Hgb A2.</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So, Hgb F is the predominant Hgb in fetal life, and it is replaced by Hgb A and to a lesser extent A2 after birth.</a:t>
            </a:r>
          </a:p>
          <a:p>
            <a:pPr eaLnBrk="1" hangingPunct="1"/>
            <a:endParaRPr lang="en-US">
              <a:latin typeface="Arial" pitchFamily="34" charset="0"/>
              <a:ea typeface="ＭＳ Ｐゴシック" pitchFamily="34" charset="-128"/>
            </a:endParaRPr>
          </a:p>
          <a:p>
            <a:pPr eaLnBrk="1" hangingPunct="1"/>
            <a:endParaRPr lang="en-US">
              <a:latin typeface="Arial" pitchFamily="34" charset="0"/>
              <a:ea typeface="ＭＳ Ｐゴシック" pitchFamily="34" charset="-128"/>
            </a:endParaRPr>
          </a:p>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29672770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05230B-FA96-674A-B2E0-E1DDE1CBC8A6}" type="slidenum">
              <a:rPr lang="en-US"/>
              <a:pPr/>
              <a:t>77</a:t>
            </a:fld>
            <a:endParaRPr lang="en-US"/>
          </a:p>
        </p:txBody>
      </p:sp>
      <p:sp>
        <p:nvSpPr>
          <p:cNvPr id="206850"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2068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3580187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err="1"/>
              <a:t>Vaso</a:t>
            </a:r>
            <a:r>
              <a:rPr lang="en-US" dirty="0"/>
              <a:t>-occlusion :  Deoxygenation of hemoglobin -&gt; polymerization of hemoglobin -&gt; sickling of red blood cells -&gt; endothelial damage/activation -&gt; RBC and leukocyte adhesion to endothelium and </a:t>
            </a:r>
            <a:r>
              <a:rPr lang="en-US" dirty="0" err="1"/>
              <a:t>vasconstriction</a:t>
            </a:r>
            <a:r>
              <a:rPr lang="en-US" dirty="0"/>
              <a:t> -&gt; vascular occlusion, organ ischemia and end organ damage. </a:t>
            </a:r>
          </a:p>
          <a:p>
            <a:pPr marL="228600" indent="-228600">
              <a:buAutoNum type="arabicPeriod"/>
            </a:pPr>
            <a:r>
              <a:rPr lang="en-US" dirty="0"/>
              <a:t>Hemolysis - Deoxygenation of hemoglobin -&gt; polymerization of hemoglobin -&gt; sickling of red blood cells -&gt;intravascular hemolysis -&gt; NO depletion/dysregulation </a:t>
            </a:r>
          </a:p>
          <a:p>
            <a:endParaRPr lang="en-US" dirty="0"/>
          </a:p>
        </p:txBody>
      </p:sp>
      <p:sp>
        <p:nvSpPr>
          <p:cNvPr id="4" name="Slide Number Placeholder 3"/>
          <p:cNvSpPr>
            <a:spLocks noGrp="1"/>
          </p:cNvSpPr>
          <p:nvPr>
            <p:ph type="sldNum" sz="quarter" idx="5"/>
          </p:nvPr>
        </p:nvSpPr>
        <p:spPr/>
        <p:txBody>
          <a:bodyPr/>
          <a:lstStyle/>
          <a:p>
            <a:fld id="{7C756230-A7CA-B444-A545-56D4BB86CB82}" type="slidenum">
              <a:rPr lang="en-US" smtClean="0"/>
              <a:t>9</a:t>
            </a:fld>
            <a:endParaRPr lang="en-US"/>
          </a:p>
        </p:txBody>
      </p:sp>
    </p:spTree>
    <p:extLst>
      <p:ext uri="{BB962C8B-B14F-4D97-AF65-F5344CB8AC3E}">
        <p14:creationId xmlns:p14="http://schemas.microsoft.com/office/powerpoint/2010/main" val="2412742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these properties that inversely correlate with ISCS are targets of therapy to be discussed later. </a:t>
            </a:r>
          </a:p>
        </p:txBody>
      </p:sp>
      <p:sp>
        <p:nvSpPr>
          <p:cNvPr id="4" name="Slide Number Placeholder 3"/>
          <p:cNvSpPr>
            <a:spLocks noGrp="1"/>
          </p:cNvSpPr>
          <p:nvPr>
            <p:ph type="sldNum" sz="quarter" idx="5"/>
          </p:nvPr>
        </p:nvSpPr>
        <p:spPr/>
        <p:txBody>
          <a:bodyPr/>
          <a:lstStyle/>
          <a:p>
            <a:fld id="{7C756230-A7CA-B444-A545-56D4BB86CB82}" type="slidenum">
              <a:rPr lang="en-US" smtClean="0"/>
              <a:t>10</a:t>
            </a:fld>
            <a:endParaRPr lang="en-US"/>
          </a:p>
        </p:txBody>
      </p:sp>
    </p:spTree>
    <p:extLst>
      <p:ext uri="{BB962C8B-B14F-4D97-AF65-F5344CB8AC3E}">
        <p14:creationId xmlns:p14="http://schemas.microsoft.com/office/powerpoint/2010/main" val="3622662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7064D6E6-68D7-0748-B341-2A5454164E2B}"/>
              </a:ext>
            </a:extLst>
          </p:cNvPr>
          <p:cNvSpPr>
            <a:spLocks noGrp="1" noRot="1" noChangeAspect="1" noTextEdit="1"/>
          </p:cNvSpPr>
          <p:nvPr>
            <p:ph type="sldImg"/>
          </p:nvPr>
        </p:nvSpPr>
        <p:spPr>
          <a:ln/>
        </p:spPr>
      </p:sp>
      <p:sp>
        <p:nvSpPr>
          <p:cNvPr id="23554" name="Notes Placeholder 2">
            <a:extLst>
              <a:ext uri="{FF2B5EF4-FFF2-40B4-BE49-F238E27FC236}">
                <a16:creationId xmlns:a16="http://schemas.microsoft.com/office/drawing/2014/main" id="{B6539EAC-7CE6-104E-9916-D8DB2389776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3555" name="Slide Number Placeholder 3">
            <a:extLst>
              <a:ext uri="{FF2B5EF4-FFF2-40B4-BE49-F238E27FC236}">
                <a16:creationId xmlns:a16="http://schemas.microsoft.com/office/drawing/2014/main" id="{8DE64931-2311-F546-BB5E-60E23830F9B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panose="020B0604020202020204" pitchFamily="34" charset="0"/>
                <a:ea typeface="ＭＳ Ｐゴシック" panose="020B0600070205080204" pitchFamily="34" charset="-128"/>
              </a:defRPr>
            </a:lvl1pPr>
            <a:lvl2pPr marL="742950" indent="-285750">
              <a:defRPr sz="2400" u="sng">
                <a:solidFill>
                  <a:schemeClr val="tx1"/>
                </a:solidFill>
                <a:latin typeface="Arial" panose="020B0604020202020204" pitchFamily="34" charset="0"/>
                <a:ea typeface="ＭＳ Ｐゴシック" panose="020B0600070205080204" pitchFamily="34" charset="-128"/>
              </a:defRPr>
            </a:lvl2pPr>
            <a:lvl3pPr marL="1143000" indent="-228600">
              <a:defRPr sz="2400" u="sng">
                <a:solidFill>
                  <a:schemeClr val="tx1"/>
                </a:solidFill>
                <a:latin typeface="Arial" panose="020B0604020202020204" pitchFamily="34" charset="0"/>
                <a:ea typeface="ＭＳ Ｐゴシック" panose="020B0600070205080204" pitchFamily="34" charset="-128"/>
              </a:defRPr>
            </a:lvl3pPr>
            <a:lvl4pPr marL="1600200" indent="-228600">
              <a:defRPr sz="2400" u="sng">
                <a:solidFill>
                  <a:schemeClr val="tx1"/>
                </a:solidFill>
                <a:latin typeface="Arial" panose="020B0604020202020204" pitchFamily="34" charset="0"/>
                <a:ea typeface="ＭＳ Ｐゴシック" panose="020B0600070205080204" pitchFamily="34" charset="-128"/>
              </a:defRPr>
            </a:lvl4pPr>
            <a:lvl5pPr marL="2057400" indent="-22860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fld id="{13BE40DF-8E37-CA4B-9A24-FC2A453AB449}" type="slidenum">
              <a:rPr lang="en-US" altLang="en-US" sz="1200" u="none"/>
              <a:pPr/>
              <a:t>12</a:t>
            </a:fld>
            <a:endParaRPr lang="en-US" altLang="en-US" sz="1200" u="none"/>
          </a:p>
        </p:txBody>
      </p:sp>
    </p:spTree>
    <p:extLst>
      <p:ext uri="{BB962C8B-B14F-4D97-AF65-F5344CB8AC3E}">
        <p14:creationId xmlns:p14="http://schemas.microsoft.com/office/powerpoint/2010/main" val="2874957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10,000-100,000 countries – Africa – Nigeria, DRC, Uganda and Tanzania. Asia - India</a:t>
            </a:r>
          </a:p>
        </p:txBody>
      </p:sp>
      <p:sp>
        <p:nvSpPr>
          <p:cNvPr id="4" name="Slide Number Placeholder 3"/>
          <p:cNvSpPr>
            <a:spLocks noGrp="1"/>
          </p:cNvSpPr>
          <p:nvPr>
            <p:ph type="sldNum" sz="quarter" idx="5"/>
          </p:nvPr>
        </p:nvSpPr>
        <p:spPr/>
        <p:txBody>
          <a:bodyPr/>
          <a:lstStyle/>
          <a:p>
            <a:fld id="{7C756230-A7CA-B444-A545-56D4BB86CB82}" type="slidenum">
              <a:rPr lang="en-US" smtClean="0"/>
              <a:t>13</a:t>
            </a:fld>
            <a:endParaRPr lang="en-US"/>
          </a:p>
        </p:txBody>
      </p:sp>
    </p:spTree>
    <p:extLst>
      <p:ext uri="{BB962C8B-B14F-4D97-AF65-F5344CB8AC3E}">
        <p14:creationId xmlns:p14="http://schemas.microsoft.com/office/powerpoint/2010/main" val="1080625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p:spPr>
        <p:txBody>
          <a:bodyPr/>
          <a:lstStyle/>
          <a:p>
            <a:fld id="{ABBF94C1-8E9E-40D1-B26C-C3AC4D6DEA62}" type="slidenum">
              <a:rPr lang="en-US"/>
              <a:pPr/>
              <a:t>14</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pPr eaLnBrk="1" hangingPunct="1"/>
            <a:r>
              <a:rPr lang="en-US">
                <a:latin typeface="Arial" pitchFamily="34" charset="0"/>
                <a:ea typeface="ＭＳ Ｐゴシック" pitchFamily="34" charset="-128"/>
              </a:rPr>
              <a:t>The  term sickle cell disease encompasses a number of related conditions, the most common forms of which are shown here in order of decreasing frequency.</a:t>
            </a:r>
          </a:p>
          <a:p>
            <a:pPr eaLnBrk="1" hangingPunct="1"/>
            <a:endParaRPr lang="en-US">
              <a:latin typeface="Arial" pitchFamily="34" charset="0"/>
              <a:ea typeface="ＭＳ Ｐゴシック" pitchFamily="34" charset="-128"/>
            </a:endParaRPr>
          </a:p>
          <a:p>
            <a:pPr eaLnBrk="1" hangingPunct="1"/>
            <a:r>
              <a:rPr lang="en-US">
                <a:latin typeface="Arial" pitchFamily="34" charset="0"/>
                <a:ea typeface="ＭＳ Ｐゴシック" pitchFamily="34" charset="-128"/>
              </a:rPr>
              <a:t>Sickle cell anemia is the name for the homozygous state for the betaS gene. SCD also occurs from compound heterozygous states with Hgb S and Hgb C, beta-plus thalassemia, and beta-zero thalassemia. You should be familiar with the steady state hematologic parameters of the different sickle cell diseases.</a:t>
            </a:r>
          </a:p>
        </p:txBody>
      </p:sp>
    </p:spTree>
    <p:extLst>
      <p:ext uri="{BB962C8B-B14F-4D97-AF65-F5344CB8AC3E}">
        <p14:creationId xmlns:p14="http://schemas.microsoft.com/office/powerpoint/2010/main" val="15907913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95456" y="257695"/>
            <a:ext cx="6833060" cy="3252268"/>
          </a:xfrm>
        </p:spPr>
        <p:txBody>
          <a:bodyPr anchor="b"/>
          <a:lstStyle>
            <a:lvl1pPr algn="ctr">
              <a:defRPr sz="6000" b="1">
                <a:solidFill>
                  <a:schemeClr val="bg1"/>
                </a:solidFill>
              </a:defRPr>
            </a:lvl1pPr>
          </a:lstStyle>
          <a:p>
            <a:r>
              <a:rPr lang="en-US" dirty="0"/>
              <a:t>Session Title</a:t>
            </a:r>
          </a:p>
        </p:txBody>
      </p:sp>
      <p:sp>
        <p:nvSpPr>
          <p:cNvPr id="3" name="Subtitle 2"/>
          <p:cNvSpPr>
            <a:spLocks noGrp="1"/>
          </p:cNvSpPr>
          <p:nvPr>
            <p:ph type="subTitle" idx="1" hasCustomPrompt="1"/>
          </p:nvPr>
        </p:nvSpPr>
        <p:spPr>
          <a:xfrm>
            <a:off x="5195456" y="3740583"/>
            <a:ext cx="6833059" cy="1671925"/>
          </a:xfrm>
        </p:spPr>
        <p:txBody>
          <a:bodyPr/>
          <a:lstStyle>
            <a:lvl1pPr marL="0" indent="0" algn="ctr">
              <a:buNone/>
              <a:defRPr sz="2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a:t>
            </a:r>
            <a:br>
              <a:rPr lang="en-US" dirty="0"/>
            </a:br>
            <a:r>
              <a:rPr lang="en-US" b="0" dirty="0"/>
              <a:t>Speaker Institution</a:t>
            </a:r>
            <a:endParaRPr lang="en-US" dirty="0"/>
          </a:p>
        </p:txBody>
      </p:sp>
    </p:spTree>
    <p:extLst>
      <p:ext uri="{BB962C8B-B14F-4D97-AF65-F5344CB8AC3E}">
        <p14:creationId xmlns:p14="http://schemas.microsoft.com/office/powerpoint/2010/main" val="1238437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F26B3C-DD9A-5F47-92DC-8D0C2397D36A}"/>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E1822369-DD4F-A64F-8FBE-460AAB12AF27}" type="datetimeFigureOut">
              <a:rPr lang="en-US"/>
              <a:pPr>
                <a:defRPr/>
              </a:pPr>
              <a:t>12/16/2020</a:t>
            </a:fld>
            <a:endParaRPr lang="en-US"/>
          </a:p>
        </p:txBody>
      </p:sp>
      <p:sp>
        <p:nvSpPr>
          <p:cNvPr id="5" name="Footer Placeholder 4">
            <a:extLst>
              <a:ext uri="{FF2B5EF4-FFF2-40B4-BE49-F238E27FC236}">
                <a16:creationId xmlns:a16="http://schemas.microsoft.com/office/drawing/2014/main" id="{C1A99C88-5FC5-3C45-B4A6-CD23B40197A6}"/>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9BC170D4-10D2-FC49-8933-460869B08DF5}"/>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62E15B82-B716-3E4F-A62D-764CBC616414}" type="slidenum">
              <a:rPr lang="en-US"/>
              <a:pPr>
                <a:defRPr/>
              </a:pPr>
              <a:t>‹#›</a:t>
            </a:fld>
            <a:endParaRPr lang="en-US"/>
          </a:p>
        </p:txBody>
      </p:sp>
    </p:spTree>
    <p:extLst>
      <p:ext uri="{BB962C8B-B14F-4D97-AF65-F5344CB8AC3E}">
        <p14:creationId xmlns:p14="http://schemas.microsoft.com/office/powerpoint/2010/main" val="4252773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AEB4BA-77F7-854C-9381-CCB677264394}"/>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33E251E4-A4F5-8049-9403-568B14079F31}" type="datetimeFigureOut">
              <a:rPr lang="en-US"/>
              <a:pPr>
                <a:defRPr/>
              </a:pPr>
              <a:t>12/16/2020</a:t>
            </a:fld>
            <a:endParaRPr lang="en-US"/>
          </a:p>
        </p:txBody>
      </p:sp>
      <p:sp>
        <p:nvSpPr>
          <p:cNvPr id="5" name="Footer Placeholder 4">
            <a:extLst>
              <a:ext uri="{FF2B5EF4-FFF2-40B4-BE49-F238E27FC236}">
                <a16:creationId xmlns:a16="http://schemas.microsoft.com/office/drawing/2014/main" id="{081FDA10-CF2C-E94E-B88E-E5C766CC7705}"/>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66A8CB88-E26B-2746-81F1-E61FAFAA92CE}"/>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221FD50D-FD06-CC41-9B36-AE578ECBC588}" type="slidenum">
              <a:rPr lang="en-US"/>
              <a:pPr>
                <a:defRPr/>
              </a:pPr>
              <a:t>‹#›</a:t>
            </a:fld>
            <a:endParaRPr lang="en-US"/>
          </a:p>
        </p:txBody>
      </p:sp>
    </p:spTree>
    <p:extLst>
      <p:ext uri="{BB962C8B-B14F-4D97-AF65-F5344CB8AC3E}">
        <p14:creationId xmlns:p14="http://schemas.microsoft.com/office/powerpoint/2010/main" val="1674653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7526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526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293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7526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752600"/>
            <a:ext cx="5384800" cy="4724400"/>
          </a:xfrm>
        </p:spPr>
        <p:txBody>
          <a:bodyPr rtlCol="0">
            <a:normAutofit/>
          </a:bodyPr>
          <a:lstStyle/>
          <a:p>
            <a:pPr lvl="0"/>
            <a:endParaRPr lang="en-US" noProof="0"/>
          </a:p>
        </p:txBody>
      </p:sp>
    </p:spTree>
    <p:extLst>
      <p:ext uri="{BB962C8B-B14F-4D97-AF65-F5344CB8AC3E}">
        <p14:creationId xmlns:p14="http://schemas.microsoft.com/office/powerpoint/2010/main" val="4207589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1631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69732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7091" y="1825625"/>
            <a:ext cx="574270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715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2202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8617" y="365125"/>
            <a:ext cx="11665527" cy="1325563"/>
          </a:xfrm>
        </p:spPr>
        <p:txBody>
          <a:bodyPr/>
          <a:lstStyle/>
          <a:p>
            <a:r>
              <a:rPr lang="en-US" dirty="0"/>
              <a:t>Click to edit Master title style</a:t>
            </a:r>
          </a:p>
        </p:txBody>
      </p:sp>
      <p:sp>
        <p:nvSpPr>
          <p:cNvPr id="3" name="Text Placeholder 2"/>
          <p:cNvSpPr>
            <a:spLocks noGrp="1"/>
          </p:cNvSpPr>
          <p:nvPr>
            <p:ph type="body" idx="1"/>
          </p:nvPr>
        </p:nvSpPr>
        <p:spPr>
          <a:xfrm>
            <a:off x="258618" y="1681163"/>
            <a:ext cx="573895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618" y="2505075"/>
            <a:ext cx="573895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76118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76118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7597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87618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2217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5564" y="332509"/>
            <a:ext cx="4476461" cy="1724891"/>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332509"/>
            <a:ext cx="6172200" cy="55364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95564" y="2057400"/>
            <a:ext cx="447646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595185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543B04-3909-9F45-BCD9-03CE9A6E19FA}"/>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DFEE9921-C18A-604F-9069-8A997880C8BA}" type="datetimeFigureOut">
              <a:rPr lang="en-US"/>
              <a:pPr>
                <a:defRPr/>
              </a:pPr>
              <a:t>12/16/2020</a:t>
            </a:fld>
            <a:endParaRPr lang="en-US"/>
          </a:p>
        </p:txBody>
      </p:sp>
      <p:sp>
        <p:nvSpPr>
          <p:cNvPr id="6" name="Footer Placeholder 5">
            <a:extLst>
              <a:ext uri="{FF2B5EF4-FFF2-40B4-BE49-F238E27FC236}">
                <a16:creationId xmlns:a16="http://schemas.microsoft.com/office/drawing/2014/main" id="{FFD2B96B-090F-4348-BB84-288C0C15CCD5}"/>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221F4324-0123-B845-8B65-CB856CF8689C}"/>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C18D5A93-B5B0-5D49-BF64-FE44E597D0DC}" type="slidenum">
              <a:rPr lang="en-US"/>
              <a:pPr>
                <a:defRPr/>
              </a:pPr>
              <a:t>‹#›</a:t>
            </a:fld>
            <a:endParaRPr lang="en-US"/>
          </a:p>
        </p:txBody>
      </p:sp>
    </p:spTree>
    <p:extLst>
      <p:ext uri="{BB962C8B-B14F-4D97-AF65-F5344CB8AC3E}">
        <p14:creationId xmlns:p14="http://schemas.microsoft.com/office/powerpoint/2010/main" val="2387289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F5FBAF6-927D-8E42-806C-9682F08AD10C}"/>
              </a:ext>
            </a:extLst>
          </p:cNvPr>
          <p:cNvSpPr>
            <a:spLocks noGrp="1" noChangeArrowheads="1"/>
          </p:cNvSpPr>
          <p:nvPr>
            <p:ph type="title"/>
          </p:nvPr>
        </p:nvSpPr>
        <p:spPr bwMode="auto">
          <a:xfrm>
            <a:off x="277091" y="365125"/>
            <a:ext cx="1161010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BC715126-FB0B-C442-B926-BAAEB1BFAC77}"/>
              </a:ext>
            </a:extLst>
          </p:cNvPr>
          <p:cNvSpPr>
            <a:spLocks noGrp="1" noChangeArrowheads="1"/>
          </p:cNvSpPr>
          <p:nvPr>
            <p:ph type="body" idx="1"/>
          </p:nvPr>
        </p:nvSpPr>
        <p:spPr bwMode="auto">
          <a:xfrm>
            <a:off x="277091" y="1825625"/>
            <a:ext cx="11610109"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3" r:id="rId12"/>
    <p:sldLayoutId id="2147483684" r:id="rId13"/>
  </p:sldLayoutIdLst>
  <p:txStyles>
    <p:titleStyle>
      <a:lvl1pPr algn="l" rtl="0" eaLnBrk="1" fontAlgn="base" hangingPunct="1">
        <a:lnSpc>
          <a:spcPct val="90000"/>
        </a:lnSpc>
        <a:spcBef>
          <a:spcPct val="0"/>
        </a:spcBef>
        <a:spcAft>
          <a:spcPct val="0"/>
        </a:spcAft>
        <a:defRPr sz="4400" b="1" kern="1200">
          <a:solidFill>
            <a:schemeClr val="bg2">
              <a:lumMod val="25000"/>
            </a:schemeClr>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bg2">
              <a:lumMod val="25000"/>
            </a:schemeClr>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9.tiff"/><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98B250AD-5EEA-C24D-8F00-A6428F0E3A78}"/>
              </a:ext>
            </a:extLst>
          </p:cNvPr>
          <p:cNvSpPr>
            <a:spLocks noGrp="1" noChangeArrowheads="1"/>
          </p:cNvSpPr>
          <p:nvPr>
            <p:ph type="ctrTitle"/>
          </p:nvPr>
        </p:nvSpPr>
        <p:spPr>
          <a:xfrm>
            <a:off x="5311775" y="1122363"/>
            <a:ext cx="6564313" cy="2387600"/>
          </a:xfrm>
        </p:spPr>
        <p:txBody>
          <a:bodyPr/>
          <a:lstStyle/>
          <a:p>
            <a:r>
              <a:rPr lang="en-US" altLang="en-US" dirty="0"/>
              <a:t>Hemoglobinopathies</a:t>
            </a:r>
          </a:p>
        </p:txBody>
      </p:sp>
      <p:sp>
        <p:nvSpPr>
          <p:cNvPr id="14338" name="Subtitle 2">
            <a:extLst>
              <a:ext uri="{FF2B5EF4-FFF2-40B4-BE49-F238E27FC236}">
                <a16:creationId xmlns:a16="http://schemas.microsoft.com/office/drawing/2014/main" id="{252F0D66-137E-FE47-8C21-F6B35E5632DD}"/>
              </a:ext>
            </a:extLst>
          </p:cNvPr>
          <p:cNvSpPr>
            <a:spLocks noGrp="1" noChangeArrowheads="1"/>
          </p:cNvSpPr>
          <p:nvPr>
            <p:ph type="subTitle" idx="1"/>
          </p:nvPr>
        </p:nvSpPr>
        <p:spPr>
          <a:xfrm>
            <a:off x="5311775" y="3602038"/>
            <a:ext cx="6564313" cy="1655762"/>
          </a:xfrm>
        </p:spPr>
        <p:txBody>
          <a:bodyPr/>
          <a:lstStyle/>
          <a:p>
            <a:r>
              <a:rPr lang="en-US" altLang="en-US" dirty="0"/>
              <a:t>Melissa Frei-Jones, MD MSCI</a:t>
            </a:r>
          </a:p>
          <a:p>
            <a:r>
              <a:rPr lang="en-US" altLang="en-US" dirty="0"/>
              <a:t>UT Health-Long School of Medicine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Irreversibly Sickled Cells (ISCs)</a:t>
            </a:r>
            <a:br>
              <a:rPr lang="en-US" dirty="0"/>
            </a:br>
            <a:r>
              <a:rPr lang="en-US" dirty="0"/>
              <a:t>Clinical and Laboratory Correlates</a:t>
            </a:r>
          </a:p>
        </p:txBody>
      </p:sp>
      <p:sp>
        <p:nvSpPr>
          <p:cNvPr id="3" name="Content Placeholder 2">
            <a:extLst>
              <a:ext uri="{FF2B5EF4-FFF2-40B4-BE49-F238E27FC236}">
                <a16:creationId xmlns:a16="http://schemas.microsoft.com/office/drawing/2014/main" id="{B42F2869-CA15-AD42-A486-FD6C9CB258F9}"/>
              </a:ext>
            </a:extLst>
          </p:cNvPr>
          <p:cNvSpPr>
            <a:spLocks noGrp="1"/>
          </p:cNvSpPr>
          <p:nvPr>
            <p:ph sz="half" idx="1"/>
          </p:nvPr>
        </p:nvSpPr>
        <p:spPr/>
        <p:txBody>
          <a:bodyPr>
            <a:normAutofit fontScale="92500" lnSpcReduction="10000"/>
          </a:bodyPr>
          <a:lstStyle/>
          <a:p>
            <a:r>
              <a:rPr lang="en-US" dirty="0"/>
              <a:t>Positive correlations with %ISCs</a:t>
            </a:r>
          </a:p>
          <a:p>
            <a:pPr lvl="1"/>
            <a:r>
              <a:rPr lang="en-US" dirty="0"/>
              <a:t>MCHC</a:t>
            </a:r>
          </a:p>
          <a:p>
            <a:pPr lvl="1"/>
            <a:r>
              <a:rPr lang="en-US" dirty="0"/>
              <a:t>α-globin gene number</a:t>
            </a:r>
          </a:p>
          <a:p>
            <a:r>
              <a:rPr lang="en-US" dirty="0"/>
              <a:t>Inverse correlations with %ISCs</a:t>
            </a:r>
          </a:p>
          <a:p>
            <a:pPr lvl="1"/>
            <a:r>
              <a:rPr lang="en-US" dirty="0"/>
              <a:t>RBC lifespan</a:t>
            </a:r>
          </a:p>
          <a:p>
            <a:pPr lvl="1"/>
            <a:r>
              <a:rPr lang="en-US" dirty="0"/>
              <a:t>Total Hb</a:t>
            </a:r>
          </a:p>
          <a:p>
            <a:pPr lvl="1"/>
            <a:r>
              <a:rPr lang="en-US" dirty="0"/>
              <a:t>Hb F</a:t>
            </a:r>
          </a:p>
          <a:p>
            <a:pPr lvl="1"/>
            <a:r>
              <a:rPr lang="en-US" dirty="0"/>
              <a:t>α-thalassemia</a:t>
            </a:r>
          </a:p>
          <a:p>
            <a:pPr lvl="1"/>
            <a:r>
              <a:rPr lang="en-US" dirty="0"/>
              <a:t>Frequency of pain</a:t>
            </a:r>
          </a:p>
          <a:p>
            <a:r>
              <a:rPr lang="en-US" dirty="0"/>
              <a:t>An increase in the number of ISCs has been reported to precede </a:t>
            </a:r>
            <a:r>
              <a:rPr lang="en-US" dirty="0" err="1"/>
              <a:t>vaso</a:t>
            </a:r>
            <a:r>
              <a:rPr lang="en-US"/>
              <a:t>-occlusion.</a:t>
            </a:r>
            <a:endParaRPr lang="en-US" dirty="0"/>
          </a:p>
          <a:p>
            <a:endParaRPr lang="en-US" dirty="0"/>
          </a:p>
        </p:txBody>
      </p:sp>
      <p:sp>
        <p:nvSpPr>
          <p:cNvPr id="17" name="Rectangle 16">
            <a:extLst>
              <a:ext uri="{FF2B5EF4-FFF2-40B4-BE49-F238E27FC236}">
                <a16:creationId xmlns:a16="http://schemas.microsoft.com/office/drawing/2014/main" id="{8BEE37F8-EF50-3F4D-982F-5BFC46960381}"/>
              </a:ext>
            </a:extLst>
          </p:cNvPr>
          <p:cNvSpPr/>
          <p:nvPr/>
        </p:nvSpPr>
        <p:spPr>
          <a:xfrm>
            <a:off x="6920833" y="2464176"/>
            <a:ext cx="864339" cy="369332"/>
          </a:xfrm>
          <a:prstGeom prst="rect">
            <a:avLst/>
          </a:prstGeom>
        </p:spPr>
        <p:txBody>
          <a:bodyPr wrap="none">
            <a:spAutoFit/>
          </a:bodyPr>
          <a:lstStyle/>
          <a:p>
            <a:pPr>
              <a:defRPr/>
            </a:pPr>
            <a:r>
              <a:rPr lang="en-US" b="1" dirty="0">
                <a:latin typeface="Arial" charset="0"/>
                <a:ea typeface="ＭＳ Ｐゴシック" charset="0"/>
                <a:cs typeface="ＭＳ Ｐゴシック" charset="0"/>
              </a:rPr>
              <a:t>Hb SS</a:t>
            </a:r>
          </a:p>
        </p:txBody>
      </p:sp>
      <p:sp>
        <p:nvSpPr>
          <p:cNvPr id="18" name="Rectangle 17">
            <a:extLst>
              <a:ext uri="{FF2B5EF4-FFF2-40B4-BE49-F238E27FC236}">
                <a16:creationId xmlns:a16="http://schemas.microsoft.com/office/drawing/2014/main" id="{2BE894FA-D271-BE4C-AD6F-4FFDDD266F15}"/>
              </a:ext>
            </a:extLst>
          </p:cNvPr>
          <p:cNvSpPr/>
          <p:nvPr/>
        </p:nvSpPr>
        <p:spPr>
          <a:xfrm>
            <a:off x="6920833" y="4714322"/>
            <a:ext cx="877163" cy="369332"/>
          </a:xfrm>
          <a:prstGeom prst="rect">
            <a:avLst/>
          </a:prstGeom>
        </p:spPr>
        <p:txBody>
          <a:bodyPr wrap="none">
            <a:spAutoFit/>
          </a:bodyPr>
          <a:lstStyle/>
          <a:p>
            <a:pPr>
              <a:defRPr/>
            </a:pPr>
            <a:r>
              <a:rPr lang="en-US" b="1" dirty="0">
                <a:latin typeface="Arial" charset="0"/>
                <a:ea typeface="ＭＳ Ｐゴシック" charset="0"/>
                <a:cs typeface="ＭＳ Ｐゴシック" charset="0"/>
              </a:rPr>
              <a:t>Hb SC</a:t>
            </a:r>
          </a:p>
        </p:txBody>
      </p:sp>
      <p:pic>
        <p:nvPicPr>
          <p:cNvPr id="5" name="Picture 4">
            <a:extLst>
              <a:ext uri="{FF2B5EF4-FFF2-40B4-BE49-F238E27FC236}">
                <a16:creationId xmlns:a16="http://schemas.microsoft.com/office/drawing/2014/main" id="{17B1AD79-31A6-E247-8FC8-E869E8259E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0129" y="1758655"/>
            <a:ext cx="3060404" cy="2038230"/>
          </a:xfrm>
          <a:prstGeom prst="rect">
            <a:avLst/>
          </a:prstGeom>
        </p:spPr>
      </p:pic>
      <p:pic>
        <p:nvPicPr>
          <p:cNvPr id="7" name="Picture 6">
            <a:extLst>
              <a:ext uri="{FF2B5EF4-FFF2-40B4-BE49-F238E27FC236}">
                <a16:creationId xmlns:a16="http://schemas.microsoft.com/office/drawing/2014/main" id="{48FA2A09-1987-F346-B3CD-DF7F9A35D7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3395" y="3621014"/>
            <a:ext cx="3067138" cy="2555949"/>
          </a:xfrm>
          <a:prstGeom prst="rect">
            <a:avLst/>
          </a:prstGeom>
        </p:spPr>
      </p:pic>
    </p:spTree>
    <p:extLst>
      <p:ext uri="{BB962C8B-B14F-4D97-AF65-F5344CB8AC3E}">
        <p14:creationId xmlns:p14="http://schemas.microsoft.com/office/powerpoint/2010/main" val="3100671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Hemoglobin S and sickling syndromes</a:t>
            </a:r>
          </a:p>
        </p:txBody>
      </p:sp>
      <p:sp>
        <p:nvSpPr>
          <p:cNvPr id="3" name="Content Placeholder 2"/>
          <p:cNvSpPr>
            <a:spLocks noGrp="1"/>
          </p:cNvSpPr>
          <p:nvPr>
            <p:ph idx="1"/>
          </p:nvPr>
        </p:nvSpPr>
        <p:spPr/>
        <p:txBody>
          <a:bodyPr/>
          <a:lstStyle/>
          <a:p>
            <a:pPr marL="514350" indent="-514350">
              <a:buFont typeface="+mj-lt"/>
              <a:buAutoNum type="arabicPeriod"/>
            </a:pPr>
            <a:r>
              <a:rPr lang="en-US" dirty="0">
                <a:solidFill>
                  <a:schemeClr val="accent1">
                    <a:lumMod val="20000"/>
                    <a:lumOff val="80000"/>
                  </a:schemeClr>
                </a:solidFill>
              </a:rPr>
              <a:t>Basic Science and Pathophysiology</a:t>
            </a:r>
          </a:p>
          <a:p>
            <a:pPr marL="514350" indent="-514350">
              <a:buFont typeface="+mj-lt"/>
              <a:buAutoNum type="arabicPeriod"/>
            </a:pPr>
            <a:r>
              <a:rPr lang="en-US" dirty="0"/>
              <a:t>Epidemiology and Risk Assessment</a:t>
            </a:r>
          </a:p>
          <a:p>
            <a:pPr marL="514350" indent="-514350">
              <a:buFont typeface="+mj-lt"/>
              <a:buAutoNum type="arabicPeriod"/>
            </a:pPr>
            <a:r>
              <a:rPr lang="en-US" dirty="0">
                <a:solidFill>
                  <a:schemeClr val="accent1">
                    <a:lumMod val="20000"/>
                    <a:lumOff val="80000"/>
                  </a:schemeClr>
                </a:solidFill>
              </a:rPr>
              <a:t>Diagnosis</a:t>
            </a:r>
          </a:p>
          <a:p>
            <a:pPr marL="514350" indent="-514350">
              <a:buFont typeface="+mj-lt"/>
              <a:buAutoNum type="arabicPeriod"/>
            </a:pPr>
            <a:r>
              <a:rPr lang="en-US" dirty="0">
                <a:solidFill>
                  <a:schemeClr val="accent1">
                    <a:lumMod val="20000"/>
                    <a:lumOff val="80000"/>
                  </a:schemeClr>
                </a:solidFill>
              </a:rPr>
              <a:t>Management and Treatment</a:t>
            </a:r>
          </a:p>
        </p:txBody>
      </p:sp>
    </p:spTree>
    <p:extLst>
      <p:ext uri="{BB962C8B-B14F-4D97-AF65-F5344CB8AC3E}">
        <p14:creationId xmlns:p14="http://schemas.microsoft.com/office/powerpoint/2010/main" val="3716837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E0A4A8CA-3B45-184D-93ED-F853367E7F81}"/>
              </a:ext>
            </a:extLst>
          </p:cNvPr>
          <p:cNvSpPr>
            <a:spLocks noGrp="1"/>
          </p:cNvSpPr>
          <p:nvPr>
            <p:ph type="title"/>
          </p:nvPr>
        </p:nvSpPr>
        <p:spPr/>
        <p:txBody>
          <a:bodyPr/>
          <a:lstStyle/>
          <a:p>
            <a:r>
              <a:rPr lang="en-US" altLang="en-US"/>
              <a:t>Prevalence</a:t>
            </a:r>
            <a:endParaRPr lang="en-US" altLang="en-US" dirty="0"/>
          </a:p>
        </p:txBody>
      </p:sp>
      <p:sp>
        <p:nvSpPr>
          <p:cNvPr id="3" name="Text Placeholder 2">
            <a:extLst>
              <a:ext uri="{FF2B5EF4-FFF2-40B4-BE49-F238E27FC236}">
                <a16:creationId xmlns:a16="http://schemas.microsoft.com/office/drawing/2014/main" id="{A6A579A0-ED60-9A48-A0B7-37E6B038894C}"/>
              </a:ext>
            </a:extLst>
          </p:cNvPr>
          <p:cNvSpPr>
            <a:spLocks noGrp="1"/>
          </p:cNvSpPr>
          <p:nvPr>
            <p:ph type="body" idx="1"/>
          </p:nvPr>
        </p:nvSpPr>
        <p:spPr>
          <a:xfrm>
            <a:off x="839788" y="1681163"/>
            <a:ext cx="5157787" cy="447440"/>
          </a:xfrm>
        </p:spPr>
        <p:txBody>
          <a:bodyPr/>
          <a:lstStyle/>
          <a:p>
            <a:r>
              <a:rPr lang="en-US" dirty="0"/>
              <a:t>US</a:t>
            </a:r>
          </a:p>
        </p:txBody>
      </p:sp>
      <p:sp>
        <p:nvSpPr>
          <p:cNvPr id="6147" name="Content Placeholder 2">
            <a:extLst>
              <a:ext uri="{FF2B5EF4-FFF2-40B4-BE49-F238E27FC236}">
                <a16:creationId xmlns:a16="http://schemas.microsoft.com/office/drawing/2014/main" id="{C36D4CED-5529-3D4C-A0D1-F409CFF18791}"/>
              </a:ext>
            </a:extLst>
          </p:cNvPr>
          <p:cNvSpPr>
            <a:spLocks noGrp="1"/>
          </p:cNvSpPr>
          <p:nvPr>
            <p:ph sz="half" idx="2"/>
          </p:nvPr>
        </p:nvSpPr>
        <p:spPr>
          <a:xfrm>
            <a:off x="839788" y="2128603"/>
            <a:ext cx="5157787" cy="4061060"/>
          </a:xfrm>
        </p:spPr>
        <p:txBody>
          <a:bodyPr>
            <a:normAutofit lnSpcReduction="10000"/>
          </a:bodyPr>
          <a:lstStyle/>
          <a:p>
            <a:r>
              <a:rPr lang="en-US" altLang="en-US" dirty="0"/>
              <a:t>100,000 Americans affected </a:t>
            </a:r>
          </a:p>
          <a:p>
            <a:r>
              <a:rPr lang="en-US" altLang="en-US" dirty="0"/>
              <a:t>Black Americans </a:t>
            </a:r>
          </a:p>
          <a:p>
            <a:pPr lvl="1"/>
            <a:r>
              <a:rPr lang="en-US" altLang="en-US" dirty="0"/>
              <a:t>1 in 365 births have Hb SS</a:t>
            </a:r>
          </a:p>
          <a:p>
            <a:pPr lvl="1"/>
            <a:r>
              <a:rPr lang="en-US" altLang="en-US" dirty="0"/>
              <a:t>1 in 13 Hb S Carrier</a:t>
            </a:r>
          </a:p>
          <a:p>
            <a:pPr lvl="1"/>
            <a:r>
              <a:rPr lang="en-US" altLang="en-US" dirty="0"/>
              <a:t>1 in 50 Hb C Carrier</a:t>
            </a:r>
          </a:p>
          <a:p>
            <a:pPr lvl="1"/>
            <a:r>
              <a:rPr lang="en-US" altLang="en-US" dirty="0"/>
              <a:t>1 in 100 </a:t>
            </a:r>
            <a:r>
              <a:rPr lang="el-GR" altLang="en-US" dirty="0"/>
              <a:t>β</a:t>
            </a:r>
            <a:r>
              <a:rPr lang="en-US" altLang="en-US" dirty="0"/>
              <a:t>-thalassemia Carrier</a:t>
            </a:r>
          </a:p>
          <a:p>
            <a:pPr lvl="3"/>
            <a:endParaRPr lang="en-US" altLang="en-US" dirty="0"/>
          </a:p>
          <a:p>
            <a:r>
              <a:rPr lang="en-US" altLang="en-US" dirty="0"/>
              <a:t>Hispanic Americans</a:t>
            </a:r>
          </a:p>
          <a:p>
            <a:pPr lvl="1"/>
            <a:r>
              <a:rPr lang="en-US" altLang="en-US" dirty="0"/>
              <a:t>Overall 1 in 16,300 born with SCD</a:t>
            </a:r>
          </a:p>
          <a:p>
            <a:pPr lvl="1"/>
            <a:r>
              <a:rPr lang="en-US" altLang="en-US" dirty="0"/>
              <a:t>1 in 100 Hb S carriers</a:t>
            </a:r>
          </a:p>
          <a:p>
            <a:endParaRPr lang="en-US" altLang="en-US" dirty="0"/>
          </a:p>
        </p:txBody>
      </p:sp>
      <p:sp>
        <p:nvSpPr>
          <p:cNvPr id="4" name="Text Placeholder 3">
            <a:extLst>
              <a:ext uri="{FF2B5EF4-FFF2-40B4-BE49-F238E27FC236}">
                <a16:creationId xmlns:a16="http://schemas.microsoft.com/office/drawing/2014/main" id="{C2307BAB-DE6B-7B4F-A901-0D12EE0E913B}"/>
              </a:ext>
            </a:extLst>
          </p:cNvPr>
          <p:cNvSpPr>
            <a:spLocks noGrp="1"/>
          </p:cNvSpPr>
          <p:nvPr>
            <p:ph type="body" sz="quarter" idx="3"/>
          </p:nvPr>
        </p:nvSpPr>
        <p:spPr>
          <a:xfrm>
            <a:off x="6172200" y="1681163"/>
            <a:ext cx="5183188" cy="447440"/>
          </a:xfrm>
        </p:spPr>
        <p:txBody>
          <a:bodyPr/>
          <a:lstStyle/>
          <a:p>
            <a:r>
              <a:rPr lang="en-US" dirty="0"/>
              <a:t>Worldwide</a:t>
            </a:r>
          </a:p>
        </p:txBody>
      </p:sp>
      <p:sp>
        <p:nvSpPr>
          <p:cNvPr id="2" name="Content Placeholder 1">
            <a:extLst>
              <a:ext uri="{FF2B5EF4-FFF2-40B4-BE49-F238E27FC236}">
                <a16:creationId xmlns:a16="http://schemas.microsoft.com/office/drawing/2014/main" id="{31613B07-FFC6-7D4C-9427-5BCBB9886896}"/>
              </a:ext>
            </a:extLst>
          </p:cNvPr>
          <p:cNvSpPr>
            <a:spLocks noGrp="1"/>
          </p:cNvSpPr>
          <p:nvPr>
            <p:ph sz="quarter" idx="4"/>
          </p:nvPr>
        </p:nvSpPr>
        <p:spPr>
          <a:xfrm>
            <a:off x="6172200" y="2128603"/>
            <a:ext cx="5183188" cy="3867463"/>
          </a:xfrm>
        </p:spPr>
        <p:txBody>
          <a:bodyPr>
            <a:normAutofit/>
          </a:bodyPr>
          <a:lstStyle/>
          <a:p>
            <a:r>
              <a:rPr lang="en-US" dirty="0"/>
              <a:t>300,000 births annually with Hb SS</a:t>
            </a:r>
          </a:p>
          <a:p>
            <a:r>
              <a:rPr lang="en-US" dirty="0"/>
              <a:t>In many African countries, 10-40% of population carries Sickle Trait</a:t>
            </a:r>
          </a:p>
          <a:p>
            <a:r>
              <a:rPr lang="en-US" dirty="0"/>
              <a:t>Malaria endemic countries – Sub-Saharan Africa, Middle East, India</a:t>
            </a:r>
          </a:p>
        </p:txBody>
      </p:sp>
    </p:spTree>
    <p:extLst>
      <p:ext uri="{BB962C8B-B14F-4D97-AF65-F5344CB8AC3E}">
        <p14:creationId xmlns:p14="http://schemas.microsoft.com/office/powerpoint/2010/main" val="1142929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5A9F3-A290-C34D-81D7-9C165D13234D}"/>
              </a:ext>
            </a:extLst>
          </p:cNvPr>
          <p:cNvSpPr>
            <a:spLocks noGrp="1"/>
          </p:cNvSpPr>
          <p:nvPr>
            <p:ph type="title"/>
          </p:nvPr>
        </p:nvSpPr>
        <p:spPr/>
        <p:txBody>
          <a:bodyPr/>
          <a:lstStyle/>
          <a:p>
            <a:r>
              <a:rPr lang="en-US" dirty="0"/>
              <a:t>Number of Newborns per Country in 2015</a:t>
            </a:r>
          </a:p>
        </p:txBody>
      </p:sp>
      <p:pic>
        <p:nvPicPr>
          <p:cNvPr id="5" name="Content Placeholder 4">
            <a:extLst>
              <a:ext uri="{FF2B5EF4-FFF2-40B4-BE49-F238E27FC236}">
                <a16:creationId xmlns:a16="http://schemas.microsoft.com/office/drawing/2014/main" id="{FB0F5469-1775-924F-9662-3A91272C159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35456" y="1690688"/>
            <a:ext cx="9921087" cy="4335358"/>
          </a:xfrm>
        </p:spPr>
      </p:pic>
      <p:sp>
        <p:nvSpPr>
          <p:cNvPr id="3" name="TextBox 2"/>
          <p:cNvSpPr txBox="1"/>
          <p:nvPr/>
        </p:nvSpPr>
        <p:spPr>
          <a:xfrm>
            <a:off x="2305050" y="6164818"/>
            <a:ext cx="7400925" cy="738664"/>
          </a:xfrm>
          <a:prstGeom prst="rect">
            <a:avLst/>
          </a:prstGeom>
          <a:noFill/>
        </p:spPr>
        <p:txBody>
          <a:bodyPr wrap="square" rtlCol="0">
            <a:spAutoFit/>
          </a:bodyPr>
          <a:lstStyle/>
          <a:p>
            <a:r>
              <a:rPr lang="en-US" sz="1400" dirty="0"/>
              <a:t>From The New England Journal of Medicine, Piel, </a:t>
            </a:r>
            <a:r>
              <a:rPr lang="en-US" sz="1400" dirty="0" err="1"/>
              <a:t>Frédéric</a:t>
            </a:r>
            <a:r>
              <a:rPr lang="en-US" sz="1400" dirty="0"/>
              <a:t>, et al, Sickle Cell Disease, 376, Apr 20. </a:t>
            </a:r>
          </a:p>
          <a:p>
            <a:r>
              <a:rPr lang="en-US" sz="1400" dirty="0"/>
              <a:t>Copyright © 2017 Massachusetts Medical Society.  Reprinted with permission from Massachusetts </a:t>
            </a:r>
          </a:p>
          <a:p>
            <a:r>
              <a:rPr lang="en-US" sz="1400" dirty="0"/>
              <a:t>Medical Society.</a:t>
            </a:r>
          </a:p>
        </p:txBody>
      </p:sp>
    </p:spTree>
    <p:extLst>
      <p:ext uri="{BB962C8B-B14F-4D97-AF65-F5344CB8AC3E}">
        <p14:creationId xmlns:p14="http://schemas.microsoft.com/office/powerpoint/2010/main" val="4023117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070" name="Group 118"/>
          <p:cNvGraphicFramePr>
            <a:graphicFrameLocks noGrp="1"/>
          </p:cNvGraphicFramePr>
          <p:nvPr/>
        </p:nvGraphicFramePr>
        <p:xfrm>
          <a:off x="1889521" y="1264370"/>
          <a:ext cx="8412957" cy="4013201"/>
        </p:xfrm>
        <a:graphic>
          <a:graphicData uri="http://schemas.openxmlformats.org/drawingml/2006/table">
            <a:tbl>
              <a:tblPr/>
              <a:tblGrid>
                <a:gridCol w="869157">
                  <a:extLst>
                    <a:ext uri="{9D8B030D-6E8A-4147-A177-3AD203B41FA5}">
                      <a16:colId xmlns:a16="http://schemas.microsoft.com/office/drawing/2014/main" val="20000"/>
                    </a:ext>
                  </a:extLst>
                </a:gridCol>
                <a:gridCol w="931051">
                  <a:extLst>
                    <a:ext uri="{9D8B030D-6E8A-4147-A177-3AD203B41FA5}">
                      <a16:colId xmlns:a16="http://schemas.microsoft.com/office/drawing/2014/main" val="20001"/>
                    </a:ext>
                  </a:extLst>
                </a:gridCol>
                <a:gridCol w="2238392">
                  <a:extLst>
                    <a:ext uri="{9D8B030D-6E8A-4147-A177-3AD203B41FA5}">
                      <a16:colId xmlns:a16="http://schemas.microsoft.com/office/drawing/2014/main" val="20002"/>
                    </a:ext>
                  </a:extLst>
                </a:gridCol>
                <a:gridCol w="1097757">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056353">
                  <a:extLst>
                    <a:ext uri="{9D8B030D-6E8A-4147-A177-3AD203B41FA5}">
                      <a16:colId xmlns:a16="http://schemas.microsoft.com/office/drawing/2014/main" val="20005"/>
                    </a:ext>
                  </a:extLst>
                </a:gridCol>
                <a:gridCol w="1077247">
                  <a:extLst>
                    <a:ext uri="{9D8B030D-6E8A-4147-A177-3AD203B41FA5}">
                      <a16:colId xmlns:a16="http://schemas.microsoft.com/office/drawing/2014/main" val="20006"/>
                    </a:ext>
                  </a:extLst>
                </a:gridCol>
              </a:tblGrid>
              <a:tr h="801688">
                <a:tc gridSpan="2">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dirty="0">
                          <a:ln>
                            <a:noFill/>
                          </a:ln>
                          <a:solidFill>
                            <a:schemeClr val="tx1"/>
                          </a:solidFill>
                          <a:effectLst/>
                          <a:latin typeface="Arial Narrow" pitchFamily="34" charset="0"/>
                          <a:ea typeface="ＭＳ Ｐゴシック" pitchFamily="34" charset="-128"/>
                        </a:rPr>
                        <a:t>Genotype</a:t>
                      </a:r>
                    </a:p>
                  </a:txBody>
                  <a:tcPr marL="1060" marR="1060" marT="1060" marB="1060" anchor="ctr" horzOverflow="overflow">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AEAEA"/>
                    </a:solidFill>
                  </a:tcPr>
                </a:tc>
                <a:tc hMerge="1">
                  <a:txBody>
                    <a:bodyPr/>
                    <a:lstStyle/>
                    <a:p>
                      <a:endParaRPr lang="en-US"/>
                    </a:p>
                  </a:txBody>
                  <a:tcPr/>
                </a:tc>
                <a:tc>
                  <a:txBody>
                    <a:bodyPr/>
                    <a:lstStyle/>
                    <a:p>
                      <a:pPr marL="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dirty="0">
                          <a:ln>
                            <a:noFill/>
                          </a:ln>
                          <a:solidFill>
                            <a:schemeClr val="tx1"/>
                          </a:solidFill>
                          <a:effectLst/>
                          <a:latin typeface="Arial Narrow" pitchFamily="34" charset="0"/>
                          <a:ea typeface="ＭＳ Ｐゴシック" pitchFamily="34" charset="-128"/>
                        </a:rPr>
                        <a:t>Name</a:t>
                      </a:r>
                    </a:p>
                  </a:txBody>
                  <a:tcPr marL="1060" marR="1060" marT="1060" marB="1060" anchor="ctr" horzOverflow="overflow">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dirty="0">
                          <a:ln>
                            <a:noFill/>
                          </a:ln>
                          <a:solidFill>
                            <a:schemeClr val="tx1"/>
                          </a:solidFill>
                          <a:effectLst/>
                          <a:latin typeface="Arial Narrow" pitchFamily="34" charset="0"/>
                          <a:ea typeface="ＭＳ Ｐゴシック" pitchFamily="34" charset="-128"/>
                        </a:rPr>
                        <a:t>Hb (g/</a:t>
                      </a:r>
                      <a:r>
                        <a:rPr kumimoji="0" lang="en-US" sz="2000" b="0" i="0" u="none" strike="noStrike" cap="none" normalizeH="0" baseline="0" dirty="0" err="1">
                          <a:ln>
                            <a:noFill/>
                          </a:ln>
                          <a:solidFill>
                            <a:schemeClr val="tx1"/>
                          </a:solidFill>
                          <a:effectLst/>
                          <a:latin typeface="Arial Narrow" pitchFamily="34" charset="0"/>
                          <a:ea typeface="ＭＳ Ｐゴシック" pitchFamily="34" charset="-128"/>
                        </a:rPr>
                        <a:t>dL</a:t>
                      </a:r>
                      <a:r>
                        <a:rPr kumimoji="0" lang="en-US" sz="2000" b="0" i="0" u="none" strike="noStrike" cap="none" normalizeH="0" baseline="0" dirty="0">
                          <a:ln>
                            <a:noFill/>
                          </a:ln>
                          <a:solidFill>
                            <a:schemeClr val="tx1"/>
                          </a:solidFill>
                          <a:effectLst/>
                          <a:latin typeface="Arial Narrow" pitchFamily="34" charset="0"/>
                          <a:ea typeface="ＭＳ Ｐゴシック" pitchFamily="34" charset="-128"/>
                        </a:rPr>
                        <a:t>)</a:t>
                      </a:r>
                      <a:r>
                        <a:rPr kumimoji="0" lang="en-US" sz="2000" b="0" i="0" u="none" strike="noStrike" cap="none" normalizeH="0" baseline="30000" dirty="0">
                          <a:ln>
                            <a:noFill/>
                          </a:ln>
                          <a:solidFill>
                            <a:schemeClr val="tx1"/>
                          </a:solidFill>
                          <a:effectLst/>
                          <a:latin typeface="Arial Narrow" pitchFamily="34" charset="0"/>
                          <a:ea typeface="ＭＳ Ｐゴシック" pitchFamily="34" charset="-128"/>
                        </a:rPr>
                        <a:t>1</a:t>
                      </a:r>
                      <a:endParaRPr kumimoji="0" lang="en-US" sz="2000" b="0" i="0" u="none" strike="noStrike" cap="none" normalizeH="0" baseline="0" dirty="0">
                        <a:ln>
                          <a:noFill/>
                        </a:ln>
                        <a:solidFill>
                          <a:schemeClr val="tx1"/>
                        </a:solidFill>
                        <a:effectLst/>
                        <a:latin typeface="Arial Narrow" pitchFamily="34" charset="0"/>
                        <a:ea typeface="ＭＳ Ｐゴシック" pitchFamily="34" charset="-128"/>
                      </a:endParaRPr>
                    </a:p>
                  </a:txBody>
                  <a:tcPr marL="1060" marR="1060" marT="1060" marB="1060" anchor="ctr" horzOverflow="overflow">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dirty="0">
                          <a:ln>
                            <a:noFill/>
                          </a:ln>
                          <a:solidFill>
                            <a:schemeClr val="tx1"/>
                          </a:solidFill>
                          <a:effectLst/>
                          <a:latin typeface="Arial Narrow" pitchFamily="34" charset="0"/>
                          <a:ea typeface="ＭＳ Ｐゴシック" pitchFamily="34" charset="-128"/>
                        </a:rPr>
                        <a:t>MCV (</a:t>
                      </a:r>
                      <a:r>
                        <a:rPr kumimoji="0" lang="en-US" sz="2000" b="0" i="0" u="none" strike="noStrike" cap="none" normalizeH="0" baseline="0" dirty="0" err="1">
                          <a:ln>
                            <a:noFill/>
                          </a:ln>
                          <a:solidFill>
                            <a:schemeClr val="tx1"/>
                          </a:solidFill>
                          <a:effectLst/>
                          <a:latin typeface="Arial Narrow" pitchFamily="34" charset="0"/>
                          <a:ea typeface="ＭＳ Ｐゴシック" pitchFamily="34" charset="-128"/>
                        </a:rPr>
                        <a:t>fL</a:t>
                      </a:r>
                      <a:r>
                        <a:rPr kumimoji="0" lang="en-US" sz="2000" b="0" i="0" u="none" strike="noStrike" cap="none" normalizeH="0" baseline="0" dirty="0">
                          <a:ln>
                            <a:noFill/>
                          </a:ln>
                          <a:solidFill>
                            <a:schemeClr val="tx1"/>
                          </a:solidFill>
                          <a:effectLst/>
                          <a:latin typeface="Arial Narrow" pitchFamily="34" charset="0"/>
                          <a:ea typeface="ＭＳ Ｐゴシック" pitchFamily="34" charset="-128"/>
                        </a:rPr>
                        <a:t>)</a:t>
                      </a:r>
                      <a:r>
                        <a:rPr kumimoji="0" lang="en-US" sz="2000" b="0" i="0" u="none" strike="noStrike" cap="none" normalizeH="0" baseline="30000" dirty="0">
                          <a:ln>
                            <a:noFill/>
                          </a:ln>
                          <a:solidFill>
                            <a:schemeClr val="tx1"/>
                          </a:solidFill>
                          <a:effectLst/>
                          <a:latin typeface="Arial Narrow" pitchFamily="34" charset="0"/>
                          <a:ea typeface="ＭＳ Ｐゴシック" pitchFamily="34" charset="-128"/>
                        </a:rPr>
                        <a:t>1,2</a:t>
                      </a:r>
                      <a:endParaRPr kumimoji="0" lang="en-US" sz="2000" b="0" i="0" u="none" strike="noStrike" cap="none" normalizeH="0" baseline="0" dirty="0">
                        <a:ln>
                          <a:noFill/>
                        </a:ln>
                        <a:solidFill>
                          <a:schemeClr val="tx1"/>
                        </a:solidFill>
                        <a:effectLst/>
                        <a:latin typeface="Arial Narrow" pitchFamily="34" charset="0"/>
                        <a:ea typeface="ＭＳ Ｐゴシック" pitchFamily="34" charset="-128"/>
                      </a:endParaRPr>
                    </a:p>
                  </a:txBody>
                  <a:tcPr marL="1060" marR="1060" marT="1060" marB="1060" anchor="ctr" horzOverflow="overflow">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dirty="0" err="1">
                          <a:ln>
                            <a:noFill/>
                          </a:ln>
                          <a:solidFill>
                            <a:schemeClr val="tx1"/>
                          </a:solidFill>
                          <a:effectLst/>
                          <a:latin typeface="Arial Narrow" pitchFamily="34" charset="0"/>
                          <a:ea typeface="ＭＳ Ｐゴシック" pitchFamily="34" charset="-128"/>
                        </a:rPr>
                        <a:t>Retic</a:t>
                      </a:r>
                      <a:r>
                        <a:rPr kumimoji="0" lang="en-US" sz="2000" b="0" i="0" u="none" strike="noStrike" cap="none" normalizeH="0" baseline="0" dirty="0">
                          <a:ln>
                            <a:noFill/>
                          </a:ln>
                          <a:solidFill>
                            <a:schemeClr val="tx1"/>
                          </a:solidFill>
                          <a:effectLst/>
                          <a:latin typeface="Arial Narrow" pitchFamily="34" charset="0"/>
                          <a:ea typeface="ＭＳ Ｐゴシック" pitchFamily="34" charset="-128"/>
                        </a:rPr>
                        <a:t> (%)</a:t>
                      </a:r>
                      <a:r>
                        <a:rPr kumimoji="0" lang="en-US" sz="2000" b="0" i="0" u="none" strike="noStrike" cap="none" normalizeH="0" baseline="30000" dirty="0">
                          <a:ln>
                            <a:noFill/>
                          </a:ln>
                          <a:solidFill>
                            <a:schemeClr val="tx1"/>
                          </a:solidFill>
                          <a:effectLst/>
                          <a:latin typeface="Arial Narrow" pitchFamily="34" charset="0"/>
                          <a:ea typeface="ＭＳ Ｐゴシック" pitchFamily="34" charset="-128"/>
                        </a:rPr>
                        <a:t>1</a:t>
                      </a:r>
                      <a:endParaRPr kumimoji="0" lang="en-US" sz="2000" b="0" i="0" u="none" strike="noStrike" cap="none" normalizeH="0" baseline="0" dirty="0">
                        <a:ln>
                          <a:noFill/>
                        </a:ln>
                        <a:solidFill>
                          <a:schemeClr val="tx1"/>
                        </a:solidFill>
                        <a:effectLst/>
                        <a:latin typeface="Arial Narrow" pitchFamily="34" charset="0"/>
                        <a:ea typeface="ＭＳ Ｐゴシック" pitchFamily="34" charset="-128"/>
                      </a:endParaRPr>
                    </a:p>
                  </a:txBody>
                  <a:tcPr marL="1060" marR="1060" marT="1060" marB="1060" anchor="ctr" horzOverflow="overflow">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dirty="0">
                          <a:ln>
                            <a:noFill/>
                          </a:ln>
                          <a:solidFill>
                            <a:schemeClr val="tx1"/>
                          </a:solidFill>
                          <a:effectLst/>
                          <a:latin typeface="Arial Narrow" pitchFamily="34" charset="0"/>
                          <a:ea typeface="ＭＳ Ｐゴシック" pitchFamily="34" charset="-128"/>
                        </a:rPr>
                        <a:t>Severity</a:t>
                      </a:r>
                      <a:r>
                        <a:rPr kumimoji="0" lang="en-US" sz="2000" b="0" i="0" u="none" strike="noStrike" cap="none" normalizeH="0" baseline="30000" dirty="0">
                          <a:ln>
                            <a:noFill/>
                          </a:ln>
                          <a:solidFill>
                            <a:schemeClr val="tx1"/>
                          </a:solidFill>
                          <a:effectLst/>
                          <a:latin typeface="Arial Narrow" pitchFamily="34" charset="0"/>
                          <a:ea typeface="ＭＳ Ｐゴシック" pitchFamily="34" charset="-128"/>
                        </a:rPr>
                        <a:t>3</a:t>
                      </a:r>
                      <a:endParaRPr kumimoji="0" lang="en-US" sz="2000" b="0" i="0" u="none" strike="noStrike" cap="none" normalizeH="0" baseline="0" dirty="0">
                        <a:ln>
                          <a:noFill/>
                        </a:ln>
                        <a:solidFill>
                          <a:schemeClr val="tx1"/>
                        </a:solidFill>
                        <a:effectLst/>
                        <a:latin typeface="Arial Narrow" pitchFamily="34" charset="0"/>
                        <a:ea typeface="ＭＳ Ｐゴシック" pitchFamily="34" charset="-128"/>
                      </a:endParaRPr>
                    </a:p>
                  </a:txBody>
                  <a:tcPr marL="1060" marR="1060" marT="1060" marB="1060" anchor="ctr" horzOverflow="overflow">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r h="803275">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a:ln>
                            <a:noFill/>
                          </a:ln>
                          <a:solidFill>
                            <a:schemeClr val="tx1"/>
                          </a:solidFill>
                          <a:effectLst/>
                          <a:latin typeface="Arial Narrow" pitchFamily="34" charset="0"/>
                          <a:ea typeface="ＭＳ Ｐゴシック" pitchFamily="34" charset="-128"/>
                        </a:rPr>
                        <a:t>β</a:t>
                      </a:r>
                      <a:r>
                        <a:rPr kumimoji="0" lang="en-US" sz="2000" b="0" i="0" u="none" strike="noStrike" cap="none" normalizeH="0" baseline="32000">
                          <a:ln>
                            <a:noFill/>
                          </a:ln>
                          <a:solidFill>
                            <a:schemeClr val="tx1"/>
                          </a:solidFill>
                          <a:effectLst/>
                          <a:latin typeface="Arial Narrow" pitchFamily="34" charset="0"/>
                          <a:ea typeface="ＭＳ Ｐゴシック" pitchFamily="34" charset="-128"/>
                        </a:rPr>
                        <a:t>S</a:t>
                      </a:r>
                      <a:r>
                        <a:rPr kumimoji="0" lang="en-US" sz="2000" b="0" i="0" u="none" strike="noStrike" cap="none" normalizeH="0" baseline="0">
                          <a:ln>
                            <a:noFill/>
                          </a:ln>
                          <a:solidFill>
                            <a:schemeClr val="tx1"/>
                          </a:solidFill>
                          <a:effectLst/>
                          <a:latin typeface="Arial Narrow" pitchFamily="34" charset="0"/>
                          <a:ea typeface="ＭＳ Ｐゴシック" pitchFamily="34" charset="-128"/>
                        </a:rPr>
                        <a:t>β</a:t>
                      </a:r>
                      <a:r>
                        <a:rPr kumimoji="0" lang="en-US" sz="2000" b="0" i="0" u="none" strike="noStrike" cap="none" normalizeH="0" baseline="32000">
                          <a:ln>
                            <a:noFill/>
                          </a:ln>
                          <a:solidFill>
                            <a:schemeClr val="tx1"/>
                          </a:solidFill>
                          <a:effectLst/>
                          <a:latin typeface="Arial Narrow" pitchFamily="34" charset="0"/>
                          <a:ea typeface="ＭＳ Ｐゴシック" pitchFamily="34" charset="-128"/>
                        </a:rPr>
                        <a:t>S</a:t>
                      </a:r>
                    </a:p>
                  </a:txBody>
                  <a:tcPr marL="1060" marR="1060" marT="1060" marB="106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dirty="0">
                          <a:ln>
                            <a:noFill/>
                          </a:ln>
                          <a:solidFill>
                            <a:schemeClr val="tx1"/>
                          </a:solidFill>
                          <a:effectLst/>
                          <a:latin typeface="Arial Narrow" pitchFamily="34" charset="0"/>
                          <a:ea typeface="ＭＳ Ｐゴシック" pitchFamily="34" charset="-128"/>
                        </a:rPr>
                        <a:t>SS</a:t>
                      </a:r>
                    </a:p>
                  </a:txBody>
                  <a:tcPr marL="1060" marR="1060" marT="1060" marB="106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dirty="0">
                          <a:ln>
                            <a:noFill/>
                          </a:ln>
                          <a:solidFill>
                            <a:schemeClr val="tx1"/>
                          </a:solidFill>
                          <a:effectLst/>
                          <a:latin typeface="Arial Narrow" pitchFamily="34" charset="0"/>
                          <a:ea typeface="ＭＳ Ｐゴシック" pitchFamily="34" charset="-128"/>
                        </a:rPr>
                        <a:t>sickle cell anemia</a:t>
                      </a:r>
                    </a:p>
                  </a:txBody>
                  <a:tcPr marL="1060" marR="1060" marT="1060" marB="106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a:ln>
                            <a:noFill/>
                          </a:ln>
                          <a:solidFill>
                            <a:schemeClr val="tx1"/>
                          </a:solidFill>
                          <a:effectLst/>
                          <a:latin typeface="Arial Narrow" pitchFamily="34" charset="0"/>
                          <a:ea typeface="ＭＳ Ｐゴシック" pitchFamily="34" charset="-128"/>
                        </a:rPr>
                        <a:t>6-9</a:t>
                      </a:r>
                    </a:p>
                  </a:txBody>
                  <a:tcPr marL="1060" marR="1060" marT="1060" marB="106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a:ln>
                            <a:noFill/>
                          </a:ln>
                          <a:solidFill>
                            <a:schemeClr val="tx1"/>
                          </a:solidFill>
                          <a:effectLst/>
                          <a:latin typeface="Arial Narrow" pitchFamily="34" charset="0"/>
                          <a:ea typeface="ＭＳ Ｐゴシック" pitchFamily="34" charset="-128"/>
                        </a:rPr>
                        <a:t>nl</a:t>
                      </a:r>
                    </a:p>
                  </a:txBody>
                  <a:tcPr marL="1060" marR="1060" marT="1060" marB="106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a:ln>
                            <a:noFill/>
                          </a:ln>
                          <a:solidFill>
                            <a:schemeClr val="tx1"/>
                          </a:solidFill>
                          <a:effectLst/>
                          <a:latin typeface="Arial Narrow" pitchFamily="34" charset="0"/>
                          <a:ea typeface="ＭＳ Ｐゴシック" pitchFamily="34" charset="-128"/>
                        </a:rPr>
                        <a:t>10-25</a:t>
                      </a:r>
                    </a:p>
                  </a:txBody>
                  <a:tcPr marL="1060" marR="1060" marT="1060" marB="106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a:ln>
                            <a:noFill/>
                          </a:ln>
                          <a:solidFill>
                            <a:schemeClr val="tx1"/>
                          </a:solidFill>
                          <a:effectLst/>
                          <a:latin typeface="Arial Narrow" pitchFamily="34" charset="0"/>
                          <a:ea typeface="ＭＳ Ｐゴシック" pitchFamily="34" charset="-128"/>
                        </a:rPr>
                        <a:t>4+</a:t>
                      </a:r>
                    </a:p>
                  </a:txBody>
                  <a:tcPr marL="1060" marR="1060" marT="1060" marB="106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1688">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a:ln>
                            <a:noFill/>
                          </a:ln>
                          <a:solidFill>
                            <a:schemeClr val="tx1"/>
                          </a:solidFill>
                          <a:effectLst/>
                          <a:latin typeface="Arial Narrow" pitchFamily="34" charset="0"/>
                          <a:ea typeface="ＭＳ Ｐゴシック" pitchFamily="34" charset="-128"/>
                        </a:rPr>
                        <a:t>β</a:t>
                      </a:r>
                      <a:r>
                        <a:rPr kumimoji="0" lang="en-US" sz="2000" b="0" i="0" u="none" strike="noStrike" cap="none" normalizeH="0" baseline="32000">
                          <a:ln>
                            <a:noFill/>
                          </a:ln>
                          <a:solidFill>
                            <a:schemeClr val="tx1"/>
                          </a:solidFill>
                          <a:effectLst/>
                          <a:latin typeface="Arial Narrow" pitchFamily="34" charset="0"/>
                          <a:ea typeface="ＭＳ Ｐゴシック" pitchFamily="34" charset="-128"/>
                        </a:rPr>
                        <a:t>S</a:t>
                      </a:r>
                      <a:r>
                        <a:rPr kumimoji="0" lang="en-US" sz="2000" b="0" i="0" u="none" strike="noStrike" cap="none" normalizeH="0" baseline="0">
                          <a:ln>
                            <a:noFill/>
                          </a:ln>
                          <a:solidFill>
                            <a:schemeClr val="tx1"/>
                          </a:solidFill>
                          <a:effectLst/>
                          <a:latin typeface="Arial Narrow" pitchFamily="34" charset="0"/>
                          <a:ea typeface="ＭＳ Ｐゴシック" pitchFamily="34" charset="-128"/>
                        </a:rPr>
                        <a:t>β</a:t>
                      </a:r>
                      <a:r>
                        <a:rPr kumimoji="0" lang="en-US" sz="2000" b="0" i="0" u="none" strike="noStrike" cap="none" normalizeH="0" baseline="32000">
                          <a:ln>
                            <a:noFill/>
                          </a:ln>
                          <a:solidFill>
                            <a:schemeClr val="tx1"/>
                          </a:solidFill>
                          <a:effectLst/>
                          <a:latin typeface="Arial Narrow" pitchFamily="34" charset="0"/>
                          <a:ea typeface="ＭＳ Ｐゴシック" pitchFamily="34" charset="-128"/>
                        </a:rPr>
                        <a:t>C</a:t>
                      </a:r>
                    </a:p>
                  </a:txBody>
                  <a:tcPr marL="1060" marR="1060" marT="1060" marB="1060" anchor="ctr" horzOverflow="overflow">
                    <a:lnL>
                      <a:noFill/>
                    </a:lnL>
                    <a:lnR>
                      <a:noFill/>
                    </a:lnR>
                    <a:lnT>
                      <a:noFill/>
                    </a:lnT>
                    <a:lnB>
                      <a:noFill/>
                    </a:lnB>
                    <a:lnTlToBr>
                      <a:noFill/>
                    </a:lnTlToBr>
                    <a:lnBlToTr>
                      <a:noFill/>
                    </a:lnBlToTr>
                    <a:noFill/>
                  </a:tcPr>
                </a:tc>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a:ln>
                            <a:noFill/>
                          </a:ln>
                          <a:solidFill>
                            <a:schemeClr val="tx1"/>
                          </a:solidFill>
                          <a:effectLst/>
                          <a:latin typeface="Arial Narrow" pitchFamily="34" charset="0"/>
                          <a:ea typeface="ＭＳ Ｐゴシック" pitchFamily="34" charset="-128"/>
                        </a:rPr>
                        <a:t>SC</a:t>
                      </a:r>
                    </a:p>
                  </a:txBody>
                  <a:tcPr marL="1060" marR="1060" marT="1060" marB="1060" anchor="ctr" horzOverflow="overflow">
                    <a:lnL>
                      <a:noFill/>
                    </a:lnL>
                    <a:lnR>
                      <a:noFill/>
                    </a:lnR>
                    <a:lnT>
                      <a:noFill/>
                    </a:lnT>
                    <a:lnB>
                      <a:noFill/>
                    </a:lnB>
                    <a:lnTlToBr>
                      <a:noFill/>
                    </a:lnTlToBr>
                    <a:lnBlToTr>
                      <a:noFill/>
                    </a:lnBlToTr>
                    <a:noFill/>
                  </a:tcPr>
                </a:tc>
                <a:tc>
                  <a:txBody>
                    <a:bodyPr/>
                    <a:lstStyle/>
                    <a:p>
                      <a:pPr marL="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dirty="0">
                          <a:ln>
                            <a:noFill/>
                          </a:ln>
                          <a:solidFill>
                            <a:schemeClr val="tx1"/>
                          </a:solidFill>
                          <a:effectLst/>
                          <a:latin typeface="Arial Narrow" pitchFamily="34" charset="0"/>
                          <a:ea typeface="ＭＳ Ｐゴシック" pitchFamily="34" charset="-128"/>
                        </a:rPr>
                        <a:t>sickle-</a:t>
                      </a:r>
                      <a:r>
                        <a:rPr kumimoji="0" lang="en-US" sz="2000" b="0" i="0" u="none" strike="noStrike" cap="none" normalizeH="0" baseline="0" dirty="0" err="1">
                          <a:ln>
                            <a:noFill/>
                          </a:ln>
                          <a:solidFill>
                            <a:schemeClr val="tx1"/>
                          </a:solidFill>
                          <a:effectLst/>
                          <a:latin typeface="Arial Narrow" pitchFamily="34" charset="0"/>
                          <a:ea typeface="ＭＳ Ｐゴシック" pitchFamily="34" charset="-128"/>
                        </a:rPr>
                        <a:t>Hb</a:t>
                      </a:r>
                      <a:r>
                        <a:rPr kumimoji="0" lang="en-US" sz="2000" b="0" i="0" u="none" strike="noStrike" cap="none" normalizeH="0" baseline="0" dirty="0">
                          <a:ln>
                            <a:noFill/>
                          </a:ln>
                          <a:solidFill>
                            <a:schemeClr val="tx1"/>
                          </a:solidFill>
                          <a:effectLst/>
                          <a:latin typeface="Arial Narrow" pitchFamily="34" charset="0"/>
                          <a:ea typeface="ＭＳ Ｐゴシック" pitchFamily="34" charset="-128"/>
                        </a:rPr>
                        <a:t> C disease</a:t>
                      </a:r>
                    </a:p>
                  </a:txBody>
                  <a:tcPr marL="1060" marR="1060" marT="1060" marB="1060" anchor="ctr" horzOverflow="overflow">
                    <a:lnL>
                      <a:noFill/>
                    </a:lnL>
                    <a:lnR>
                      <a:noFill/>
                    </a:lnR>
                    <a:lnT>
                      <a:noFill/>
                    </a:lnT>
                    <a:lnB>
                      <a:noFill/>
                    </a:lnB>
                    <a:lnTlToBr>
                      <a:noFill/>
                    </a:lnTlToBr>
                    <a:lnBlToTr>
                      <a:noFill/>
                    </a:lnBlToTr>
                    <a:noFill/>
                  </a:tcPr>
                </a:tc>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a:ln>
                            <a:noFill/>
                          </a:ln>
                          <a:solidFill>
                            <a:schemeClr val="tx1"/>
                          </a:solidFill>
                          <a:effectLst/>
                          <a:latin typeface="Arial Narrow" pitchFamily="34" charset="0"/>
                          <a:ea typeface="ＭＳ Ｐゴシック" pitchFamily="34" charset="-128"/>
                        </a:rPr>
                        <a:t>9-12</a:t>
                      </a:r>
                    </a:p>
                  </a:txBody>
                  <a:tcPr marL="1060" marR="1060" marT="1060" marB="1060" anchor="ctr" horzOverflow="overflow">
                    <a:lnL>
                      <a:noFill/>
                    </a:lnL>
                    <a:lnR>
                      <a:noFill/>
                    </a:lnR>
                    <a:lnT>
                      <a:noFill/>
                    </a:lnT>
                    <a:lnB>
                      <a:noFill/>
                    </a:lnB>
                    <a:lnTlToBr>
                      <a:noFill/>
                    </a:lnTlToBr>
                    <a:lnBlToTr>
                      <a:noFill/>
                    </a:lnBlToTr>
                    <a:noFill/>
                  </a:tcPr>
                </a:tc>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defRPr/>
                      </a:pPr>
                      <a:r>
                        <a:rPr kumimoji="0" lang="en-US" sz="2000" b="0" i="0" u="none" strike="noStrike" cap="none" normalizeH="0" baseline="0" dirty="0" err="1">
                          <a:ln>
                            <a:noFill/>
                          </a:ln>
                          <a:solidFill>
                            <a:schemeClr val="tx1"/>
                          </a:solidFill>
                          <a:effectLst/>
                          <a:latin typeface="Arial Narrow" pitchFamily="34" charset="0"/>
                          <a:ea typeface="ＭＳ Ｐゴシック" pitchFamily="34" charset="-128"/>
                        </a:rPr>
                        <a:t>nl</a:t>
                      </a:r>
                      <a:r>
                        <a:rPr kumimoji="0" lang="en-US" sz="2000" b="0" i="0" u="none" strike="noStrike" cap="none" normalizeH="0" baseline="0" dirty="0">
                          <a:ln>
                            <a:noFill/>
                          </a:ln>
                          <a:solidFill>
                            <a:schemeClr val="tx1"/>
                          </a:solidFill>
                          <a:effectLst/>
                          <a:latin typeface="Arial Narrow" pitchFamily="34" charset="0"/>
                          <a:ea typeface="ＭＳ Ｐゴシック" pitchFamily="34" charset="-128"/>
                        </a:rPr>
                        <a:t> or ↓</a:t>
                      </a:r>
                    </a:p>
                    <a:p>
                      <a:pPr marL="0" marR="0" lvl="0" indent="0" algn="ctr" defTabSz="822325" rtl="0" eaLnBrk="1" fontAlgn="base" latinLnBrk="0" hangingPunct="1">
                        <a:lnSpc>
                          <a:spcPct val="100000"/>
                        </a:lnSpc>
                        <a:spcBef>
                          <a:spcPct val="0"/>
                        </a:spcBef>
                        <a:spcAft>
                          <a:spcPct val="0"/>
                        </a:spcAft>
                        <a:buClrTx/>
                        <a:buSzTx/>
                        <a:buFontTx/>
                        <a:buNone/>
                        <a:tabLst>
                          <a:tab pos="822325" algn="l"/>
                        </a:tabLst>
                      </a:pPr>
                      <a:endParaRPr kumimoji="0" lang="en-US" sz="2000" b="0" i="0" u="none" strike="noStrike" cap="none" normalizeH="0" baseline="0" dirty="0">
                        <a:ln>
                          <a:noFill/>
                        </a:ln>
                        <a:solidFill>
                          <a:schemeClr val="tx1"/>
                        </a:solidFill>
                        <a:effectLst/>
                        <a:latin typeface="Arial Narrow" pitchFamily="34" charset="0"/>
                        <a:ea typeface="ＭＳ Ｐゴシック" pitchFamily="34" charset="-128"/>
                      </a:endParaRPr>
                    </a:p>
                  </a:txBody>
                  <a:tcPr marL="1060" marR="1060" marT="1060" marB="1060" anchor="ctr" horzOverflow="overflow">
                    <a:lnL>
                      <a:noFill/>
                    </a:lnL>
                    <a:lnR>
                      <a:noFill/>
                    </a:lnR>
                    <a:lnT>
                      <a:noFill/>
                    </a:lnT>
                    <a:lnB>
                      <a:noFill/>
                    </a:lnB>
                    <a:lnTlToBr>
                      <a:noFill/>
                    </a:lnTlToBr>
                    <a:lnBlToTr>
                      <a:noFill/>
                    </a:lnBlToTr>
                    <a:noFill/>
                  </a:tcPr>
                </a:tc>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a:ln>
                            <a:noFill/>
                          </a:ln>
                          <a:solidFill>
                            <a:schemeClr val="tx1"/>
                          </a:solidFill>
                          <a:effectLst/>
                          <a:latin typeface="Arial Narrow" pitchFamily="34" charset="0"/>
                          <a:ea typeface="ＭＳ Ｐゴシック" pitchFamily="34" charset="-128"/>
                        </a:rPr>
                        <a:t>5-10</a:t>
                      </a:r>
                    </a:p>
                  </a:txBody>
                  <a:tcPr marL="1060" marR="1060" marT="1060" marB="1060" anchor="ctr" horzOverflow="overflow">
                    <a:lnL>
                      <a:noFill/>
                    </a:lnL>
                    <a:lnR>
                      <a:noFill/>
                    </a:lnR>
                    <a:lnT>
                      <a:noFill/>
                    </a:lnT>
                    <a:lnB>
                      <a:noFill/>
                    </a:lnB>
                    <a:lnTlToBr>
                      <a:noFill/>
                    </a:lnTlToBr>
                    <a:lnBlToTr>
                      <a:noFill/>
                    </a:lnBlToTr>
                    <a:noFill/>
                  </a:tcPr>
                </a:tc>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a:ln>
                            <a:noFill/>
                          </a:ln>
                          <a:solidFill>
                            <a:schemeClr val="tx1"/>
                          </a:solidFill>
                          <a:effectLst/>
                          <a:latin typeface="Arial Narrow" pitchFamily="34" charset="0"/>
                          <a:ea typeface="ＭＳ Ｐゴシック" pitchFamily="34" charset="-128"/>
                        </a:rPr>
                        <a:t>2+</a:t>
                      </a:r>
                    </a:p>
                  </a:txBody>
                  <a:tcPr marL="1060" marR="1060" marT="1060" marB="106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803275">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a:ln>
                            <a:noFill/>
                          </a:ln>
                          <a:solidFill>
                            <a:schemeClr val="tx1"/>
                          </a:solidFill>
                          <a:effectLst/>
                          <a:latin typeface="Arial Narrow" pitchFamily="34" charset="0"/>
                          <a:ea typeface="ＭＳ Ｐゴシック" pitchFamily="34" charset="-128"/>
                        </a:rPr>
                        <a:t>β</a:t>
                      </a:r>
                      <a:r>
                        <a:rPr kumimoji="0" lang="en-US" sz="2000" b="0" i="0" u="none" strike="noStrike" cap="none" normalizeH="0" baseline="32000">
                          <a:ln>
                            <a:noFill/>
                          </a:ln>
                          <a:solidFill>
                            <a:schemeClr val="tx1"/>
                          </a:solidFill>
                          <a:effectLst/>
                          <a:latin typeface="Arial Narrow" pitchFamily="34" charset="0"/>
                          <a:ea typeface="ＭＳ Ｐゴシック" pitchFamily="34" charset="-128"/>
                        </a:rPr>
                        <a:t>S</a:t>
                      </a:r>
                      <a:r>
                        <a:rPr kumimoji="0" lang="en-US" sz="2000" b="0" i="0" u="none" strike="noStrike" cap="none" normalizeH="0" baseline="0">
                          <a:ln>
                            <a:noFill/>
                          </a:ln>
                          <a:solidFill>
                            <a:schemeClr val="tx1"/>
                          </a:solidFill>
                          <a:effectLst/>
                          <a:latin typeface="Arial Narrow" pitchFamily="34" charset="0"/>
                          <a:ea typeface="ＭＳ Ｐゴシック" pitchFamily="34" charset="-128"/>
                        </a:rPr>
                        <a:t>β</a:t>
                      </a:r>
                      <a:r>
                        <a:rPr kumimoji="0" lang="en-US" sz="2000" b="0" i="0" u="none" strike="noStrike" cap="none" normalizeH="0" baseline="32000">
                          <a:ln>
                            <a:noFill/>
                          </a:ln>
                          <a:solidFill>
                            <a:schemeClr val="tx1"/>
                          </a:solidFill>
                          <a:effectLst/>
                          <a:latin typeface="Arial Narrow" pitchFamily="34" charset="0"/>
                          <a:ea typeface="ＭＳ Ｐゴシック" pitchFamily="34" charset="-128"/>
                        </a:rPr>
                        <a:t>+</a:t>
                      </a:r>
                    </a:p>
                  </a:txBody>
                  <a:tcPr marL="1060" marR="1060" marT="1060" marB="1060" anchor="ctr" horzOverflow="overflow">
                    <a:lnL>
                      <a:noFill/>
                    </a:lnL>
                    <a:lnR>
                      <a:noFill/>
                    </a:lnR>
                    <a:lnT>
                      <a:noFill/>
                    </a:lnT>
                    <a:lnB>
                      <a:noFill/>
                    </a:lnB>
                    <a:lnTlToBr>
                      <a:noFill/>
                    </a:lnTlToBr>
                    <a:lnBlToTr>
                      <a:noFill/>
                    </a:lnBlToTr>
                    <a:noFill/>
                  </a:tcPr>
                </a:tc>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a:ln>
                            <a:noFill/>
                          </a:ln>
                          <a:solidFill>
                            <a:schemeClr val="tx1"/>
                          </a:solidFill>
                          <a:effectLst/>
                          <a:latin typeface="Arial Narrow" pitchFamily="34" charset="0"/>
                          <a:ea typeface="ＭＳ Ｐゴシック" pitchFamily="34" charset="-128"/>
                        </a:rPr>
                        <a:t>Sβ</a:t>
                      </a:r>
                      <a:r>
                        <a:rPr kumimoji="0" lang="en-US" sz="2000" b="0" i="0" u="none" strike="noStrike" cap="none" normalizeH="0" baseline="32000">
                          <a:ln>
                            <a:noFill/>
                          </a:ln>
                          <a:solidFill>
                            <a:schemeClr val="tx1"/>
                          </a:solidFill>
                          <a:effectLst/>
                          <a:latin typeface="Arial Narrow" pitchFamily="34" charset="0"/>
                          <a:ea typeface="ＭＳ Ｐゴシック" pitchFamily="34" charset="-128"/>
                        </a:rPr>
                        <a:t>+</a:t>
                      </a:r>
                    </a:p>
                  </a:txBody>
                  <a:tcPr marL="1060" marR="1060" marT="1060" marB="1060" anchor="ctr" horzOverflow="overflow">
                    <a:lnL>
                      <a:noFill/>
                    </a:lnL>
                    <a:lnR>
                      <a:noFill/>
                    </a:lnR>
                    <a:lnT>
                      <a:noFill/>
                    </a:lnT>
                    <a:lnB>
                      <a:noFill/>
                    </a:lnB>
                    <a:lnTlToBr>
                      <a:noFill/>
                    </a:lnTlToBr>
                    <a:lnBlToTr>
                      <a:noFill/>
                    </a:lnBlToTr>
                    <a:noFill/>
                  </a:tcPr>
                </a:tc>
                <a:tc>
                  <a:txBody>
                    <a:bodyPr/>
                    <a:lstStyle/>
                    <a:p>
                      <a:pPr marL="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dirty="0">
                          <a:ln>
                            <a:noFill/>
                          </a:ln>
                          <a:solidFill>
                            <a:schemeClr val="tx1"/>
                          </a:solidFill>
                          <a:effectLst/>
                          <a:latin typeface="Arial Narrow" pitchFamily="34" charset="0"/>
                          <a:ea typeface="ＭＳ Ｐゴシック" pitchFamily="34" charset="-128"/>
                        </a:rPr>
                        <a:t>sickle-β</a:t>
                      </a:r>
                      <a:r>
                        <a:rPr kumimoji="0" lang="en-US" sz="2000" b="0" i="0" u="none" strike="noStrike" cap="none" normalizeH="0" baseline="32000" dirty="0">
                          <a:ln>
                            <a:noFill/>
                          </a:ln>
                          <a:solidFill>
                            <a:schemeClr val="tx1"/>
                          </a:solidFill>
                          <a:effectLst/>
                          <a:latin typeface="Arial Narrow" pitchFamily="34" charset="0"/>
                          <a:ea typeface="ＭＳ Ｐゴシック" pitchFamily="34" charset="-128"/>
                        </a:rPr>
                        <a:t>+</a:t>
                      </a:r>
                      <a:r>
                        <a:rPr kumimoji="0" lang="en-US" sz="2000" b="0" i="0" u="none" strike="noStrike" cap="none" normalizeH="0" baseline="0" dirty="0">
                          <a:ln>
                            <a:noFill/>
                          </a:ln>
                          <a:solidFill>
                            <a:schemeClr val="tx1"/>
                          </a:solidFill>
                          <a:effectLst/>
                          <a:latin typeface="Arial Narrow" pitchFamily="34" charset="0"/>
                          <a:ea typeface="ＭＳ Ｐゴシック" pitchFamily="34" charset="-128"/>
                        </a:rPr>
                        <a:t>-thalassemia</a:t>
                      </a:r>
                    </a:p>
                  </a:txBody>
                  <a:tcPr marL="1060" marR="1060" marT="1060" marB="1060" anchor="ctr" horzOverflow="overflow">
                    <a:lnL>
                      <a:noFill/>
                    </a:lnL>
                    <a:lnR>
                      <a:noFill/>
                    </a:lnR>
                    <a:lnT>
                      <a:noFill/>
                    </a:lnT>
                    <a:lnB>
                      <a:noFill/>
                    </a:lnB>
                    <a:lnTlToBr>
                      <a:noFill/>
                    </a:lnTlToBr>
                    <a:lnBlToTr>
                      <a:noFill/>
                    </a:lnBlToTr>
                    <a:noFill/>
                  </a:tcPr>
                </a:tc>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a:ln>
                            <a:noFill/>
                          </a:ln>
                          <a:solidFill>
                            <a:schemeClr val="tx1"/>
                          </a:solidFill>
                          <a:effectLst/>
                          <a:latin typeface="Arial Narrow" pitchFamily="34" charset="0"/>
                          <a:ea typeface="ＭＳ Ｐゴシック" pitchFamily="34" charset="-128"/>
                        </a:rPr>
                        <a:t>10-13</a:t>
                      </a:r>
                    </a:p>
                  </a:txBody>
                  <a:tcPr marL="1060" marR="1060" marT="1060" marB="1060" anchor="ctr" horzOverflow="overflow">
                    <a:lnL>
                      <a:noFill/>
                    </a:lnL>
                    <a:lnR>
                      <a:noFill/>
                    </a:lnR>
                    <a:lnT>
                      <a:noFill/>
                    </a:lnT>
                    <a:lnB>
                      <a:noFill/>
                    </a:lnB>
                    <a:lnTlToBr>
                      <a:noFill/>
                    </a:lnTlToBr>
                    <a:lnBlToTr>
                      <a:noFill/>
                    </a:lnBlToTr>
                    <a:noFill/>
                  </a:tcPr>
                </a:tc>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dirty="0">
                          <a:ln>
                            <a:noFill/>
                          </a:ln>
                          <a:solidFill>
                            <a:schemeClr val="tx1"/>
                          </a:solidFill>
                          <a:effectLst/>
                          <a:latin typeface="Arial Narrow" pitchFamily="34" charset="0"/>
                          <a:ea typeface="ＭＳ Ｐゴシック" pitchFamily="34" charset="-128"/>
                        </a:rPr>
                        <a:t>↓</a:t>
                      </a:r>
                    </a:p>
                  </a:txBody>
                  <a:tcPr marL="1060" marR="1060" marT="1060" marB="1060" anchor="ctr" horzOverflow="overflow">
                    <a:lnL>
                      <a:noFill/>
                    </a:lnL>
                    <a:lnR>
                      <a:noFill/>
                    </a:lnR>
                    <a:lnT>
                      <a:noFill/>
                    </a:lnT>
                    <a:lnB>
                      <a:noFill/>
                    </a:lnB>
                    <a:lnTlToBr>
                      <a:noFill/>
                    </a:lnTlToBr>
                    <a:lnBlToTr>
                      <a:noFill/>
                    </a:lnBlToTr>
                    <a:noFill/>
                  </a:tcPr>
                </a:tc>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a:ln>
                            <a:noFill/>
                          </a:ln>
                          <a:solidFill>
                            <a:schemeClr val="tx1"/>
                          </a:solidFill>
                          <a:effectLst/>
                          <a:latin typeface="Arial Narrow" pitchFamily="34" charset="0"/>
                          <a:ea typeface="ＭＳ Ｐゴシック" pitchFamily="34" charset="-128"/>
                        </a:rPr>
                        <a:t>5-10</a:t>
                      </a:r>
                    </a:p>
                  </a:txBody>
                  <a:tcPr marL="1060" marR="1060" marT="1060" marB="1060" anchor="ctr" horzOverflow="overflow">
                    <a:lnL>
                      <a:noFill/>
                    </a:lnL>
                    <a:lnR>
                      <a:noFill/>
                    </a:lnR>
                    <a:lnT>
                      <a:noFill/>
                    </a:lnT>
                    <a:lnB>
                      <a:noFill/>
                    </a:lnB>
                    <a:lnTlToBr>
                      <a:noFill/>
                    </a:lnTlToBr>
                    <a:lnBlToTr>
                      <a:noFill/>
                    </a:lnBlToTr>
                    <a:noFill/>
                  </a:tcPr>
                </a:tc>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a:ln>
                            <a:noFill/>
                          </a:ln>
                          <a:solidFill>
                            <a:schemeClr val="tx1"/>
                          </a:solidFill>
                          <a:effectLst/>
                          <a:latin typeface="Arial Narrow" pitchFamily="34" charset="0"/>
                          <a:ea typeface="ＭＳ Ｐゴシック" pitchFamily="34" charset="-128"/>
                        </a:rPr>
                        <a:t>1-2+</a:t>
                      </a:r>
                    </a:p>
                  </a:txBody>
                  <a:tcPr marL="1060" marR="1060" marT="1060" marB="106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803275">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a:ln>
                            <a:noFill/>
                          </a:ln>
                          <a:solidFill>
                            <a:schemeClr val="tx1"/>
                          </a:solidFill>
                          <a:effectLst/>
                          <a:latin typeface="Arial Narrow" pitchFamily="34" charset="0"/>
                          <a:ea typeface="ＭＳ Ｐゴシック" pitchFamily="34" charset="-128"/>
                        </a:rPr>
                        <a:t>β</a:t>
                      </a:r>
                      <a:r>
                        <a:rPr kumimoji="0" lang="en-US" sz="2000" b="0" i="0" u="none" strike="noStrike" cap="none" normalizeH="0" baseline="32000">
                          <a:ln>
                            <a:noFill/>
                          </a:ln>
                          <a:solidFill>
                            <a:schemeClr val="tx1"/>
                          </a:solidFill>
                          <a:effectLst/>
                          <a:latin typeface="Arial Narrow" pitchFamily="34" charset="0"/>
                          <a:ea typeface="ＭＳ Ｐゴシック" pitchFamily="34" charset="-128"/>
                        </a:rPr>
                        <a:t>S</a:t>
                      </a:r>
                      <a:r>
                        <a:rPr kumimoji="0" lang="en-US" sz="2000" b="0" i="0" u="none" strike="noStrike" cap="none" normalizeH="0" baseline="0">
                          <a:ln>
                            <a:noFill/>
                          </a:ln>
                          <a:solidFill>
                            <a:schemeClr val="tx1"/>
                          </a:solidFill>
                          <a:effectLst/>
                          <a:latin typeface="Arial Narrow" pitchFamily="34" charset="0"/>
                          <a:ea typeface="ＭＳ Ｐゴシック" pitchFamily="34" charset="-128"/>
                        </a:rPr>
                        <a:t>β</a:t>
                      </a:r>
                      <a:r>
                        <a:rPr kumimoji="0" lang="en-US" sz="2000" b="0" i="0" u="none" strike="noStrike" cap="none" normalizeH="0" baseline="32000">
                          <a:ln>
                            <a:noFill/>
                          </a:ln>
                          <a:solidFill>
                            <a:schemeClr val="tx1"/>
                          </a:solidFill>
                          <a:effectLst/>
                          <a:latin typeface="Arial Narrow" pitchFamily="34" charset="0"/>
                          <a:ea typeface="ＭＳ Ｐゴシック" pitchFamily="34" charset="-128"/>
                        </a:rPr>
                        <a:t>0</a:t>
                      </a:r>
                    </a:p>
                  </a:txBody>
                  <a:tcPr marL="1060" marR="1060" marT="1060" marB="106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dirty="0">
                          <a:ln>
                            <a:noFill/>
                          </a:ln>
                          <a:solidFill>
                            <a:schemeClr val="tx1"/>
                          </a:solidFill>
                          <a:effectLst/>
                          <a:latin typeface="Arial Narrow" pitchFamily="34" charset="0"/>
                          <a:ea typeface="ＭＳ Ｐゴシック" pitchFamily="34" charset="-128"/>
                        </a:rPr>
                        <a:t>Sβ</a:t>
                      </a:r>
                      <a:r>
                        <a:rPr kumimoji="0" lang="en-US" sz="2000" b="0" i="0" u="none" strike="noStrike" cap="none" normalizeH="0" baseline="32000" dirty="0">
                          <a:ln>
                            <a:noFill/>
                          </a:ln>
                          <a:solidFill>
                            <a:schemeClr val="tx1"/>
                          </a:solidFill>
                          <a:effectLst/>
                          <a:latin typeface="Arial Narrow" pitchFamily="34" charset="0"/>
                          <a:ea typeface="ＭＳ Ｐゴシック" pitchFamily="34" charset="-128"/>
                        </a:rPr>
                        <a:t>0</a:t>
                      </a:r>
                    </a:p>
                  </a:txBody>
                  <a:tcPr marL="1060" marR="1060" marT="1060" marB="106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dirty="0">
                          <a:ln>
                            <a:noFill/>
                          </a:ln>
                          <a:solidFill>
                            <a:schemeClr val="tx1"/>
                          </a:solidFill>
                          <a:effectLst/>
                          <a:latin typeface="Arial Narrow" pitchFamily="34" charset="0"/>
                          <a:ea typeface="ＭＳ Ｐゴシック" pitchFamily="34" charset="-128"/>
                        </a:rPr>
                        <a:t>sickle-β</a:t>
                      </a:r>
                      <a:r>
                        <a:rPr kumimoji="0" lang="en-US" sz="2000" b="0" i="0" u="none" strike="noStrike" cap="none" normalizeH="0" baseline="32000" dirty="0">
                          <a:ln>
                            <a:noFill/>
                          </a:ln>
                          <a:solidFill>
                            <a:schemeClr val="tx1"/>
                          </a:solidFill>
                          <a:effectLst/>
                          <a:latin typeface="Arial Narrow" pitchFamily="34" charset="0"/>
                          <a:ea typeface="ＭＳ Ｐゴシック" pitchFamily="34" charset="-128"/>
                        </a:rPr>
                        <a:t>0</a:t>
                      </a:r>
                      <a:r>
                        <a:rPr kumimoji="0" lang="en-US" sz="2000" b="0" i="0" u="none" strike="noStrike" cap="none" normalizeH="0" baseline="0" dirty="0">
                          <a:ln>
                            <a:noFill/>
                          </a:ln>
                          <a:solidFill>
                            <a:schemeClr val="tx1"/>
                          </a:solidFill>
                          <a:effectLst/>
                          <a:latin typeface="Arial Narrow" pitchFamily="34" charset="0"/>
                          <a:ea typeface="ＭＳ Ｐゴシック" pitchFamily="34" charset="-128"/>
                        </a:rPr>
                        <a:t>-thalassemia</a:t>
                      </a:r>
                    </a:p>
                  </a:txBody>
                  <a:tcPr marL="1060" marR="1060" marT="1060" marB="106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a:ln>
                            <a:noFill/>
                          </a:ln>
                          <a:solidFill>
                            <a:schemeClr val="tx1"/>
                          </a:solidFill>
                          <a:effectLst/>
                          <a:latin typeface="Arial Narrow" pitchFamily="34" charset="0"/>
                          <a:ea typeface="ＭＳ Ｐゴシック" pitchFamily="34" charset="-128"/>
                        </a:rPr>
                        <a:t>6-9</a:t>
                      </a:r>
                    </a:p>
                  </a:txBody>
                  <a:tcPr marL="1060" marR="1060" marT="1060" marB="106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a:ln>
                            <a:noFill/>
                          </a:ln>
                          <a:solidFill>
                            <a:schemeClr val="tx1"/>
                          </a:solidFill>
                          <a:effectLst/>
                          <a:latin typeface="Arial Narrow" pitchFamily="34" charset="0"/>
                          <a:ea typeface="ＭＳ Ｐゴシック" pitchFamily="34" charset="-128"/>
                        </a:rPr>
                        <a:t>↓</a:t>
                      </a:r>
                    </a:p>
                  </a:txBody>
                  <a:tcPr marL="1060" marR="1060" marT="1060" marB="106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a:ln>
                            <a:noFill/>
                          </a:ln>
                          <a:solidFill>
                            <a:schemeClr val="tx1"/>
                          </a:solidFill>
                          <a:effectLst/>
                          <a:latin typeface="Arial Narrow" pitchFamily="34" charset="0"/>
                          <a:ea typeface="ＭＳ Ｐゴシック" pitchFamily="34" charset="-128"/>
                        </a:rPr>
                        <a:t>10-25</a:t>
                      </a:r>
                    </a:p>
                  </a:txBody>
                  <a:tcPr marL="1060" marR="1060" marT="1060" marB="106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22325" rtl="0" eaLnBrk="1" fontAlgn="base" latinLnBrk="0" hangingPunct="1">
                        <a:lnSpc>
                          <a:spcPct val="100000"/>
                        </a:lnSpc>
                        <a:spcBef>
                          <a:spcPct val="0"/>
                        </a:spcBef>
                        <a:spcAft>
                          <a:spcPct val="0"/>
                        </a:spcAft>
                        <a:buClrTx/>
                        <a:buSzTx/>
                        <a:buFontTx/>
                        <a:buNone/>
                        <a:tabLst>
                          <a:tab pos="822325" algn="l"/>
                        </a:tabLst>
                      </a:pPr>
                      <a:r>
                        <a:rPr kumimoji="0" lang="en-US" sz="2000" b="0" i="0" u="none" strike="noStrike" cap="none" normalizeH="0" baseline="0" dirty="0">
                          <a:ln>
                            <a:noFill/>
                          </a:ln>
                          <a:solidFill>
                            <a:schemeClr val="tx1"/>
                          </a:solidFill>
                          <a:effectLst/>
                          <a:latin typeface="Arial Narrow" pitchFamily="34" charset="0"/>
                          <a:ea typeface="ＭＳ Ｐゴシック" pitchFamily="34" charset="-128"/>
                        </a:rPr>
                        <a:t>4+</a:t>
                      </a:r>
                    </a:p>
                  </a:txBody>
                  <a:tcPr marL="1060" marR="1060" marT="1060" marB="106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15751" name="Rectangle 117"/>
          <p:cNvSpPr>
            <a:spLocks noGrp="1" noChangeArrowheads="1"/>
          </p:cNvSpPr>
          <p:nvPr>
            <p:ph type="title"/>
          </p:nvPr>
        </p:nvSpPr>
        <p:spPr>
          <a:xfrm>
            <a:off x="1981199" y="152400"/>
            <a:ext cx="8229600" cy="944562"/>
          </a:xfrm>
        </p:spPr>
        <p:txBody>
          <a:bodyPr vert="horz" lIns="91440" tIns="45720" rIns="34290" bIns="45720" rtlCol="0" anchor="ctr">
            <a:normAutofit/>
          </a:bodyPr>
          <a:lstStyle/>
          <a:p>
            <a:pPr eaLnBrk="1" hangingPunct="1"/>
            <a:r>
              <a:rPr lang="en-US" sz="3200" dirty="0">
                <a:ea typeface="ＭＳ Ｐゴシック" pitchFamily="34" charset="-128"/>
              </a:rPr>
              <a:t>Common Forms of Sickle Cell Disease</a:t>
            </a:r>
            <a:br>
              <a:rPr lang="en-US" sz="3200" dirty="0">
                <a:latin typeface="Arial" pitchFamily="34" charset="0"/>
                <a:ea typeface="ＭＳ Ｐゴシック" pitchFamily="34" charset="-128"/>
              </a:rPr>
            </a:br>
            <a:r>
              <a:rPr lang="en-US" sz="2400" dirty="0">
                <a:ea typeface="ＭＳ Ｐゴシック" pitchFamily="34" charset="-128"/>
              </a:rPr>
              <a:t>in order of decreasing relative frequency</a:t>
            </a:r>
            <a:endParaRPr lang="en-US" sz="1800" dirty="0">
              <a:ea typeface="ＭＳ Ｐゴシック" pitchFamily="34" charset="-128"/>
            </a:endParaRPr>
          </a:p>
        </p:txBody>
      </p:sp>
      <p:sp>
        <p:nvSpPr>
          <p:cNvPr id="115752" name="Text Box 119"/>
          <p:cNvSpPr txBox="1">
            <a:spLocks noChangeArrowheads="1"/>
          </p:cNvSpPr>
          <p:nvPr/>
        </p:nvSpPr>
        <p:spPr bwMode="auto">
          <a:xfrm>
            <a:off x="1752600" y="5257800"/>
            <a:ext cx="7175426" cy="738664"/>
          </a:xfrm>
          <a:prstGeom prst="rect">
            <a:avLst/>
          </a:prstGeom>
          <a:noFill/>
          <a:ln w="9525">
            <a:noFill/>
            <a:miter lim="800000"/>
            <a:headEnd/>
            <a:tailEnd/>
          </a:ln>
        </p:spPr>
        <p:txBody>
          <a:bodyPr wrap="none">
            <a:spAutoFit/>
          </a:bodyPr>
          <a:lstStyle/>
          <a:p>
            <a:r>
              <a:rPr lang="en-US" sz="1400" baseline="30000" dirty="0">
                <a:cs typeface="Arial" pitchFamily="34" charset="0"/>
              </a:rPr>
              <a:t>1</a:t>
            </a:r>
            <a:r>
              <a:rPr lang="en-US" sz="1400" dirty="0">
                <a:cs typeface="Arial" pitchFamily="34" charset="0"/>
              </a:rPr>
              <a:t>Common range of laboratory values in un-treated state (e.g., no </a:t>
            </a:r>
            <a:r>
              <a:rPr lang="en-US" sz="1400" dirty="0" err="1">
                <a:cs typeface="Arial" pitchFamily="34" charset="0"/>
              </a:rPr>
              <a:t>hydroxyurea</a:t>
            </a:r>
            <a:r>
              <a:rPr lang="en-US" sz="1400" dirty="0">
                <a:cs typeface="Arial" pitchFamily="34" charset="0"/>
              </a:rPr>
              <a:t>)</a:t>
            </a:r>
            <a:endParaRPr lang="en-US" sz="1400" baseline="30000" dirty="0">
              <a:cs typeface="Arial" pitchFamily="34" charset="0"/>
            </a:endParaRPr>
          </a:p>
          <a:p>
            <a:r>
              <a:rPr lang="en-US" sz="1400" baseline="30000" dirty="0">
                <a:cs typeface="Arial" pitchFamily="34" charset="0"/>
              </a:rPr>
              <a:t>2</a:t>
            </a:r>
            <a:r>
              <a:rPr lang="en-US" sz="1400" dirty="0">
                <a:cs typeface="Arial" pitchFamily="34" charset="0"/>
              </a:rPr>
              <a:t>Does not consider effect of co-inherited alpha thalassemia or therapeutic effect of </a:t>
            </a:r>
            <a:r>
              <a:rPr lang="en-US" sz="1400" dirty="0" err="1">
                <a:cs typeface="Arial" pitchFamily="34" charset="0"/>
              </a:rPr>
              <a:t>hydroxyurea</a:t>
            </a:r>
            <a:endParaRPr lang="en-US" sz="1400" dirty="0">
              <a:cs typeface="Arial" pitchFamily="34" charset="0"/>
            </a:endParaRPr>
          </a:p>
          <a:p>
            <a:r>
              <a:rPr lang="en-US" sz="1400" baseline="30000" dirty="0">
                <a:cs typeface="Arial" pitchFamily="34" charset="0"/>
              </a:rPr>
              <a:t>3</a:t>
            </a:r>
            <a:r>
              <a:rPr lang="en-US" sz="1400" dirty="0">
                <a:cs typeface="Arial" pitchFamily="34" charset="0"/>
              </a:rPr>
              <a:t>Population-based generalization</a:t>
            </a:r>
          </a:p>
        </p:txBody>
      </p:sp>
      <p:sp>
        <p:nvSpPr>
          <p:cNvPr id="3" name="TextBox 2"/>
          <p:cNvSpPr txBox="1"/>
          <p:nvPr/>
        </p:nvSpPr>
        <p:spPr>
          <a:xfrm>
            <a:off x="652894" y="6169701"/>
            <a:ext cx="8648137"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b="1" dirty="0">
                <a:latin typeface="+mj-lt"/>
              </a:rPr>
              <a:t>Inheritance: </a:t>
            </a:r>
            <a:r>
              <a:rPr lang="en-US" dirty="0">
                <a:latin typeface="+mj-lt"/>
              </a:rPr>
              <a:t>autosomal recessive (Hb SS) or autosomal co-dominant (Hb SC, Hb S</a:t>
            </a:r>
            <a:r>
              <a:rPr lang="el-GR" dirty="0">
                <a:latin typeface="+mj-lt"/>
                <a:cs typeface="Arial" panose="020B0604020202020204" pitchFamily="34" charset="0"/>
              </a:rPr>
              <a:t>β</a:t>
            </a:r>
            <a:r>
              <a:rPr lang="en-US" baseline="30000" dirty="0">
                <a:latin typeface="+mj-lt"/>
                <a:cs typeface="Arial" panose="020B0604020202020204" pitchFamily="34" charset="0"/>
              </a:rPr>
              <a:t>+</a:t>
            </a:r>
            <a:r>
              <a:rPr lang="en-US" dirty="0">
                <a:latin typeface="+mj-lt"/>
                <a:cs typeface="Arial" panose="020B0604020202020204" pitchFamily="34" charset="0"/>
              </a:rPr>
              <a:t>, </a:t>
            </a:r>
            <a:r>
              <a:rPr lang="en-US" dirty="0">
                <a:latin typeface="+mj-lt"/>
              </a:rPr>
              <a:t>Hb S</a:t>
            </a:r>
            <a:r>
              <a:rPr lang="el-GR" dirty="0">
                <a:latin typeface="+mj-lt"/>
                <a:cs typeface="Arial" panose="020B0604020202020204" pitchFamily="34" charset="0"/>
              </a:rPr>
              <a:t>β</a:t>
            </a:r>
            <a:r>
              <a:rPr lang="en-US" baseline="30000" dirty="0">
                <a:latin typeface="+mj-lt"/>
                <a:cs typeface="Arial" panose="020B0604020202020204" pitchFamily="34" charset="0"/>
              </a:rPr>
              <a:t>0</a:t>
            </a:r>
            <a:r>
              <a:rPr lang="en-US" dirty="0">
                <a:latin typeface="+mj-lt"/>
                <a:cs typeface="Arial" panose="020B0604020202020204" pitchFamily="34" charset="0"/>
              </a:rPr>
              <a:t>)</a:t>
            </a:r>
            <a:endParaRPr lang="en-US" dirty="0">
              <a:latin typeface="+mj-lt"/>
            </a:endParaRPr>
          </a:p>
        </p:txBody>
      </p:sp>
      <p:sp>
        <p:nvSpPr>
          <p:cNvPr id="9" name="TextBox 8"/>
          <p:cNvSpPr txBox="1"/>
          <p:nvPr/>
        </p:nvSpPr>
        <p:spPr>
          <a:xfrm>
            <a:off x="3932000" y="6550223"/>
            <a:ext cx="2816625" cy="307777"/>
          </a:xfrm>
          <a:prstGeom prst="rect">
            <a:avLst/>
          </a:prstGeom>
          <a:noFill/>
        </p:spPr>
        <p:txBody>
          <a:bodyPr wrap="square" rtlCol="0">
            <a:spAutoFit/>
          </a:bodyPr>
          <a:lstStyle/>
          <a:p>
            <a:r>
              <a:rPr lang="en-US" sz="1400" i="1" dirty="0"/>
              <a:t>Table courtesy of Charles Quinn</a:t>
            </a:r>
          </a:p>
        </p:txBody>
      </p:sp>
    </p:spTree>
    <p:extLst>
      <p:ext uri="{BB962C8B-B14F-4D97-AF65-F5344CB8AC3E}">
        <p14:creationId xmlns:p14="http://schemas.microsoft.com/office/powerpoint/2010/main" val="2744438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2337" name="Object 2"/>
          <p:cNvGraphicFramePr>
            <a:graphicFrameLocks noChangeAspect="1"/>
          </p:cNvGraphicFramePr>
          <p:nvPr/>
        </p:nvGraphicFramePr>
        <p:xfrm>
          <a:off x="1824005" y="1146176"/>
          <a:ext cx="8056595" cy="3116262"/>
        </p:xfrm>
        <a:graphic>
          <a:graphicData uri="http://schemas.openxmlformats.org/presentationml/2006/ole">
            <mc:AlternateContent xmlns:mc="http://schemas.openxmlformats.org/markup-compatibility/2006">
              <mc:Choice xmlns:v="urn:schemas-microsoft-com:vml" Requires="v">
                <p:oleObj spid="_x0000_s1032" name="Worksheet" r:id="rId4" imgW="5805360" imgH="2239920" progId="Excel.Sheet.8">
                  <p:embed/>
                </p:oleObj>
              </mc:Choice>
              <mc:Fallback>
                <p:oleObj name="Worksheet" r:id="rId4" imgW="5805360" imgH="2239920" progId="Excel.Sheet.8">
                  <p:embed/>
                  <p:pic>
                    <p:nvPicPr>
                      <p:cNvPr id="142337"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4005" y="1146176"/>
                        <a:ext cx="8056595" cy="3116262"/>
                      </a:xfrm>
                      <a:prstGeom prst="rect">
                        <a:avLst/>
                      </a:prstGeom>
                      <a:noFill/>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8099" dir="2700000" algn="ctr" rotWithShape="0">
                                <a:srgbClr val="000000">
                                  <a:alpha val="74997"/>
                                </a:srgbClr>
                              </a:outerShdw>
                            </a:effectLst>
                          </a14:hiddenEffects>
                        </a:ext>
                      </a:extLst>
                    </p:spPr>
                  </p:pic>
                </p:oleObj>
              </mc:Fallback>
            </mc:AlternateContent>
          </a:graphicData>
        </a:graphic>
      </p:graphicFrame>
      <p:sp>
        <p:nvSpPr>
          <p:cNvPr id="142338" name="Text Box 3"/>
          <p:cNvSpPr txBox="1">
            <a:spLocks noChangeArrowheads="1"/>
          </p:cNvSpPr>
          <p:nvPr/>
        </p:nvSpPr>
        <p:spPr bwMode="auto">
          <a:xfrm>
            <a:off x="2157413" y="4067175"/>
            <a:ext cx="5103813" cy="584200"/>
          </a:xfrm>
          <a:prstGeom prst="rect">
            <a:avLst/>
          </a:prstGeom>
          <a:noFill/>
          <a:ln w="9525">
            <a:noFill/>
            <a:miter lim="800000"/>
            <a:headEnd/>
            <a:tailEnd/>
          </a:ln>
        </p:spPr>
        <p:txBody>
          <a:bodyPr wrap="none">
            <a:spAutoFit/>
          </a:bodyPr>
          <a:lstStyle/>
          <a:p>
            <a:r>
              <a:rPr lang="en-US" sz="1600" dirty="0">
                <a:latin typeface="Arial Narrow" pitchFamily="34" charset="0"/>
              </a:rPr>
              <a:t>All rates expressed per 100 patient-years.</a:t>
            </a:r>
          </a:p>
          <a:p>
            <a:r>
              <a:rPr lang="en-US" sz="1600" dirty="0">
                <a:latin typeface="Arial Narrow" pitchFamily="34" charset="0"/>
              </a:rPr>
              <a:t>Data from the Cooperative Study of Sickle Cell Disease (CSSCD).</a:t>
            </a:r>
          </a:p>
        </p:txBody>
      </p:sp>
      <p:sp>
        <p:nvSpPr>
          <p:cNvPr id="112643" name="Rectangle 4"/>
          <p:cNvSpPr>
            <a:spLocks noGrp="1" noChangeArrowheads="1"/>
          </p:cNvSpPr>
          <p:nvPr>
            <p:ph type="title"/>
          </p:nvPr>
        </p:nvSpPr>
        <p:spPr>
          <a:xfrm>
            <a:off x="838200" y="365126"/>
            <a:ext cx="10515600" cy="781050"/>
          </a:xfrm>
        </p:spPr>
        <p:txBody>
          <a:bodyPr rtlCol="0">
            <a:normAutofit/>
          </a:bodyPr>
          <a:lstStyle/>
          <a:p>
            <a:pPr>
              <a:defRPr/>
            </a:pPr>
            <a:r>
              <a:rPr lang="en-US" sz="2800" dirty="0"/>
              <a:t>Incidence of complications differs by genotype</a:t>
            </a:r>
          </a:p>
        </p:txBody>
      </p:sp>
      <p:sp>
        <p:nvSpPr>
          <p:cNvPr id="2" name="TextBox 1"/>
          <p:cNvSpPr txBox="1"/>
          <p:nvPr/>
        </p:nvSpPr>
        <p:spPr>
          <a:xfrm>
            <a:off x="1156743" y="4659421"/>
            <a:ext cx="8229599"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a:t>Notes about Hb SC:</a:t>
            </a:r>
          </a:p>
          <a:p>
            <a:r>
              <a:rPr lang="en-US" sz="2000" i="1" dirty="0"/>
              <a:t>Retinopathy is more common in Hb SC than in Hb SS.</a:t>
            </a:r>
          </a:p>
          <a:p>
            <a:r>
              <a:rPr lang="en-US" sz="2000" dirty="0"/>
              <a:t>Detectable splenic involution is delayed (begins ~4 years of age)</a:t>
            </a:r>
          </a:p>
          <a:p>
            <a:r>
              <a:rPr lang="en-US" sz="2000" dirty="0"/>
              <a:t>Splenomegaly and splenic infarction are common features in older children and adults.</a:t>
            </a:r>
          </a:p>
          <a:p>
            <a:r>
              <a:rPr lang="en-US" sz="2000" dirty="0"/>
              <a:t>Avascular necrosis of the femoral head is a common problem.</a:t>
            </a:r>
          </a:p>
        </p:txBody>
      </p:sp>
      <p:sp>
        <p:nvSpPr>
          <p:cNvPr id="6" name="TextBox 5"/>
          <p:cNvSpPr txBox="1"/>
          <p:nvPr/>
        </p:nvSpPr>
        <p:spPr>
          <a:xfrm>
            <a:off x="9487711" y="5475029"/>
            <a:ext cx="3093395" cy="307777"/>
          </a:xfrm>
          <a:prstGeom prst="rect">
            <a:avLst/>
          </a:prstGeom>
          <a:noFill/>
        </p:spPr>
        <p:txBody>
          <a:bodyPr wrap="square" rtlCol="0">
            <a:spAutoFit/>
          </a:bodyPr>
          <a:lstStyle/>
          <a:p>
            <a:r>
              <a:rPr lang="en-US" sz="1400" i="1" dirty="0"/>
              <a:t>Table courtesy of Charles Quinn</a:t>
            </a:r>
          </a:p>
        </p:txBody>
      </p:sp>
    </p:spTree>
    <p:extLst>
      <p:ext uri="{BB962C8B-B14F-4D97-AF65-F5344CB8AC3E}">
        <p14:creationId xmlns:p14="http://schemas.microsoft.com/office/powerpoint/2010/main" val="1006516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15"/>
          <p:cNvSpPr txBox="1">
            <a:spLocks noChangeArrowheads="1"/>
          </p:cNvSpPr>
          <p:nvPr/>
        </p:nvSpPr>
        <p:spPr bwMode="auto">
          <a:xfrm>
            <a:off x="1981200" y="381000"/>
            <a:ext cx="8229600" cy="685800"/>
          </a:xfrm>
          <a:prstGeom prst="rect">
            <a:avLst/>
          </a:prstGeom>
          <a:noFill/>
          <a:ln w="9525">
            <a:noFill/>
            <a:miter lim="800000"/>
            <a:headEnd/>
            <a:tailEnd/>
          </a:ln>
        </p:spPr>
        <p:txBody>
          <a:bodyPr anchor="ctr"/>
          <a:lstStyle/>
          <a:p>
            <a:pPr algn="ctr" eaLnBrk="1" hangingPunct="1"/>
            <a:r>
              <a:rPr lang="en-US" sz="4000" dirty="0">
                <a:latin typeface="+mj-lt"/>
                <a:cs typeface="Arial" pitchFamily="34" charset="0"/>
              </a:rPr>
              <a:t>Survival in Sickle Cell Anemia</a:t>
            </a:r>
          </a:p>
        </p:txBody>
      </p:sp>
      <p:pic>
        <p:nvPicPr>
          <p:cNvPr id="151554" name="Picture 1" descr="Cohort Comparison3.jpg"/>
          <p:cNvPicPr>
            <a:picLocks noChangeAspect="1"/>
          </p:cNvPicPr>
          <p:nvPr/>
        </p:nvPicPr>
        <p:blipFill>
          <a:blip r:embed="rId3"/>
          <a:srcRect/>
          <a:stretch>
            <a:fillRect/>
          </a:stretch>
        </p:blipFill>
        <p:spPr bwMode="auto">
          <a:xfrm>
            <a:off x="551840" y="1434969"/>
            <a:ext cx="5849752" cy="4080006"/>
          </a:xfrm>
          <a:prstGeom prst="rect">
            <a:avLst/>
          </a:prstGeom>
          <a:noFill/>
          <a:ln w="9525">
            <a:noFill/>
            <a:miter lim="800000"/>
            <a:headEnd/>
            <a:tailEnd/>
          </a:ln>
        </p:spPr>
      </p:pic>
      <p:graphicFrame>
        <p:nvGraphicFramePr>
          <p:cNvPr id="4" name="Table 3"/>
          <p:cNvGraphicFramePr>
            <a:graphicFrameLocks noGrp="1"/>
          </p:cNvGraphicFramePr>
          <p:nvPr/>
        </p:nvGraphicFramePr>
        <p:xfrm>
          <a:off x="6629399" y="2736590"/>
          <a:ext cx="5105400" cy="1676400"/>
        </p:xfrm>
        <a:graphic>
          <a:graphicData uri="http://schemas.openxmlformats.org/drawingml/2006/table">
            <a:tbl>
              <a:tblPr firstRow="1" bandRow="1">
                <a:tableStyleId>{2D5ABB26-0587-4C30-8999-92F81FD0307C}</a:tableStyleId>
              </a:tblPr>
              <a:tblGrid>
                <a:gridCol w="735330">
                  <a:extLst>
                    <a:ext uri="{9D8B030D-6E8A-4147-A177-3AD203B41FA5}">
                      <a16:colId xmlns:a16="http://schemas.microsoft.com/office/drawing/2014/main" val="20000"/>
                    </a:ext>
                  </a:extLst>
                </a:gridCol>
                <a:gridCol w="860743">
                  <a:extLst>
                    <a:ext uri="{9D8B030D-6E8A-4147-A177-3AD203B41FA5}">
                      <a16:colId xmlns:a16="http://schemas.microsoft.com/office/drawing/2014/main" val="20001"/>
                    </a:ext>
                  </a:extLst>
                </a:gridCol>
                <a:gridCol w="1864043">
                  <a:extLst>
                    <a:ext uri="{9D8B030D-6E8A-4147-A177-3AD203B41FA5}">
                      <a16:colId xmlns:a16="http://schemas.microsoft.com/office/drawing/2014/main" val="20002"/>
                    </a:ext>
                  </a:extLst>
                </a:gridCol>
                <a:gridCol w="1645284">
                  <a:extLst>
                    <a:ext uri="{9D8B030D-6E8A-4147-A177-3AD203B41FA5}">
                      <a16:colId xmlns:a16="http://schemas.microsoft.com/office/drawing/2014/main" val="20003"/>
                    </a:ext>
                  </a:extLst>
                </a:gridCol>
              </a:tblGrid>
              <a:tr h="370840">
                <a:tc gridSpan="2">
                  <a:txBody>
                    <a:bodyPr/>
                    <a:lstStyle/>
                    <a:p>
                      <a:pPr algn="l"/>
                      <a:r>
                        <a:rPr lang="en-US" sz="2000" b="1" dirty="0" err="1"/>
                        <a:t>HbSS</a:t>
                      </a:r>
                      <a:endParaRPr lang="en-US" sz="2000" b="1"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lang="en-US" b="1" dirty="0"/>
                    </a:p>
                  </a:txBody>
                  <a:tcPr/>
                </a:tc>
                <a:tc>
                  <a:txBody>
                    <a:bodyPr/>
                    <a:lstStyle/>
                    <a:p>
                      <a:pPr algn="l"/>
                      <a:r>
                        <a:rPr lang="en-US" sz="2000" b="1" dirty="0" err="1"/>
                        <a:t>HbSC</a:t>
                      </a:r>
                      <a:endParaRPr lang="en-US" sz="2000" b="1"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a:r>
                        <a:rPr lang="en-US" sz="2000" b="1" dirty="0" err="1"/>
                        <a:t>HbS</a:t>
                      </a:r>
                      <a:r>
                        <a:rPr lang="en-US" sz="2000" b="1" baseline="0" dirty="0"/>
                        <a:t> trait</a:t>
                      </a:r>
                      <a:endParaRPr lang="en-US" sz="2000" b="1"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b="1" dirty="0"/>
                        <a:t>Male</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b="1" dirty="0"/>
                        <a:t>Female</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b="1" dirty="0"/>
                        <a:t>Male &amp; Female</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b="1" dirty="0"/>
                        <a:t>Male &amp; Female</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dirty="0"/>
                        <a:t>53 y</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dirty="0"/>
                        <a:t>58.5 y</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dirty="0"/>
                        <a:t>Approaches normal</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dirty="0"/>
                        <a:t>Normal</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TextBox 4"/>
          <p:cNvSpPr txBox="1"/>
          <p:nvPr/>
        </p:nvSpPr>
        <p:spPr>
          <a:xfrm>
            <a:off x="6629399" y="2178991"/>
            <a:ext cx="3431517" cy="369332"/>
          </a:xfrm>
          <a:prstGeom prst="rect">
            <a:avLst/>
          </a:prstGeom>
          <a:noFill/>
        </p:spPr>
        <p:txBody>
          <a:bodyPr wrap="none" rtlCol="0">
            <a:spAutoFit/>
          </a:bodyPr>
          <a:lstStyle/>
          <a:p>
            <a:r>
              <a:rPr lang="en-US" b="1" dirty="0"/>
              <a:t>Current Estimated Life Expectancy</a:t>
            </a:r>
          </a:p>
        </p:txBody>
      </p:sp>
      <p:sp>
        <p:nvSpPr>
          <p:cNvPr id="2" name="TextBox 1"/>
          <p:cNvSpPr txBox="1"/>
          <p:nvPr/>
        </p:nvSpPr>
        <p:spPr>
          <a:xfrm>
            <a:off x="1343025" y="5655230"/>
            <a:ext cx="8717891" cy="523220"/>
          </a:xfrm>
          <a:prstGeom prst="rect">
            <a:avLst/>
          </a:prstGeom>
          <a:noFill/>
        </p:spPr>
        <p:txBody>
          <a:bodyPr wrap="square" rtlCol="0">
            <a:spAutoFit/>
          </a:bodyPr>
          <a:lstStyle/>
          <a:p>
            <a:r>
              <a:rPr lang="en-US" sz="1400" dirty="0"/>
              <a:t>Republished with permission of American Society of Hematology, from </a:t>
            </a:r>
            <a:r>
              <a:rPr lang="en-US" sz="1400" i="1" dirty="0"/>
              <a:t>Blood</a:t>
            </a:r>
            <a:r>
              <a:rPr lang="en-US" sz="1400" dirty="0"/>
              <a:t>, </a:t>
            </a:r>
            <a:r>
              <a:rPr lang="pt-BR" sz="1400" dirty="0"/>
              <a:t>2010 Apr 29; 115(17): 3447–3452; </a:t>
            </a:r>
          </a:p>
          <a:p>
            <a:r>
              <a:rPr lang="en-US" sz="1400" dirty="0"/>
              <a:t>permission conveyed through Copyright Clearance Center, Inc. </a:t>
            </a:r>
          </a:p>
        </p:txBody>
      </p:sp>
    </p:spTree>
    <p:extLst>
      <p:ext uri="{BB962C8B-B14F-4D97-AF65-F5344CB8AC3E}">
        <p14:creationId xmlns:p14="http://schemas.microsoft.com/office/powerpoint/2010/main" val="3002533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Hemoglobin S and sickling syndromes</a:t>
            </a:r>
          </a:p>
        </p:txBody>
      </p:sp>
      <p:sp>
        <p:nvSpPr>
          <p:cNvPr id="3" name="Content Placeholder 2"/>
          <p:cNvSpPr>
            <a:spLocks noGrp="1"/>
          </p:cNvSpPr>
          <p:nvPr>
            <p:ph idx="1"/>
          </p:nvPr>
        </p:nvSpPr>
        <p:spPr/>
        <p:txBody>
          <a:bodyPr/>
          <a:lstStyle/>
          <a:p>
            <a:pPr marL="514350" indent="-514350">
              <a:buFont typeface="+mj-lt"/>
              <a:buAutoNum type="arabicPeriod"/>
            </a:pPr>
            <a:r>
              <a:rPr lang="en-US" dirty="0">
                <a:solidFill>
                  <a:schemeClr val="accent1">
                    <a:lumMod val="20000"/>
                    <a:lumOff val="80000"/>
                  </a:schemeClr>
                </a:solidFill>
              </a:rPr>
              <a:t>Basic Science and Pathophysiology</a:t>
            </a:r>
          </a:p>
          <a:p>
            <a:pPr marL="514350" indent="-514350">
              <a:buFont typeface="+mj-lt"/>
              <a:buAutoNum type="arabicPeriod"/>
            </a:pPr>
            <a:r>
              <a:rPr lang="en-US" dirty="0">
                <a:solidFill>
                  <a:schemeClr val="accent1">
                    <a:lumMod val="20000"/>
                    <a:lumOff val="80000"/>
                  </a:schemeClr>
                </a:solidFill>
              </a:rPr>
              <a:t>Epidemiology and Risk Assessment</a:t>
            </a:r>
          </a:p>
          <a:p>
            <a:pPr marL="514350" indent="-514350">
              <a:buFont typeface="+mj-lt"/>
              <a:buAutoNum type="arabicPeriod"/>
            </a:pPr>
            <a:r>
              <a:rPr lang="en-US" dirty="0"/>
              <a:t>Diagnosis</a:t>
            </a:r>
          </a:p>
          <a:p>
            <a:pPr marL="514350" indent="-514350">
              <a:buFont typeface="+mj-lt"/>
              <a:buAutoNum type="arabicPeriod"/>
            </a:pPr>
            <a:r>
              <a:rPr lang="en-US" dirty="0">
                <a:solidFill>
                  <a:schemeClr val="accent1">
                    <a:lumMod val="20000"/>
                    <a:lumOff val="80000"/>
                  </a:schemeClr>
                </a:solidFill>
              </a:rPr>
              <a:t>Management and Treatment</a:t>
            </a:r>
          </a:p>
        </p:txBody>
      </p:sp>
    </p:spTree>
    <p:extLst>
      <p:ext uri="{BB962C8B-B14F-4D97-AF65-F5344CB8AC3E}">
        <p14:creationId xmlns:p14="http://schemas.microsoft.com/office/powerpoint/2010/main" val="1925061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DC237D-FBB3-7C47-866B-D3D4E21753B0}"/>
              </a:ext>
            </a:extLst>
          </p:cNvPr>
          <p:cNvSpPr>
            <a:spLocks noGrp="1"/>
          </p:cNvSpPr>
          <p:nvPr>
            <p:ph type="title"/>
          </p:nvPr>
        </p:nvSpPr>
        <p:spPr>
          <a:xfrm>
            <a:off x="838200" y="365126"/>
            <a:ext cx="10515600" cy="834088"/>
          </a:xfrm>
        </p:spPr>
        <p:txBody>
          <a:bodyPr/>
          <a:lstStyle/>
          <a:p>
            <a:r>
              <a:rPr lang="en-US" dirty="0"/>
              <a:t>Methods of Hemoglobin Identification</a:t>
            </a:r>
          </a:p>
        </p:txBody>
      </p:sp>
      <p:sp>
        <p:nvSpPr>
          <p:cNvPr id="4" name="Content Placeholder 3">
            <a:extLst>
              <a:ext uri="{FF2B5EF4-FFF2-40B4-BE49-F238E27FC236}">
                <a16:creationId xmlns:a16="http://schemas.microsoft.com/office/drawing/2014/main" id="{16C593F1-9461-A342-95B4-DE2C258EF431}"/>
              </a:ext>
            </a:extLst>
          </p:cNvPr>
          <p:cNvSpPr>
            <a:spLocks noGrp="1"/>
          </p:cNvSpPr>
          <p:nvPr>
            <p:ph sz="half" idx="1"/>
          </p:nvPr>
        </p:nvSpPr>
        <p:spPr>
          <a:xfrm>
            <a:off x="838200" y="1319134"/>
            <a:ext cx="5181600" cy="4857829"/>
          </a:xfrm>
        </p:spPr>
        <p:txBody>
          <a:bodyPr>
            <a:normAutofit fontScale="92500" lnSpcReduction="20000"/>
          </a:bodyPr>
          <a:lstStyle/>
          <a:p>
            <a:r>
              <a:rPr lang="en-US" dirty="0"/>
              <a:t>All Hb separation techniques do not conclusively establish the identity of a Hb, they only provide evidence for a particular Hb based on comparison with migration or elution characteristics of known </a:t>
            </a:r>
            <a:r>
              <a:rPr lang="en-US" dirty="0" err="1"/>
              <a:t>Hbs</a:t>
            </a:r>
            <a:r>
              <a:rPr lang="en-US" dirty="0"/>
              <a:t>.</a:t>
            </a:r>
            <a:endParaRPr lang="en-US" b="1" dirty="0"/>
          </a:p>
          <a:p>
            <a:endParaRPr lang="en-US" dirty="0"/>
          </a:p>
        </p:txBody>
      </p:sp>
      <p:sp>
        <p:nvSpPr>
          <p:cNvPr id="5" name="Content Placeholder 4">
            <a:extLst>
              <a:ext uri="{FF2B5EF4-FFF2-40B4-BE49-F238E27FC236}">
                <a16:creationId xmlns:a16="http://schemas.microsoft.com/office/drawing/2014/main" id="{E049DEE0-E1C6-454E-A1E8-6F00B0904C52}"/>
              </a:ext>
            </a:extLst>
          </p:cNvPr>
          <p:cNvSpPr>
            <a:spLocks noGrp="1"/>
          </p:cNvSpPr>
          <p:nvPr>
            <p:ph sz="half" idx="2"/>
          </p:nvPr>
        </p:nvSpPr>
        <p:spPr>
          <a:xfrm>
            <a:off x="6172200" y="1379602"/>
            <a:ext cx="5181600" cy="4736892"/>
          </a:xfrm>
        </p:spPr>
        <p:txBody>
          <a:bodyPr>
            <a:normAutofit fontScale="92500" lnSpcReduction="20000"/>
          </a:bodyPr>
          <a:lstStyle/>
          <a:p>
            <a:r>
              <a:rPr lang="en-US" b="1" dirty="0"/>
              <a:t>Hemoglobin Electrophoresis</a:t>
            </a:r>
          </a:p>
          <a:p>
            <a:pPr lvl="1"/>
            <a:r>
              <a:rPr lang="en-US" dirty="0"/>
              <a:t>At least two methods are needed to identify a variant Hb. </a:t>
            </a:r>
          </a:p>
          <a:p>
            <a:pPr lvl="1"/>
            <a:r>
              <a:rPr lang="en-US" dirty="0"/>
              <a:t>Citrate is often used to confirm the presence of Hb S or Hb C. </a:t>
            </a:r>
          </a:p>
          <a:p>
            <a:r>
              <a:rPr lang="en-US" b="1" dirty="0"/>
              <a:t>Isoelectric Focusing (IEF)</a:t>
            </a:r>
          </a:p>
          <a:p>
            <a:pPr lvl="1"/>
            <a:r>
              <a:rPr lang="en-US" dirty="0">
                <a:cs typeface="Arial"/>
              </a:rPr>
              <a:t>Advantages over cellulose acetate: sharper bands, better separation of some variants.</a:t>
            </a:r>
            <a:endParaRPr lang="en-US" b="1" dirty="0"/>
          </a:p>
          <a:p>
            <a:r>
              <a:rPr lang="en-US" b="1" dirty="0"/>
              <a:t> High Performance Liquid Chromatography (HPLC)</a:t>
            </a:r>
          </a:p>
          <a:p>
            <a:pPr lvl="1"/>
            <a:r>
              <a:rPr lang="en-US" dirty="0">
                <a:cs typeface="Arial"/>
              </a:rPr>
              <a:t>Advantages over IEF and gel-based electrophoresis: smaller sample volume, automation, higher throughput</a:t>
            </a:r>
            <a:r>
              <a:rPr lang="en-US" dirty="0">
                <a:latin typeface="Arial"/>
                <a:cs typeface="Arial"/>
              </a:rPr>
              <a:t>. </a:t>
            </a:r>
            <a:endParaRPr lang="en-US" b="1" dirty="0"/>
          </a:p>
          <a:p>
            <a:pPr lvl="1"/>
            <a:endParaRPr lang="en-US" dirty="0"/>
          </a:p>
        </p:txBody>
      </p:sp>
      <p:pic>
        <p:nvPicPr>
          <p:cNvPr id="14" name="Picture 13">
            <a:extLst>
              <a:ext uri="{FF2B5EF4-FFF2-40B4-BE49-F238E27FC236}">
                <a16:creationId xmlns:a16="http://schemas.microsoft.com/office/drawing/2014/main" id="{784CD1EE-9BF7-9445-A306-DB4D86181C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1673" y="3569768"/>
            <a:ext cx="3903219" cy="2897235"/>
          </a:xfrm>
          <a:prstGeom prst="rect">
            <a:avLst/>
          </a:prstGeom>
        </p:spPr>
      </p:pic>
    </p:spTree>
    <p:extLst>
      <p:ext uri="{BB962C8B-B14F-4D97-AF65-F5344CB8AC3E}">
        <p14:creationId xmlns:p14="http://schemas.microsoft.com/office/powerpoint/2010/main" val="2047844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a:xfrm>
            <a:off x="1981200" y="274638"/>
            <a:ext cx="8229600" cy="868362"/>
          </a:xfrm>
        </p:spPr>
        <p:txBody>
          <a:bodyPr rtlCol="0">
            <a:normAutofit/>
          </a:bodyPr>
          <a:lstStyle/>
          <a:p>
            <a:pPr>
              <a:defRPr/>
            </a:pPr>
            <a:r>
              <a:rPr lang="en-US" dirty="0"/>
              <a:t>Common Structural Hb Variants</a:t>
            </a:r>
          </a:p>
        </p:txBody>
      </p:sp>
      <p:graphicFrame>
        <p:nvGraphicFramePr>
          <p:cNvPr id="132282" name="Group 186"/>
          <p:cNvGraphicFramePr>
            <a:graphicFrameLocks noGrp="1"/>
          </p:cNvGraphicFramePr>
          <p:nvPr/>
        </p:nvGraphicFramePr>
        <p:xfrm>
          <a:off x="1593272" y="1143000"/>
          <a:ext cx="9005455" cy="4856019"/>
        </p:xfrm>
        <a:graphic>
          <a:graphicData uri="http://schemas.openxmlformats.org/drawingml/2006/table">
            <a:tbl>
              <a:tblPr/>
              <a:tblGrid>
                <a:gridCol w="1156664">
                  <a:extLst>
                    <a:ext uri="{9D8B030D-6E8A-4147-A177-3AD203B41FA5}">
                      <a16:colId xmlns:a16="http://schemas.microsoft.com/office/drawing/2014/main" val="20000"/>
                    </a:ext>
                  </a:extLst>
                </a:gridCol>
                <a:gridCol w="1321902">
                  <a:extLst>
                    <a:ext uri="{9D8B030D-6E8A-4147-A177-3AD203B41FA5}">
                      <a16:colId xmlns:a16="http://schemas.microsoft.com/office/drawing/2014/main" val="20001"/>
                    </a:ext>
                  </a:extLst>
                </a:gridCol>
                <a:gridCol w="2974279">
                  <a:extLst>
                    <a:ext uri="{9D8B030D-6E8A-4147-A177-3AD203B41FA5}">
                      <a16:colId xmlns:a16="http://schemas.microsoft.com/office/drawing/2014/main" val="20002"/>
                    </a:ext>
                  </a:extLst>
                </a:gridCol>
                <a:gridCol w="3552610">
                  <a:extLst>
                    <a:ext uri="{9D8B030D-6E8A-4147-A177-3AD203B41FA5}">
                      <a16:colId xmlns:a16="http://schemas.microsoft.com/office/drawing/2014/main" val="20003"/>
                    </a:ext>
                  </a:extLst>
                </a:gridCol>
              </a:tblGrid>
              <a:tr h="797701">
                <a:tc>
                  <a:txBody>
                    <a:bodyPr/>
                    <a:lstStyle/>
                    <a:p>
                      <a:pPr marL="9144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1" i="0" u="none" strike="noStrike" cap="none" normalizeH="0" baseline="0" dirty="0">
                          <a:ln>
                            <a:noFill/>
                          </a:ln>
                          <a:solidFill>
                            <a:schemeClr val="tx1"/>
                          </a:solidFill>
                          <a:effectLst/>
                          <a:latin typeface="Arial Narrow"/>
                          <a:ea typeface="ＭＳ Ｐゴシック" charset="0"/>
                          <a:cs typeface="Arial Narrow"/>
                        </a:rPr>
                        <a:t>Hb</a:t>
                      </a:r>
                    </a:p>
                  </a:txBody>
                  <a:tcPr marL="1060" marR="1060" marT="1060" marB="1060" anchor="ctr" horzOverflow="overflow">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1" i="0" u="none" strike="noStrike" cap="none" normalizeH="0" baseline="0" dirty="0">
                          <a:ln>
                            <a:noFill/>
                          </a:ln>
                          <a:solidFill>
                            <a:schemeClr val="tx1"/>
                          </a:solidFill>
                          <a:effectLst/>
                          <a:latin typeface="Arial Narrow"/>
                          <a:ea typeface="ＭＳ Ｐゴシック" charset="0"/>
                          <a:cs typeface="Arial Narrow"/>
                        </a:rPr>
                        <a:t>Mutation*</a:t>
                      </a:r>
                    </a:p>
                  </a:txBody>
                  <a:tcPr marL="1060" marR="1060" marT="1060" marB="1060" anchor="ctr" horzOverflow="overflow">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1" i="0" u="none" strike="noStrike" cap="none" normalizeH="0" baseline="0" dirty="0">
                          <a:ln>
                            <a:noFill/>
                          </a:ln>
                          <a:solidFill>
                            <a:schemeClr val="tx1"/>
                          </a:solidFill>
                          <a:effectLst/>
                          <a:latin typeface="Arial Narrow"/>
                          <a:ea typeface="ＭＳ Ｐゴシック" charset="0"/>
                          <a:cs typeface="Arial Narrow"/>
                        </a:rPr>
                        <a:t>Distribution</a:t>
                      </a:r>
                    </a:p>
                  </a:txBody>
                  <a:tcPr marL="1060" marR="1060" marT="1060" marB="1060" anchor="ctr" horzOverflow="overflow">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1" i="0" u="none" strike="noStrike" cap="none" normalizeH="0" baseline="0" dirty="0">
                          <a:ln>
                            <a:noFill/>
                          </a:ln>
                          <a:solidFill>
                            <a:schemeClr val="tx1"/>
                          </a:solidFill>
                          <a:effectLst/>
                          <a:latin typeface="Arial Narrow"/>
                          <a:ea typeface="ＭＳ Ｐゴシック" charset="0"/>
                          <a:cs typeface="Arial Narrow"/>
                        </a:rPr>
                        <a:t>Clinical Significance</a:t>
                      </a:r>
                    </a:p>
                  </a:txBody>
                  <a:tcPr marL="1060" marR="1060" marT="1060" marB="1060" anchor="ctr" horzOverflow="overflow">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r h="819920">
                <a:tc>
                  <a:txBody>
                    <a:bodyPr/>
                    <a:lstStyle/>
                    <a:p>
                      <a:pPr marL="9144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0" i="0" u="none" strike="noStrike" cap="none" normalizeH="0" baseline="0" dirty="0">
                          <a:ln>
                            <a:noFill/>
                          </a:ln>
                          <a:solidFill>
                            <a:schemeClr val="tx1"/>
                          </a:solidFill>
                          <a:effectLst/>
                          <a:latin typeface="Arial Narrow"/>
                          <a:ea typeface="ＭＳ Ｐゴシック" charset="0"/>
                          <a:cs typeface="Arial Narrow"/>
                        </a:rPr>
                        <a:t>S</a:t>
                      </a:r>
                      <a:endParaRPr kumimoji="0" lang="en-US" sz="1800" b="0" i="0" u="none" strike="noStrike" cap="none" normalizeH="0" baseline="32000" dirty="0">
                        <a:ln>
                          <a:noFill/>
                        </a:ln>
                        <a:solidFill>
                          <a:schemeClr val="tx1"/>
                        </a:solidFill>
                        <a:effectLst/>
                        <a:latin typeface="Arial Narrow"/>
                        <a:ea typeface="ＭＳ Ｐゴシック" charset="0"/>
                        <a:cs typeface="Arial Narrow"/>
                      </a:endParaRPr>
                    </a:p>
                  </a:txBody>
                  <a:tcPr marL="1060" marR="1060" marT="182880" marB="1060" horzOverflow="overflow">
                    <a:lnL>
                      <a:noFill/>
                    </a:lnL>
                    <a:lnR>
                      <a:noFill/>
                    </a:lnR>
                    <a:lnT w="254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0" i="0" u="none" strike="noStrike" cap="none" normalizeH="0" baseline="0" dirty="0">
                          <a:ln>
                            <a:noFill/>
                          </a:ln>
                          <a:solidFill>
                            <a:schemeClr val="tx1"/>
                          </a:solidFill>
                          <a:effectLst/>
                          <a:latin typeface="Symbol" charset="2"/>
                          <a:ea typeface="ＭＳ Ｐゴシック" charset="0"/>
                          <a:cs typeface="Symbol" charset="2"/>
                        </a:rPr>
                        <a:t>b</a:t>
                      </a:r>
                      <a:r>
                        <a:rPr kumimoji="0" lang="en-US" sz="1800" b="0" i="0" u="none" strike="noStrike" cap="none" normalizeH="0" baseline="30000" dirty="0">
                          <a:ln>
                            <a:noFill/>
                          </a:ln>
                          <a:solidFill>
                            <a:schemeClr val="tx1"/>
                          </a:solidFill>
                          <a:effectLst/>
                          <a:latin typeface="Arial Narrow"/>
                          <a:ea typeface="ＭＳ Ｐゴシック" charset="0"/>
                          <a:cs typeface="Arial Narrow"/>
                        </a:rPr>
                        <a:t>6 </a:t>
                      </a:r>
                      <a:r>
                        <a:rPr kumimoji="0" lang="en-US" sz="1800" b="0" i="0" u="none" strike="noStrike" cap="none" normalizeH="0" baseline="30000" dirty="0" err="1">
                          <a:ln>
                            <a:noFill/>
                          </a:ln>
                          <a:solidFill>
                            <a:schemeClr val="tx1"/>
                          </a:solidFill>
                          <a:effectLst/>
                          <a:latin typeface="Arial Narrow"/>
                          <a:ea typeface="ＭＳ Ｐゴシック" charset="0"/>
                          <a:cs typeface="Arial Narrow"/>
                        </a:rPr>
                        <a:t>glu</a:t>
                      </a:r>
                      <a:r>
                        <a:rPr kumimoji="0" lang="en-US" sz="1800" b="0" i="0" u="none" strike="noStrike" cap="none" normalizeH="0" baseline="30000" dirty="0" err="1">
                          <a:ln>
                            <a:noFill/>
                          </a:ln>
                          <a:solidFill>
                            <a:schemeClr val="tx1"/>
                          </a:solidFill>
                          <a:effectLst/>
                          <a:latin typeface="Arial Narrow"/>
                          <a:ea typeface="ＭＳ Ｐゴシック" charset="0"/>
                          <a:cs typeface="Arial Narrow"/>
                          <a:sym typeface="Symbol" charset="0"/>
                        </a:rPr>
                        <a:t></a:t>
                      </a:r>
                      <a:r>
                        <a:rPr kumimoji="0" lang="en-US" sz="1800" b="0" i="0" u="none" strike="noStrike" cap="none" normalizeH="0" baseline="30000" dirty="0" err="1">
                          <a:ln>
                            <a:noFill/>
                          </a:ln>
                          <a:solidFill>
                            <a:schemeClr val="tx1"/>
                          </a:solidFill>
                          <a:effectLst/>
                          <a:latin typeface="Arial Narrow"/>
                          <a:ea typeface="ＭＳ Ｐゴシック" charset="0"/>
                          <a:cs typeface="Arial Narrow"/>
                        </a:rPr>
                        <a:t>val</a:t>
                      </a:r>
                      <a:endParaRPr kumimoji="0" lang="en-US" sz="1800" b="0" i="0" u="none" strike="noStrike" cap="none" normalizeH="0" baseline="30000" dirty="0">
                        <a:ln>
                          <a:noFill/>
                        </a:ln>
                        <a:solidFill>
                          <a:schemeClr val="tx1"/>
                        </a:solidFill>
                        <a:effectLst/>
                        <a:latin typeface="Arial Narrow"/>
                        <a:ea typeface="ＭＳ Ｐゴシック" charset="0"/>
                        <a:cs typeface="Arial Narrow"/>
                      </a:endParaRPr>
                    </a:p>
                  </a:txBody>
                  <a:tcPr marL="1060" marR="1060" marT="182880" marB="1060" horzOverflow="overflow">
                    <a:lnL>
                      <a:noFill/>
                    </a:lnL>
                    <a:lnR>
                      <a:noFill/>
                    </a:lnR>
                    <a:lnT w="254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0" i="0" u="none" strike="noStrike" cap="none" normalizeH="0" baseline="0" dirty="0">
                          <a:ln>
                            <a:noFill/>
                          </a:ln>
                          <a:solidFill>
                            <a:schemeClr val="tx1"/>
                          </a:solidFill>
                          <a:effectLst/>
                          <a:latin typeface="Arial Narrow"/>
                          <a:ea typeface="ＭＳ Ｐゴシック" charset="0"/>
                          <a:cs typeface="Arial Narrow"/>
                        </a:rPr>
                        <a:t>Africa, India, Mediterranean</a:t>
                      </a:r>
                    </a:p>
                  </a:txBody>
                  <a:tcPr marL="1060" marR="1060" marT="182880" marB="1060" horzOverflow="overflow">
                    <a:lnL>
                      <a:noFill/>
                    </a:lnL>
                    <a:lnR>
                      <a:noFill/>
                    </a:lnR>
                    <a:lnT w="254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0" i="0" u="none" strike="noStrike" cap="none" normalizeH="0" baseline="0" dirty="0">
                          <a:ln>
                            <a:noFill/>
                          </a:ln>
                          <a:solidFill>
                            <a:schemeClr val="tx1"/>
                          </a:solidFill>
                          <a:effectLst/>
                          <a:latin typeface="Arial Narrow"/>
                          <a:ea typeface="ＭＳ Ｐゴシック" charset="0"/>
                          <a:cs typeface="Arial Narrow"/>
                        </a:rPr>
                        <a:t>Sickle cell </a:t>
                      </a:r>
                      <a:r>
                        <a:rPr kumimoji="0" lang="en-US" sz="1800" b="0" i="0" u="none" strike="noStrike" cap="none" normalizeH="0" baseline="0" dirty="0">
                          <a:ln>
                            <a:noFill/>
                          </a:ln>
                          <a:solidFill>
                            <a:schemeClr val="tx1"/>
                          </a:solidFill>
                          <a:effectLst/>
                          <a:latin typeface="+mn-lt"/>
                          <a:ea typeface="ＭＳ Ｐゴシック" charset="0"/>
                          <a:cs typeface="Arial Narrow"/>
                        </a:rPr>
                        <a:t>disease (Hb SS, etc.)</a:t>
                      </a:r>
                      <a:endParaRPr kumimoji="0" lang="en-US" sz="1800" b="0" i="0" u="none" strike="noStrike" cap="none" normalizeH="0" baseline="0" dirty="0">
                        <a:ln>
                          <a:noFill/>
                        </a:ln>
                        <a:solidFill>
                          <a:schemeClr val="tx1"/>
                        </a:solidFill>
                        <a:effectLst/>
                        <a:latin typeface="Arial Narrow"/>
                        <a:ea typeface="ＭＳ Ｐゴシック" charset="0"/>
                        <a:cs typeface="Arial Narrow"/>
                      </a:endParaRPr>
                    </a:p>
                  </a:txBody>
                  <a:tcPr marL="1060" marR="1060" marT="182880" marB="1060" horzOverflow="overflow">
                    <a:lnL>
                      <a:noFill/>
                    </a:lnL>
                    <a:lnR>
                      <a:noFill/>
                    </a:lnR>
                    <a:lnT w="254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19920">
                <a:tc>
                  <a:txBody>
                    <a:bodyPr/>
                    <a:lstStyle/>
                    <a:p>
                      <a:pPr marL="9144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0" i="0" u="none" strike="noStrike" cap="none" normalizeH="0" baseline="0" dirty="0">
                          <a:ln>
                            <a:noFill/>
                          </a:ln>
                          <a:solidFill>
                            <a:schemeClr val="tx1"/>
                          </a:solidFill>
                          <a:effectLst/>
                          <a:latin typeface="Arial Narrow"/>
                          <a:ea typeface="ＭＳ Ｐゴシック" charset="0"/>
                          <a:cs typeface="Arial Narrow"/>
                        </a:rPr>
                        <a:t>E</a:t>
                      </a:r>
                      <a:endParaRPr kumimoji="0" lang="en-US" sz="1800" b="0" i="0" u="none" strike="noStrike" cap="none" normalizeH="0" baseline="32000" dirty="0">
                        <a:ln>
                          <a:noFill/>
                        </a:ln>
                        <a:solidFill>
                          <a:schemeClr val="tx1"/>
                        </a:solidFill>
                        <a:effectLst/>
                        <a:latin typeface="Arial Narrow"/>
                        <a:ea typeface="ＭＳ Ｐゴシック" charset="0"/>
                        <a:cs typeface="Arial Narrow"/>
                      </a:endParaRPr>
                    </a:p>
                  </a:txBody>
                  <a:tcPr marL="1060" marR="1060" marT="182880" marB="1060"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0" i="0" u="none" strike="noStrike" cap="none" normalizeH="0" baseline="0" dirty="0">
                          <a:ln>
                            <a:noFill/>
                          </a:ln>
                          <a:solidFill>
                            <a:schemeClr val="tx1"/>
                          </a:solidFill>
                          <a:effectLst/>
                          <a:latin typeface="Symbol" charset="2"/>
                          <a:ea typeface="ＭＳ Ｐゴシック" charset="0"/>
                          <a:cs typeface="Symbol" charset="2"/>
                        </a:rPr>
                        <a:t>b</a:t>
                      </a:r>
                      <a:r>
                        <a:rPr kumimoji="0" lang="en-US" sz="1800" b="0" i="0" u="none" strike="noStrike" cap="none" normalizeH="0" baseline="30000" dirty="0">
                          <a:ln>
                            <a:noFill/>
                          </a:ln>
                          <a:solidFill>
                            <a:schemeClr val="tx1"/>
                          </a:solidFill>
                          <a:effectLst/>
                          <a:latin typeface="Arial Narrow"/>
                          <a:ea typeface="ＭＳ Ｐゴシック" charset="0"/>
                          <a:cs typeface="Arial Narrow"/>
                        </a:rPr>
                        <a:t>26 </a:t>
                      </a:r>
                      <a:r>
                        <a:rPr kumimoji="0" lang="en-US" sz="1800" b="0" i="0" u="none" strike="noStrike" cap="none" normalizeH="0" baseline="30000" dirty="0" err="1">
                          <a:ln>
                            <a:noFill/>
                          </a:ln>
                          <a:solidFill>
                            <a:schemeClr val="tx1"/>
                          </a:solidFill>
                          <a:effectLst/>
                          <a:latin typeface="Arial Narrow"/>
                          <a:ea typeface="ＭＳ Ｐゴシック" charset="0"/>
                          <a:cs typeface="Arial Narrow"/>
                        </a:rPr>
                        <a:t>glu</a:t>
                      </a:r>
                      <a:r>
                        <a:rPr kumimoji="0" lang="en-US" sz="1800" b="0" i="0" u="none" strike="noStrike" cap="none" normalizeH="0" baseline="30000" dirty="0" err="1">
                          <a:ln>
                            <a:noFill/>
                          </a:ln>
                          <a:solidFill>
                            <a:schemeClr val="tx1"/>
                          </a:solidFill>
                          <a:effectLst/>
                          <a:latin typeface="Arial Narrow"/>
                          <a:ea typeface="ＭＳ Ｐゴシック" charset="0"/>
                          <a:cs typeface="Arial Narrow"/>
                          <a:sym typeface="Symbol" charset="0"/>
                        </a:rPr>
                        <a:t></a:t>
                      </a:r>
                      <a:r>
                        <a:rPr kumimoji="0" lang="en-US" sz="1800" b="0" i="0" u="none" strike="noStrike" cap="none" normalizeH="0" baseline="30000" dirty="0" err="1">
                          <a:ln>
                            <a:noFill/>
                          </a:ln>
                          <a:solidFill>
                            <a:schemeClr val="tx1"/>
                          </a:solidFill>
                          <a:effectLst/>
                          <a:latin typeface="Arial Narrow"/>
                          <a:ea typeface="ＭＳ Ｐゴシック" charset="0"/>
                          <a:cs typeface="Arial Narrow"/>
                        </a:rPr>
                        <a:t>lys</a:t>
                      </a:r>
                      <a:endParaRPr kumimoji="0" lang="en-US" sz="1800" b="0" i="0" u="none" strike="noStrike" cap="none" normalizeH="0" baseline="30000" dirty="0">
                        <a:ln>
                          <a:noFill/>
                        </a:ln>
                        <a:solidFill>
                          <a:schemeClr val="tx1"/>
                        </a:solidFill>
                        <a:effectLst/>
                        <a:latin typeface="Arial Narrow"/>
                        <a:ea typeface="ＭＳ Ｐゴシック" charset="0"/>
                        <a:cs typeface="Arial Narrow"/>
                      </a:endParaRPr>
                    </a:p>
                  </a:txBody>
                  <a:tcPr marL="1060" marR="1060" marT="182880" marB="1060"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0" i="0" u="none" strike="noStrike" cap="none" normalizeH="0" baseline="0">
                          <a:ln>
                            <a:noFill/>
                          </a:ln>
                          <a:solidFill>
                            <a:schemeClr val="tx1"/>
                          </a:solidFill>
                          <a:effectLst/>
                          <a:latin typeface="Arial Narrow"/>
                          <a:ea typeface="ＭＳ Ｐゴシック" charset="0"/>
                          <a:cs typeface="Arial Narrow"/>
                        </a:rPr>
                        <a:t>Southeast Asia</a:t>
                      </a:r>
                    </a:p>
                  </a:txBody>
                  <a:tcPr marL="1060" marR="1060" marT="182880" marB="1060"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Thalassemia (Hb E-</a:t>
                      </a:r>
                      <a:r>
                        <a:rPr kumimoji="0" lang="el-GR" sz="18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β</a:t>
                      </a:r>
                      <a:r>
                        <a:rPr kumimoji="0" lang="en-US" sz="18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-thalassemia)</a:t>
                      </a:r>
                    </a:p>
                    <a:p>
                      <a:pPr marL="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0" i="0" u="none" strike="noStrike" cap="none" normalizeH="0" baseline="0" dirty="0">
                          <a:ln>
                            <a:noFill/>
                          </a:ln>
                          <a:solidFill>
                            <a:schemeClr val="tx1"/>
                          </a:solidFill>
                          <a:effectLst/>
                          <a:latin typeface="Arial Narrow"/>
                          <a:ea typeface="ＭＳ Ｐゴシック" charset="0"/>
                          <a:cs typeface="Arial Narrow"/>
                        </a:rPr>
                        <a:t>Sickle cell disease (Hb SE)</a:t>
                      </a:r>
                    </a:p>
                  </a:txBody>
                  <a:tcPr marL="1060" marR="1060" marT="182880" marB="1060"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19920">
                <a:tc>
                  <a:txBody>
                    <a:bodyPr/>
                    <a:lstStyle/>
                    <a:p>
                      <a:pPr marL="9144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0" i="0" u="none" strike="noStrike" cap="none" normalizeH="0" baseline="0" dirty="0">
                          <a:ln>
                            <a:noFill/>
                          </a:ln>
                          <a:solidFill>
                            <a:schemeClr val="tx1"/>
                          </a:solidFill>
                          <a:effectLst/>
                          <a:latin typeface="Arial Narrow"/>
                          <a:ea typeface="ＭＳ Ｐゴシック" charset="0"/>
                          <a:cs typeface="Arial Narrow"/>
                        </a:rPr>
                        <a:t>C</a:t>
                      </a:r>
                      <a:endParaRPr kumimoji="0" lang="en-US" sz="1800" b="0" i="0" u="none" strike="noStrike" cap="none" normalizeH="0" baseline="32000" dirty="0">
                        <a:ln>
                          <a:noFill/>
                        </a:ln>
                        <a:solidFill>
                          <a:schemeClr val="tx1"/>
                        </a:solidFill>
                        <a:effectLst/>
                        <a:latin typeface="Arial Narrow"/>
                        <a:ea typeface="ＭＳ Ｐゴシック" charset="0"/>
                        <a:cs typeface="Arial Narrow"/>
                      </a:endParaRPr>
                    </a:p>
                  </a:txBody>
                  <a:tcPr marL="1060" marR="1060" marT="182880" marB="1060"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0" i="0" u="none" strike="noStrike" cap="none" normalizeH="0" baseline="0" dirty="0">
                          <a:ln>
                            <a:noFill/>
                          </a:ln>
                          <a:solidFill>
                            <a:schemeClr val="tx1"/>
                          </a:solidFill>
                          <a:effectLst/>
                          <a:latin typeface="Symbol" charset="2"/>
                          <a:ea typeface="ＭＳ Ｐゴシック" charset="0"/>
                          <a:cs typeface="Symbol" charset="2"/>
                        </a:rPr>
                        <a:t>b</a:t>
                      </a:r>
                      <a:r>
                        <a:rPr kumimoji="0" lang="en-US" sz="1800" b="0" i="0" u="none" strike="noStrike" cap="none" normalizeH="0" baseline="30000" dirty="0">
                          <a:ln>
                            <a:noFill/>
                          </a:ln>
                          <a:solidFill>
                            <a:schemeClr val="tx1"/>
                          </a:solidFill>
                          <a:effectLst/>
                          <a:latin typeface="Arial Narrow"/>
                          <a:ea typeface="ＭＳ Ｐゴシック" charset="0"/>
                          <a:cs typeface="Arial Narrow"/>
                        </a:rPr>
                        <a:t>6 </a:t>
                      </a:r>
                      <a:r>
                        <a:rPr kumimoji="0" lang="en-US" sz="1800" b="0" i="0" u="none" strike="noStrike" cap="none" normalizeH="0" baseline="30000" dirty="0" err="1">
                          <a:ln>
                            <a:noFill/>
                          </a:ln>
                          <a:solidFill>
                            <a:schemeClr val="tx1"/>
                          </a:solidFill>
                          <a:effectLst/>
                          <a:latin typeface="Arial Narrow"/>
                          <a:ea typeface="ＭＳ Ｐゴシック" charset="0"/>
                          <a:cs typeface="Arial Narrow"/>
                        </a:rPr>
                        <a:t>glu</a:t>
                      </a:r>
                      <a:r>
                        <a:rPr kumimoji="0" lang="en-US" sz="1800" b="0" i="0" u="none" strike="noStrike" cap="none" normalizeH="0" baseline="30000" dirty="0" err="1">
                          <a:ln>
                            <a:noFill/>
                          </a:ln>
                          <a:solidFill>
                            <a:schemeClr val="tx1"/>
                          </a:solidFill>
                          <a:effectLst/>
                          <a:latin typeface="Arial Narrow"/>
                          <a:ea typeface="ＭＳ Ｐゴシック" charset="0"/>
                          <a:cs typeface="Arial Narrow"/>
                          <a:sym typeface="Symbol" charset="0"/>
                        </a:rPr>
                        <a:t></a:t>
                      </a:r>
                      <a:r>
                        <a:rPr kumimoji="0" lang="en-US" sz="1800" b="0" i="0" u="none" strike="noStrike" cap="none" normalizeH="0" baseline="30000" dirty="0" err="1">
                          <a:ln>
                            <a:noFill/>
                          </a:ln>
                          <a:solidFill>
                            <a:schemeClr val="tx1"/>
                          </a:solidFill>
                          <a:effectLst/>
                          <a:latin typeface="Arial Narrow"/>
                          <a:ea typeface="ＭＳ Ｐゴシック" charset="0"/>
                          <a:cs typeface="Arial Narrow"/>
                        </a:rPr>
                        <a:t>lys</a:t>
                      </a:r>
                      <a:endParaRPr kumimoji="0" lang="en-US" sz="1800" b="0" i="0" u="none" strike="noStrike" cap="none" normalizeH="0" baseline="30000" dirty="0">
                        <a:ln>
                          <a:noFill/>
                        </a:ln>
                        <a:solidFill>
                          <a:schemeClr val="tx1"/>
                        </a:solidFill>
                        <a:effectLst/>
                        <a:latin typeface="Arial Narrow"/>
                        <a:ea typeface="ＭＳ Ｐゴシック" charset="0"/>
                        <a:cs typeface="Arial Narrow"/>
                      </a:endParaRPr>
                    </a:p>
                  </a:txBody>
                  <a:tcPr marL="1060" marR="1060" marT="182880" marB="1060"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0" i="0" u="none" strike="noStrike" cap="none" normalizeH="0" baseline="0">
                          <a:ln>
                            <a:noFill/>
                          </a:ln>
                          <a:solidFill>
                            <a:schemeClr val="tx1"/>
                          </a:solidFill>
                          <a:effectLst/>
                          <a:latin typeface="Arial Narrow"/>
                          <a:ea typeface="ＭＳ Ｐゴシック" charset="0"/>
                          <a:cs typeface="Arial Narrow"/>
                        </a:rPr>
                        <a:t>Western Africa</a:t>
                      </a:r>
                    </a:p>
                  </a:txBody>
                  <a:tcPr marL="1060" marR="1060" marT="182880" marB="1060"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0" i="0" u="none" strike="noStrike" cap="none" normalizeH="0" baseline="0" dirty="0">
                          <a:ln>
                            <a:noFill/>
                          </a:ln>
                          <a:solidFill>
                            <a:schemeClr val="tx1"/>
                          </a:solidFill>
                          <a:effectLst/>
                          <a:latin typeface="Arial Narrow"/>
                          <a:ea typeface="ＭＳ Ｐゴシック" charset="0"/>
                          <a:cs typeface="Arial Narrow"/>
                        </a:rPr>
                        <a:t>Hemolytic anemia (Hb CC)</a:t>
                      </a:r>
                    </a:p>
                    <a:p>
                      <a:pPr marL="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0" i="0" u="none" strike="noStrike" cap="none" normalizeH="0" baseline="0" dirty="0">
                          <a:ln>
                            <a:noFill/>
                          </a:ln>
                          <a:solidFill>
                            <a:schemeClr val="tx1"/>
                          </a:solidFill>
                          <a:effectLst/>
                          <a:latin typeface="Arial Narrow"/>
                          <a:ea typeface="ＭＳ Ｐゴシック" charset="0"/>
                          <a:cs typeface="Arial Narrow"/>
                        </a:rPr>
                        <a:t>Sickle cell </a:t>
                      </a:r>
                      <a:r>
                        <a:rPr kumimoji="0" lang="en-US" sz="1800" b="0" i="0" u="none" strike="noStrike" cap="none" normalizeH="0" baseline="0" dirty="0">
                          <a:ln>
                            <a:noFill/>
                          </a:ln>
                          <a:solidFill>
                            <a:schemeClr val="tx1"/>
                          </a:solidFill>
                          <a:effectLst/>
                          <a:latin typeface="+mn-lt"/>
                          <a:ea typeface="ＭＳ Ｐゴシック" charset="0"/>
                          <a:cs typeface="Arial Narrow"/>
                        </a:rPr>
                        <a:t>disease (Hb SC)</a:t>
                      </a:r>
                      <a:endParaRPr kumimoji="0" lang="en-US" sz="1800" b="0" i="0" u="none" strike="noStrike" cap="none" normalizeH="0" baseline="0" dirty="0">
                        <a:ln>
                          <a:noFill/>
                        </a:ln>
                        <a:solidFill>
                          <a:schemeClr val="tx1"/>
                        </a:solidFill>
                        <a:effectLst/>
                        <a:latin typeface="Arial Narrow"/>
                        <a:ea typeface="ＭＳ Ｐゴシック" charset="0"/>
                        <a:cs typeface="Arial Narrow"/>
                      </a:endParaRPr>
                    </a:p>
                  </a:txBody>
                  <a:tcPr marL="1060" marR="1060" marT="182880" marB="1060"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99279">
                <a:tc>
                  <a:txBody>
                    <a:bodyPr/>
                    <a:lstStyle/>
                    <a:p>
                      <a:pPr marL="9144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0" i="0" u="none" strike="noStrike" cap="none" normalizeH="0" baseline="0" dirty="0">
                          <a:ln>
                            <a:noFill/>
                          </a:ln>
                          <a:solidFill>
                            <a:schemeClr val="tx1"/>
                          </a:solidFill>
                          <a:effectLst/>
                          <a:latin typeface="Arial Narrow"/>
                          <a:ea typeface="ＭＳ Ｐゴシック" charset="0"/>
                          <a:cs typeface="Arial Narrow"/>
                        </a:rPr>
                        <a:t>D </a:t>
                      </a:r>
                      <a:r>
                        <a:rPr kumimoji="0" lang="en-US" sz="1800" b="0" i="0" u="none" strike="noStrike" cap="none" normalizeH="0" baseline="30000" dirty="0">
                          <a:ln>
                            <a:noFill/>
                          </a:ln>
                          <a:solidFill>
                            <a:schemeClr val="tx1"/>
                          </a:solidFill>
                          <a:effectLst/>
                          <a:latin typeface="Arial Narrow"/>
                          <a:ea typeface="ＭＳ Ｐゴシック" charset="0"/>
                          <a:cs typeface="Arial Narrow"/>
                        </a:rPr>
                        <a:t>Punjab/LA</a:t>
                      </a:r>
                    </a:p>
                  </a:txBody>
                  <a:tcPr marL="1060" marR="1060" marT="182880" marB="1060"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0" i="0" u="none" strike="noStrike" cap="none" normalizeH="0" baseline="0" dirty="0">
                          <a:ln>
                            <a:noFill/>
                          </a:ln>
                          <a:solidFill>
                            <a:schemeClr val="tx1"/>
                          </a:solidFill>
                          <a:effectLst/>
                          <a:latin typeface="Symbol" charset="2"/>
                          <a:ea typeface="ＭＳ Ｐゴシック" charset="0"/>
                          <a:cs typeface="Symbol" charset="2"/>
                        </a:rPr>
                        <a:t>b</a:t>
                      </a:r>
                      <a:r>
                        <a:rPr kumimoji="0" lang="en-US" sz="1800" b="0" i="0" u="none" strike="noStrike" cap="none" normalizeH="0" baseline="30000" dirty="0">
                          <a:ln>
                            <a:noFill/>
                          </a:ln>
                          <a:solidFill>
                            <a:schemeClr val="tx1"/>
                          </a:solidFill>
                          <a:effectLst/>
                          <a:latin typeface="Arial Narrow"/>
                          <a:ea typeface="ＭＳ Ｐゴシック" charset="0"/>
                          <a:cs typeface="Arial Narrow"/>
                        </a:rPr>
                        <a:t>121 </a:t>
                      </a:r>
                      <a:r>
                        <a:rPr kumimoji="0" lang="en-US" sz="1800" b="0" i="0" u="none" strike="noStrike" cap="none" normalizeH="0" baseline="30000" dirty="0" err="1">
                          <a:ln>
                            <a:noFill/>
                          </a:ln>
                          <a:solidFill>
                            <a:schemeClr val="tx1"/>
                          </a:solidFill>
                          <a:effectLst/>
                          <a:latin typeface="Arial Narrow"/>
                          <a:ea typeface="ＭＳ Ｐゴシック" charset="0"/>
                          <a:cs typeface="Arial Narrow"/>
                        </a:rPr>
                        <a:t>glu</a:t>
                      </a:r>
                      <a:r>
                        <a:rPr kumimoji="0" lang="en-US" sz="1800" b="0" i="0" u="none" strike="noStrike" cap="none" normalizeH="0" baseline="30000" dirty="0" err="1">
                          <a:ln>
                            <a:noFill/>
                          </a:ln>
                          <a:solidFill>
                            <a:schemeClr val="tx1"/>
                          </a:solidFill>
                          <a:effectLst/>
                          <a:latin typeface="Arial Narrow"/>
                          <a:ea typeface="ＭＳ Ｐゴシック" charset="0"/>
                          <a:cs typeface="Arial Narrow"/>
                          <a:sym typeface="Symbol" charset="0"/>
                        </a:rPr>
                        <a:t></a:t>
                      </a:r>
                      <a:r>
                        <a:rPr kumimoji="0" lang="en-US" sz="1800" b="0" i="0" u="none" strike="noStrike" cap="none" normalizeH="0" baseline="30000" dirty="0" err="1">
                          <a:ln>
                            <a:noFill/>
                          </a:ln>
                          <a:solidFill>
                            <a:schemeClr val="tx1"/>
                          </a:solidFill>
                          <a:effectLst/>
                          <a:latin typeface="Arial Narrow"/>
                          <a:ea typeface="ＭＳ Ｐゴシック" charset="0"/>
                          <a:cs typeface="Arial Narrow"/>
                        </a:rPr>
                        <a:t>gln</a:t>
                      </a:r>
                      <a:endParaRPr kumimoji="0" lang="en-US" sz="1800" b="0" i="0" u="none" strike="noStrike" cap="none" normalizeH="0" baseline="30000" dirty="0">
                        <a:ln>
                          <a:noFill/>
                        </a:ln>
                        <a:solidFill>
                          <a:schemeClr val="tx1"/>
                        </a:solidFill>
                        <a:effectLst/>
                        <a:latin typeface="Arial Narrow"/>
                        <a:ea typeface="ＭＳ Ｐゴシック" charset="0"/>
                        <a:cs typeface="Arial Narrow"/>
                      </a:endParaRPr>
                    </a:p>
                  </a:txBody>
                  <a:tcPr marL="1060" marR="1060" marT="182880" marB="1060"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0" i="0" u="none" strike="noStrike" cap="none" normalizeH="0" baseline="0">
                          <a:ln>
                            <a:noFill/>
                          </a:ln>
                          <a:solidFill>
                            <a:schemeClr val="tx1"/>
                          </a:solidFill>
                          <a:effectLst/>
                          <a:latin typeface="Arial Narrow"/>
                          <a:ea typeface="ＭＳ Ｐゴシック" charset="0"/>
                          <a:cs typeface="Arial Narrow"/>
                        </a:rPr>
                        <a:t>India, Pakistan, Iran</a:t>
                      </a:r>
                    </a:p>
                  </a:txBody>
                  <a:tcPr marL="1060" marR="1060" marT="182880" marB="1060"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0" i="0" u="none" strike="noStrike" cap="none" normalizeH="0" baseline="0" dirty="0">
                          <a:ln>
                            <a:noFill/>
                          </a:ln>
                          <a:solidFill>
                            <a:schemeClr val="tx1"/>
                          </a:solidFill>
                          <a:effectLst/>
                          <a:latin typeface="Arial Narrow"/>
                          <a:ea typeface="ＭＳ Ｐゴシック" charset="0"/>
                          <a:cs typeface="Arial Narrow"/>
                        </a:rPr>
                        <a:t>Sickle cell </a:t>
                      </a:r>
                      <a:r>
                        <a:rPr kumimoji="0" lang="en-US" sz="1800" b="0" i="0" u="none" strike="noStrike" cap="none" normalizeH="0" baseline="0" dirty="0">
                          <a:ln>
                            <a:noFill/>
                          </a:ln>
                          <a:solidFill>
                            <a:schemeClr val="tx1"/>
                          </a:solidFill>
                          <a:effectLst/>
                          <a:latin typeface="+mn-lt"/>
                          <a:ea typeface="ＭＳ Ｐゴシック" charset="0"/>
                          <a:cs typeface="Arial Narrow"/>
                        </a:rPr>
                        <a:t>disease (Hb SD)</a:t>
                      </a:r>
                      <a:endParaRPr kumimoji="0" lang="en-US" sz="1800" b="0" i="0" u="none" strike="noStrike" cap="none" normalizeH="0" baseline="0" dirty="0">
                        <a:ln>
                          <a:noFill/>
                        </a:ln>
                        <a:solidFill>
                          <a:schemeClr val="tx1"/>
                        </a:solidFill>
                        <a:effectLst/>
                        <a:latin typeface="Arial Narrow"/>
                        <a:ea typeface="ＭＳ Ｐゴシック" charset="0"/>
                        <a:cs typeface="Arial Narrow"/>
                      </a:endParaRPr>
                    </a:p>
                  </a:txBody>
                  <a:tcPr marL="1060" marR="1060" marT="182880" marB="1060"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99279">
                <a:tc>
                  <a:txBody>
                    <a:bodyPr/>
                    <a:lstStyle/>
                    <a:p>
                      <a:pPr marL="9144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0" i="0" u="none" strike="noStrike" cap="none" normalizeH="0" baseline="0" dirty="0">
                          <a:ln>
                            <a:noFill/>
                          </a:ln>
                          <a:solidFill>
                            <a:schemeClr val="tx1"/>
                          </a:solidFill>
                          <a:effectLst/>
                          <a:latin typeface="Arial Narrow"/>
                          <a:ea typeface="ＭＳ Ｐゴシック" charset="0"/>
                          <a:cs typeface="Arial Narrow"/>
                        </a:rPr>
                        <a:t>O </a:t>
                      </a:r>
                      <a:r>
                        <a:rPr kumimoji="0" lang="en-US" sz="1800" b="0" i="0" u="none" strike="noStrike" cap="none" normalizeH="0" baseline="30000" dirty="0">
                          <a:ln>
                            <a:noFill/>
                          </a:ln>
                          <a:solidFill>
                            <a:schemeClr val="tx1"/>
                          </a:solidFill>
                          <a:effectLst/>
                          <a:latin typeface="Arial Narrow"/>
                          <a:ea typeface="ＭＳ Ｐゴシック" charset="0"/>
                          <a:cs typeface="Arial Narrow"/>
                        </a:rPr>
                        <a:t>Arab</a:t>
                      </a:r>
                    </a:p>
                  </a:txBody>
                  <a:tcPr marL="1060" marR="1060" marT="182880" marB="1060" horzOverflow="overflow">
                    <a:lnL>
                      <a:noFill/>
                    </a:lnL>
                    <a:lnR>
                      <a:noFill/>
                    </a:lnR>
                    <a:lnT w="12700" cap="flat" cmpd="sng" algn="ctr">
                      <a:solidFill>
                        <a:schemeClr val="tx1"/>
                      </a:solidFill>
                      <a:prstDash val="sysDot"/>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0" i="0" u="none" strike="noStrike" cap="none" normalizeH="0" baseline="0" dirty="0">
                          <a:ln>
                            <a:noFill/>
                          </a:ln>
                          <a:solidFill>
                            <a:schemeClr val="tx1"/>
                          </a:solidFill>
                          <a:effectLst/>
                          <a:latin typeface="Symbol" charset="2"/>
                          <a:ea typeface="ＭＳ Ｐゴシック" charset="0"/>
                          <a:cs typeface="Symbol" charset="2"/>
                        </a:rPr>
                        <a:t>b</a:t>
                      </a:r>
                      <a:r>
                        <a:rPr kumimoji="0" lang="en-US" sz="1800" b="0" i="0" u="none" strike="noStrike" cap="none" normalizeH="0" baseline="30000" dirty="0">
                          <a:ln>
                            <a:noFill/>
                          </a:ln>
                          <a:solidFill>
                            <a:schemeClr val="tx1"/>
                          </a:solidFill>
                          <a:effectLst/>
                          <a:latin typeface="Arial Narrow"/>
                          <a:ea typeface="ＭＳ Ｐゴシック" charset="0"/>
                          <a:cs typeface="Arial Narrow"/>
                        </a:rPr>
                        <a:t>121 </a:t>
                      </a:r>
                      <a:r>
                        <a:rPr kumimoji="0" lang="en-US" sz="1800" b="0" i="0" u="none" strike="noStrike" cap="none" normalizeH="0" baseline="30000" dirty="0" err="1">
                          <a:ln>
                            <a:noFill/>
                          </a:ln>
                          <a:solidFill>
                            <a:schemeClr val="tx1"/>
                          </a:solidFill>
                          <a:effectLst/>
                          <a:latin typeface="Arial Narrow"/>
                          <a:ea typeface="ＭＳ Ｐゴシック" charset="0"/>
                          <a:cs typeface="Arial Narrow"/>
                        </a:rPr>
                        <a:t>glu</a:t>
                      </a:r>
                      <a:r>
                        <a:rPr kumimoji="0" lang="en-US" sz="1800" b="0" i="0" u="none" strike="noStrike" cap="none" normalizeH="0" baseline="30000" dirty="0" err="1">
                          <a:ln>
                            <a:noFill/>
                          </a:ln>
                          <a:solidFill>
                            <a:schemeClr val="tx1"/>
                          </a:solidFill>
                          <a:effectLst/>
                          <a:latin typeface="Arial Narrow"/>
                          <a:ea typeface="ＭＳ Ｐゴシック" charset="0"/>
                          <a:cs typeface="Arial Narrow"/>
                          <a:sym typeface="Symbol" charset="0"/>
                        </a:rPr>
                        <a:t></a:t>
                      </a:r>
                      <a:r>
                        <a:rPr kumimoji="0" lang="en-US" sz="1800" b="0" i="0" u="none" strike="noStrike" cap="none" normalizeH="0" baseline="30000" dirty="0" err="1">
                          <a:ln>
                            <a:noFill/>
                          </a:ln>
                          <a:solidFill>
                            <a:schemeClr val="tx1"/>
                          </a:solidFill>
                          <a:effectLst/>
                          <a:latin typeface="Arial Narrow"/>
                          <a:ea typeface="ＭＳ Ｐゴシック" charset="0"/>
                          <a:cs typeface="Arial Narrow"/>
                        </a:rPr>
                        <a:t>lys</a:t>
                      </a:r>
                      <a:endParaRPr kumimoji="0" lang="en-US" sz="1800" b="0" i="0" u="none" strike="noStrike" cap="none" normalizeH="0" baseline="30000" dirty="0">
                        <a:ln>
                          <a:noFill/>
                        </a:ln>
                        <a:solidFill>
                          <a:schemeClr val="tx1"/>
                        </a:solidFill>
                        <a:effectLst/>
                        <a:latin typeface="Arial Narrow"/>
                        <a:ea typeface="ＭＳ Ｐゴシック" charset="0"/>
                        <a:cs typeface="Arial Narrow"/>
                      </a:endParaRPr>
                    </a:p>
                  </a:txBody>
                  <a:tcPr marL="1060" marR="1060" marT="182880" marB="1060" horzOverflow="overflow">
                    <a:lnL>
                      <a:noFill/>
                    </a:lnL>
                    <a:lnR>
                      <a:noFill/>
                    </a:lnR>
                    <a:lnT w="12700" cap="flat" cmpd="sng" algn="ctr">
                      <a:solidFill>
                        <a:schemeClr val="tx1"/>
                      </a:solidFill>
                      <a:prstDash val="sysDot"/>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0" i="0" u="none" strike="noStrike" cap="none" normalizeH="0" baseline="0">
                          <a:ln>
                            <a:noFill/>
                          </a:ln>
                          <a:solidFill>
                            <a:schemeClr val="tx1"/>
                          </a:solidFill>
                          <a:effectLst/>
                          <a:latin typeface="Arial Narrow"/>
                          <a:ea typeface="ＭＳ Ｐゴシック" charset="0"/>
                          <a:cs typeface="Arial Narrow"/>
                        </a:rPr>
                        <a:t>Africa; Middle East</a:t>
                      </a:r>
                    </a:p>
                  </a:txBody>
                  <a:tcPr marL="1060" marR="1060" marT="182880" marB="1060" horzOverflow="overflow">
                    <a:lnL>
                      <a:noFill/>
                    </a:lnL>
                    <a:lnR>
                      <a:noFill/>
                    </a:lnR>
                    <a:lnT w="12700" cap="flat" cmpd="sng" algn="ctr">
                      <a:solidFill>
                        <a:schemeClr val="tx1"/>
                      </a:solidFill>
                      <a:prstDash val="sysDot"/>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22325" rtl="0" eaLnBrk="1" fontAlgn="base" latinLnBrk="0" hangingPunct="1">
                        <a:lnSpc>
                          <a:spcPct val="100000"/>
                        </a:lnSpc>
                        <a:spcBef>
                          <a:spcPct val="0"/>
                        </a:spcBef>
                        <a:spcAft>
                          <a:spcPct val="0"/>
                        </a:spcAft>
                        <a:buClrTx/>
                        <a:buSzTx/>
                        <a:buFontTx/>
                        <a:buNone/>
                        <a:tabLst>
                          <a:tab pos="822325" algn="l"/>
                        </a:tabLst>
                      </a:pPr>
                      <a:r>
                        <a:rPr kumimoji="0" lang="en-US" sz="1800" b="0" i="0" u="none" strike="noStrike" cap="none" normalizeH="0" baseline="0" dirty="0">
                          <a:ln>
                            <a:noFill/>
                          </a:ln>
                          <a:solidFill>
                            <a:schemeClr val="tx1"/>
                          </a:solidFill>
                          <a:effectLst/>
                          <a:latin typeface="Arial Narrow"/>
                          <a:ea typeface="ＭＳ Ｐゴシック" charset="0"/>
                          <a:cs typeface="Arial Narrow"/>
                        </a:rPr>
                        <a:t>Sickle cell </a:t>
                      </a:r>
                      <a:r>
                        <a:rPr kumimoji="0" lang="en-US" sz="1800" b="0" i="0" u="none" strike="noStrike" cap="none" normalizeH="0" baseline="0" dirty="0">
                          <a:ln>
                            <a:noFill/>
                          </a:ln>
                          <a:solidFill>
                            <a:schemeClr val="tx1"/>
                          </a:solidFill>
                          <a:effectLst/>
                          <a:latin typeface="+mn-lt"/>
                          <a:ea typeface="ＭＳ Ｐゴシック" charset="0"/>
                          <a:cs typeface="Arial Narrow"/>
                        </a:rPr>
                        <a:t>disease (Hb SO)</a:t>
                      </a:r>
                      <a:endParaRPr kumimoji="0" lang="en-US" sz="1800" b="0" i="0" u="none" strike="noStrike" cap="none" normalizeH="0" baseline="0" dirty="0">
                        <a:ln>
                          <a:noFill/>
                        </a:ln>
                        <a:solidFill>
                          <a:schemeClr val="tx1"/>
                        </a:solidFill>
                        <a:effectLst/>
                        <a:latin typeface="Arial Narrow"/>
                        <a:ea typeface="ＭＳ Ｐゴシック" charset="0"/>
                        <a:cs typeface="Arial Narrow"/>
                      </a:endParaRPr>
                    </a:p>
                  </a:txBody>
                  <a:tcPr marL="1060" marR="1060" marT="182880" marB="1060" horzOverflow="overflow">
                    <a:lnL>
                      <a:noFill/>
                    </a:lnL>
                    <a:lnR>
                      <a:noFill/>
                    </a:lnR>
                    <a:lnT w="12700" cap="flat" cmpd="sng" algn="ctr">
                      <a:solidFill>
                        <a:schemeClr val="tx1"/>
                      </a:solidFill>
                      <a:prstDash val="sysDot"/>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 name="TextBox 1"/>
          <p:cNvSpPr txBox="1"/>
          <p:nvPr/>
        </p:nvSpPr>
        <p:spPr>
          <a:xfrm>
            <a:off x="1981200" y="6102928"/>
            <a:ext cx="7010400" cy="430887"/>
          </a:xfrm>
          <a:prstGeom prst="rect">
            <a:avLst/>
          </a:prstGeom>
          <a:noFill/>
        </p:spPr>
        <p:txBody>
          <a:bodyPr wrap="square" rtlCol="0">
            <a:spAutoFit/>
          </a:bodyPr>
          <a:lstStyle/>
          <a:p>
            <a:r>
              <a:rPr lang="en-US" sz="1100" dirty="0"/>
              <a:t>*Numbering of amino acids using the classical nomenclature based on mature globin chain after N-terminal methionine excision.</a:t>
            </a:r>
          </a:p>
        </p:txBody>
      </p:sp>
    </p:spTree>
    <p:extLst>
      <p:ext uri="{BB962C8B-B14F-4D97-AF65-F5344CB8AC3E}">
        <p14:creationId xmlns:p14="http://schemas.microsoft.com/office/powerpoint/2010/main" val="1912331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027"/>
          <p:cNvSpPr>
            <a:spLocks noGrp="1" noChangeArrowheads="1"/>
          </p:cNvSpPr>
          <p:nvPr>
            <p:ph type="title"/>
          </p:nvPr>
        </p:nvSpPr>
        <p:spPr/>
        <p:txBody>
          <a:bodyPr/>
          <a:lstStyle/>
          <a:p>
            <a:pPr algn="l" eaLnBrk="1" hangingPunct="1"/>
            <a:r>
              <a:rPr lang="en-US" dirty="0">
                <a:latin typeface="Arial" pitchFamily="34" charset="0"/>
                <a:ea typeface="ＭＳ Ｐゴシック" pitchFamily="34" charset="-128"/>
              </a:rPr>
              <a:t>Disclosures</a:t>
            </a:r>
          </a:p>
        </p:txBody>
      </p:sp>
      <p:sp>
        <p:nvSpPr>
          <p:cNvPr id="27650" name="Rectangle 1028"/>
          <p:cNvSpPr>
            <a:spLocks noGrp="1" noChangeArrowheads="1"/>
          </p:cNvSpPr>
          <p:nvPr>
            <p:ph idx="1"/>
          </p:nvPr>
        </p:nvSpPr>
        <p:spPr>
          <a:xfrm>
            <a:off x="277091" y="1815465"/>
            <a:ext cx="11610109" cy="4351338"/>
          </a:xfrm>
        </p:spPr>
        <p:txBody>
          <a:bodyPr/>
          <a:lstStyle/>
          <a:p>
            <a:pPr marL="457200" lvl="1" indent="0">
              <a:lnSpc>
                <a:spcPct val="150000"/>
              </a:lnSpc>
              <a:buNone/>
            </a:pPr>
            <a:r>
              <a:rPr lang="en-US" dirty="0">
                <a:latin typeface="Arial" pitchFamily="34" charset="0"/>
                <a:ea typeface="ＭＳ Ｐゴシック" pitchFamily="34" charset="-128"/>
              </a:rPr>
              <a:t>No conflicts of interest.</a:t>
            </a:r>
          </a:p>
          <a:p>
            <a:pPr marL="457200" lvl="1" indent="0">
              <a:lnSpc>
                <a:spcPct val="150000"/>
              </a:lnSpc>
              <a:buNone/>
            </a:pPr>
            <a:endParaRPr lang="en-US" dirty="0">
              <a:latin typeface="Arial" pitchFamily="34" charset="0"/>
              <a:ea typeface="ＭＳ Ｐゴシック" pitchFamily="34" charset="-128"/>
            </a:endParaRPr>
          </a:p>
          <a:p>
            <a:pPr marL="457200" lvl="1" indent="0">
              <a:lnSpc>
                <a:spcPct val="150000"/>
              </a:lnSpc>
              <a:buNone/>
            </a:pPr>
            <a:r>
              <a:rPr lang="en-US" dirty="0">
                <a:latin typeface="Arial" pitchFamily="34" charset="0"/>
                <a:ea typeface="ＭＳ Ｐゴシック" pitchFamily="34" charset="-128"/>
              </a:rPr>
              <a:t>Off-label discussion: none.</a:t>
            </a:r>
          </a:p>
          <a:p>
            <a:pPr marL="457200" lvl="1" indent="0">
              <a:lnSpc>
                <a:spcPct val="150000"/>
              </a:lnSpc>
              <a:buNone/>
            </a:pPr>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val="2853393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Hemoglobin S and sickling syndromes</a:t>
            </a:r>
          </a:p>
        </p:txBody>
      </p:sp>
      <p:sp>
        <p:nvSpPr>
          <p:cNvPr id="3" name="Content Placeholder 2"/>
          <p:cNvSpPr>
            <a:spLocks noGrp="1"/>
          </p:cNvSpPr>
          <p:nvPr>
            <p:ph idx="1"/>
          </p:nvPr>
        </p:nvSpPr>
        <p:spPr/>
        <p:txBody>
          <a:bodyPr/>
          <a:lstStyle/>
          <a:p>
            <a:pPr marL="514350" indent="-514350">
              <a:buFont typeface="+mj-lt"/>
              <a:buAutoNum type="arabicPeriod"/>
            </a:pPr>
            <a:r>
              <a:rPr lang="en-US" dirty="0">
                <a:solidFill>
                  <a:schemeClr val="accent1">
                    <a:lumMod val="20000"/>
                    <a:lumOff val="80000"/>
                  </a:schemeClr>
                </a:solidFill>
              </a:rPr>
              <a:t>Basic Science and Pathophysiology</a:t>
            </a:r>
          </a:p>
          <a:p>
            <a:pPr marL="514350" indent="-514350">
              <a:buFont typeface="+mj-lt"/>
              <a:buAutoNum type="arabicPeriod"/>
            </a:pPr>
            <a:r>
              <a:rPr lang="en-US" dirty="0">
                <a:solidFill>
                  <a:schemeClr val="accent1">
                    <a:lumMod val="20000"/>
                    <a:lumOff val="80000"/>
                  </a:schemeClr>
                </a:solidFill>
              </a:rPr>
              <a:t>Epidemiology and Risk Assessment</a:t>
            </a:r>
          </a:p>
          <a:p>
            <a:pPr marL="514350" indent="-514350">
              <a:buFont typeface="+mj-lt"/>
              <a:buAutoNum type="arabicPeriod"/>
            </a:pPr>
            <a:r>
              <a:rPr lang="en-US" dirty="0">
                <a:solidFill>
                  <a:schemeClr val="accent1">
                    <a:lumMod val="20000"/>
                    <a:lumOff val="80000"/>
                  </a:schemeClr>
                </a:solidFill>
              </a:rPr>
              <a:t>Diagnosis</a:t>
            </a:r>
          </a:p>
          <a:p>
            <a:pPr marL="514350" indent="-514350">
              <a:buFont typeface="+mj-lt"/>
              <a:buAutoNum type="arabicPeriod"/>
            </a:pPr>
            <a:r>
              <a:rPr lang="en-US" dirty="0"/>
              <a:t>Management and Treatment</a:t>
            </a:r>
          </a:p>
        </p:txBody>
      </p:sp>
    </p:spTree>
    <p:extLst>
      <p:ext uri="{BB962C8B-B14F-4D97-AF65-F5344CB8AC3E}">
        <p14:creationId xmlns:p14="http://schemas.microsoft.com/office/powerpoint/2010/main" val="6538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Oval 5">
            <a:extLst>
              <a:ext uri="{FF2B5EF4-FFF2-40B4-BE49-F238E27FC236}">
                <a16:creationId xmlns:a16="http://schemas.microsoft.com/office/drawing/2014/main" id="{AF5BCF28-74B1-5944-8DCB-BE2B82AA7A59}"/>
              </a:ext>
            </a:extLst>
          </p:cNvPr>
          <p:cNvSpPr>
            <a:spLocks noChangeArrowheads="1"/>
          </p:cNvSpPr>
          <p:nvPr/>
        </p:nvSpPr>
        <p:spPr bwMode="auto">
          <a:xfrm>
            <a:off x="6934200" y="1524000"/>
            <a:ext cx="3200400" cy="3117850"/>
          </a:xfrm>
          <a:prstGeom prst="ellipse">
            <a:avLst/>
          </a:prstGeom>
          <a:noFill/>
          <a:ln w="38100">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u="sng">
                <a:solidFill>
                  <a:schemeClr val="tx1"/>
                </a:solidFill>
                <a:latin typeface="Arial" panose="020B0604020202020204" pitchFamily="34" charset="0"/>
                <a:ea typeface="ＭＳ Ｐゴシック" panose="020B0600070205080204" pitchFamily="34" charset="-128"/>
              </a:defRPr>
            </a:lvl1pPr>
            <a:lvl2pPr marL="742950" indent="-285750">
              <a:defRPr sz="2400" u="sng">
                <a:solidFill>
                  <a:schemeClr val="tx1"/>
                </a:solidFill>
                <a:latin typeface="Arial" panose="020B0604020202020204" pitchFamily="34" charset="0"/>
                <a:ea typeface="ＭＳ Ｐゴシック" panose="020B0600070205080204" pitchFamily="34" charset="-128"/>
              </a:defRPr>
            </a:lvl2pPr>
            <a:lvl3pPr marL="1143000" indent="-228600">
              <a:defRPr sz="2400" u="sng">
                <a:solidFill>
                  <a:schemeClr val="tx1"/>
                </a:solidFill>
                <a:latin typeface="Arial" panose="020B0604020202020204" pitchFamily="34" charset="0"/>
                <a:ea typeface="ＭＳ Ｐゴシック" panose="020B0600070205080204" pitchFamily="34" charset="-128"/>
              </a:defRPr>
            </a:lvl3pPr>
            <a:lvl4pPr marL="1600200" indent="-228600">
              <a:defRPr sz="2400" u="sng">
                <a:solidFill>
                  <a:schemeClr val="tx1"/>
                </a:solidFill>
                <a:latin typeface="Arial" panose="020B0604020202020204" pitchFamily="34" charset="0"/>
                <a:ea typeface="ＭＳ Ｐゴシック" panose="020B0600070205080204" pitchFamily="34" charset="-128"/>
              </a:defRPr>
            </a:lvl4pPr>
            <a:lvl5pPr marL="2057400" indent="-22860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pPr algn="ctr"/>
            <a:endParaRPr lang="en-US" altLang="en-US" sz="1800">
              <a:solidFill>
                <a:srgbClr val="800000"/>
              </a:solidFill>
            </a:endParaRPr>
          </a:p>
        </p:txBody>
      </p:sp>
      <p:sp>
        <p:nvSpPr>
          <p:cNvPr id="30722" name="Text Box 7">
            <a:extLst>
              <a:ext uri="{FF2B5EF4-FFF2-40B4-BE49-F238E27FC236}">
                <a16:creationId xmlns:a16="http://schemas.microsoft.com/office/drawing/2014/main" id="{95C395DD-3ABF-3441-96B6-93408D0A693B}"/>
              </a:ext>
            </a:extLst>
          </p:cNvPr>
          <p:cNvSpPr txBox="1">
            <a:spLocks noChangeArrowheads="1"/>
          </p:cNvSpPr>
          <p:nvPr/>
        </p:nvSpPr>
        <p:spPr bwMode="auto">
          <a:xfrm>
            <a:off x="7745414" y="2751138"/>
            <a:ext cx="1577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u="sng">
                <a:solidFill>
                  <a:schemeClr val="tx1"/>
                </a:solidFill>
                <a:latin typeface="Arial" panose="020B0604020202020204" pitchFamily="34" charset="0"/>
                <a:ea typeface="ＭＳ Ｐゴシック" panose="020B0600070205080204" pitchFamily="34" charset="-128"/>
              </a:defRPr>
            </a:lvl1pPr>
            <a:lvl2pPr marL="742950" indent="-285750">
              <a:defRPr sz="2400" u="sng">
                <a:solidFill>
                  <a:schemeClr val="tx1"/>
                </a:solidFill>
                <a:latin typeface="Arial" panose="020B0604020202020204" pitchFamily="34" charset="0"/>
                <a:ea typeface="ＭＳ Ｐゴシック" panose="020B0600070205080204" pitchFamily="34" charset="-128"/>
              </a:defRPr>
            </a:lvl2pPr>
            <a:lvl3pPr marL="1143000" indent="-228600">
              <a:defRPr sz="2400" u="sng">
                <a:solidFill>
                  <a:schemeClr val="tx1"/>
                </a:solidFill>
                <a:latin typeface="Arial" panose="020B0604020202020204" pitchFamily="34" charset="0"/>
                <a:ea typeface="ＭＳ Ｐゴシック" panose="020B0600070205080204" pitchFamily="34" charset="-128"/>
              </a:defRPr>
            </a:lvl3pPr>
            <a:lvl4pPr marL="1600200" indent="-228600">
              <a:defRPr sz="2400" u="sng">
                <a:solidFill>
                  <a:schemeClr val="tx1"/>
                </a:solidFill>
                <a:latin typeface="Arial" panose="020B0604020202020204" pitchFamily="34" charset="0"/>
                <a:ea typeface="ＭＳ Ｐゴシック" panose="020B0600070205080204" pitchFamily="34" charset="-128"/>
              </a:defRPr>
            </a:lvl4pPr>
            <a:lvl5pPr marL="2057400" indent="-22860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800" b="1" dirty="0"/>
              <a:t>Hemolysis</a:t>
            </a:r>
          </a:p>
        </p:txBody>
      </p:sp>
      <p:sp>
        <p:nvSpPr>
          <p:cNvPr id="30723" name="Oval 8">
            <a:extLst>
              <a:ext uri="{FF2B5EF4-FFF2-40B4-BE49-F238E27FC236}">
                <a16:creationId xmlns:a16="http://schemas.microsoft.com/office/drawing/2014/main" id="{20D66E87-1545-A64A-8A39-17F83E927F74}"/>
              </a:ext>
            </a:extLst>
          </p:cNvPr>
          <p:cNvSpPr>
            <a:spLocks noChangeArrowheads="1"/>
          </p:cNvSpPr>
          <p:nvPr/>
        </p:nvSpPr>
        <p:spPr bwMode="auto">
          <a:xfrm>
            <a:off x="6858000" y="3195639"/>
            <a:ext cx="3352800" cy="3267075"/>
          </a:xfrm>
          <a:prstGeom prst="ellipse">
            <a:avLst/>
          </a:prstGeom>
          <a:noFill/>
          <a:ln w="38100">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u="sng">
                <a:solidFill>
                  <a:schemeClr val="tx1"/>
                </a:solidFill>
                <a:latin typeface="Arial" panose="020B0604020202020204" pitchFamily="34" charset="0"/>
                <a:ea typeface="ＭＳ Ｐゴシック" panose="020B0600070205080204" pitchFamily="34" charset="-128"/>
              </a:defRPr>
            </a:lvl1pPr>
            <a:lvl2pPr marL="742950" indent="-285750">
              <a:defRPr sz="2400" u="sng">
                <a:solidFill>
                  <a:schemeClr val="tx1"/>
                </a:solidFill>
                <a:latin typeface="Arial" panose="020B0604020202020204" pitchFamily="34" charset="0"/>
                <a:ea typeface="ＭＳ Ｐゴシック" panose="020B0600070205080204" pitchFamily="34" charset="-128"/>
              </a:defRPr>
            </a:lvl2pPr>
            <a:lvl3pPr marL="1143000" indent="-228600">
              <a:defRPr sz="2400" u="sng">
                <a:solidFill>
                  <a:schemeClr val="tx1"/>
                </a:solidFill>
                <a:latin typeface="Arial" panose="020B0604020202020204" pitchFamily="34" charset="0"/>
                <a:ea typeface="ＭＳ Ｐゴシック" panose="020B0600070205080204" pitchFamily="34" charset="-128"/>
              </a:defRPr>
            </a:lvl3pPr>
            <a:lvl4pPr marL="1600200" indent="-228600">
              <a:defRPr sz="2400" u="sng">
                <a:solidFill>
                  <a:schemeClr val="tx1"/>
                </a:solidFill>
                <a:latin typeface="Arial" panose="020B0604020202020204" pitchFamily="34" charset="0"/>
                <a:ea typeface="ＭＳ Ｐゴシック" panose="020B0600070205080204" pitchFamily="34" charset="-128"/>
              </a:defRPr>
            </a:lvl4pPr>
            <a:lvl5pPr marL="2057400" indent="-22860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pPr algn="ctr"/>
            <a:endParaRPr lang="en-US" altLang="en-US" sz="1800">
              <a:solidFill>
                <a:srgbClr val="800000"/>
              </a:solidFill>
            </a:endParaRPr>
          </a:p>
        </p:txBody>
      </p:sp>
      <p:sp>
        <p:nvSpPr>
          <p:cNvPr id="30724" name="Text Box 9">
            <a:extLst>
              <a:ext uri="{FF2B5EF4-FFF2-40B4-BE49-F238E27FC236}">
                <a16:creationId xmlns:a16="http://schemas.microsoft.com/office/drawing/2014/main" id="{47DC7193-FDD1-1144-9769-346A7A1ED9B2}"/>
              </a:ext>
            </a:extLst>
          </p:cNvPr>
          <p:cNvSpPr txBox="1">
            <a:spLocks noChangeArrowheads="1"/>
          </p:cNvSpPr>
          <p:nvPr/>
        </p:nvSpPr>
        <p:spPr bwMode="auto">
          <a:xfrm>
            <a:off x="7418389" y="4656138"/>
            <a:ext cx="2232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u="sng">
                <a:solidFill>
                  <a:schemeClr val="tx1"/>
                </a:solidFill>
                <a:latin typeface="Arial" panose="020B0604020202020204" pitchFamily="34" charset="0"/>
                <a:ea typeface="ＭＳ Ｐゴシック" panose="020B0600070205080204" pitchFamily="34" charset="-128"/>
              </a:defRPr>
            </a:lvl1pPr>
            <a:lvl2pPr marL="742950" indent="-285750">
              <a:defRPr sz="2400" u="sng">
                <a:solidFill>
                  <a:schemeClr val="tx1"/>
                </a:solidFill>
                <a:latin typeface="Arial" panose="020B0604020202020204" pitchFamily="34" charset="0"/>
                <a:ea typeface="ＭＳ Ｐゴシック" panose="020B0600070205080204" pitchFamily="34" charset="-128"/>
              </a:defRPr>
            </a:lvl2pPr>
            <a:lvl3pPr marL="1143000" indent="-228600">
              <a:defRPr sz="2400" u="sng">
                <a:solidFill>
                  <a:schemeClr val="tx1"/>
                </a:solidFill>
                <a:latin typeface="Arial" panose="020B0604020202020204" pitchFamily="34" charset="0"/>
                <a:ea typeface="ＭＳ Ｐゴシック" panose="020B0600070205080204" pitchFamily="34" charset="-128"/>
              </a:defRPr>
            </a:lvl3pPr>
            <a:lvl4pPr marL="1600200" indent="-228600">
              <a:defRPr sz="2400" u="sng">
                <a:solidFill>
                  <a:schemeClr val="tx1"/>
                </a:solidFill>
                <a:latin typeface="Arial" panose="020B0604020202020204" pitchFamily="34" charset="0"/>
                <a:ea typeface="ＭＳ Ｐゴシック" panose="020B0600070205080204" pitchFamily="34" charset="-128"/>
              </a:defRPr>
            </a:lvl4pPr>
            <a:lvl5pPr marL="2057400" indent="-22860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800" b="1" dirty="0" err="1"/>
              <a:t>Vaso</a:t>
            </a:r>
            <a:r>
              <a:rPr lang="en-US" altLang="en-US" sz="1800" b="1" dirty="0"/>
              <a:t>-Occlusion</a:t>
            </a:r>
          </a:p>
        </p:txBody>
      </p:sp>
      <p:sp>
        <p:nvSpPr>
          <p:cNvPr id="30725" name="Text Box 10">
            <a:extLst>
              <a:ext uri="{FF2B5EF4-FFF2-40B4-BE49-F238E27FC236}">
                <a16:creationId xmlns:a16="http://schemas.microsoft.com/office/drawing/2014/main" id="{47506E82-0223-914C-B7AF-5F5E98C92C03}"/>
              </a:ext>
            </a:extLst>
          </p:cNvPr>
          <p:cNvSpPr txBox="1">
            <a:spLocks noChangeArrowheads="1"/>
          </p:cNvSpPr>
          <p:nvPr/>
        </p:nvSpPr>
        <p:spPr bwMode="auto">
          <a:xfrm>
            <a:off x="7772400" y="5799138"/>
            <a:ext cx="60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u="sng">
                <a:solidFill>
                  <a:schemeClr val="tx1"/>
                </a:solidFill>
                <a:latin typeface="Arial" panose="020B0604020202020204" pitchFamily="34" charset="0"/>
                <a:ea typeface="ＭＳ Ｐゴシック" panose="020B0600070205080204" pitchFamily="34" charset="-128"/>
              </a:defRPr>
            </a:lvl1pPr>
            <a:lvl2pPr marL="742950" indent="-285750">
              <a:defRPr sz="2400" u="sng">
                <a:solidFill>
                  <a:schemeClr val="tx1"/>
                </a:solidFill>
                <a:latin typeface="Arial" panose="020B0604020202020204" pitchFamily="34" charset="0"/>
                <a:ea typeface="ＭＳ Ｐゴシック" panose="020B0600070205080204" pitchFamily="34" charset="-128"/>
              </a:defRPr>
            </a:lvl2pPr>
            <a:lvl3pPr marL="1143000" indent="-228600">
              <a:defRPr sz="2400" u="sng">
                <a:solidFill>
                  <a:schemeClr val="tx1"/>
                </a:solidFill>
                <a:latin typeface="Arial" panose="020B0604020202020204" pitchFamily="34" charset="0"/>
                <a:ea typeface="ＭＳ Ｐゴシック" panose="020B0600070205080204" pitchFamily="34" charset="-128"/>
              </a:defRPr>
            </a:lvl3pPr>
            <a:lvl4pPr marL="1600200" indent="-228600">
              <a:defRPr sz="2400" u="sng">
                <a:solidFill>
                  <a:schemeClr val="tx1"/>
                </a:solidFill>
                <a:latin typeface="Arial" panose="020B0604020202020204" pitchFamily="34" charset="0"/>
                <a:ea typeface="ＭＳ Ｐゴシック" panose="020B0600070205080204" pitchFamily="34" charset="-128"/>
              </a:defRPr>
            </a:lvl4pPr>
            <a:lvl5pPr marL="2057400" indent="-22860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600" u="none" dirty="0"/>
              <a:t>ACS</a:t>
            </a:r>
          </a:p>
        </p:txBody>
      </p:sp>
      <p:sp>
        <p:nvSpPr>
          <p:cNvPr id="30726" name="Text Box 11">
            <a:extLst>
              <a:ext uri="{FF2B5EF4-FFF2-40B4-BE49-F238E27FC236}">
                <a16:creationId xmlns:a16="http://schemas.microsoft.com/office/drawing/2014/main" id="{0B2B8F18-0D98-4040-8666-4A218E2AC8E4}"/>
              </a:ext>
            </a:extLst>
          </p:cNvPr>
          <p:cNvSpPr txBox="1">
            <a:spLocks noChangeArrowheads="1"/>
          </p:cNvSpPr>
          <p:nvPr/>
        </p:nvSpPr>
        <p:spPr bwMode="auto">
          <a:xfrm>
            <a:off x="8686800" y="5799138"/>
            <a:ext cx="60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u="sng">
                <a:solidFill>
                  <a:schemeClr val="tx1"/>
                </a:solidFill>
                <a:latin typeface="Arial" panose="020B0604020202020204" pitchFamily="34" charset="0"/>
                <a:ea typeface="ＭＳ Ｐゴシック" panose="020B0600070205080204" pitchFamily="34" charset="-128"/>
              </a:defRPr>
            </a:lvl1pPr>
            <a:lvl2pPr marL="742950" indent="-285750">
              <a:defRPr sz="2400" u="sng">
                <a:solidFill>
                  <a:schemeClr val="tx1"/>
                </a:solidFill>
                <a:latin typeface="Arial" panose="020B0604020202020204" pitchFamily="34" charset="0"/>
                <a:ea typeface="ＭＳ Ｐゴシック" panose="020B0600070205080204" pitchFamily="34" charset="-128"/>
              </a:defRPr>
            </a:lvl2pPr>
            <a:lvl3pPr marL="1143000" indent="-228600">
              <a:defRPr sz="2400" u="sng">
                <a:solidFill>
                  <a:schemeClr val="tx1"/>
                </a:solidFill>
                <a:latin typeface="Arial" panose="020B0604020202020204" pitchFamily="34" charset="0"/>
                <a:ea typeface="ＭＳ Ｐゴシック" panose="020B0600070205080204" pitchFamily="34" charset="-128"/>
              </a:defRPr>
            </a:lvl3pPr>
            <a:lvl4pPr marL="1600200" indent="-228600">
              <a:defRPr sz="2400" u="sng">
                <a:solidFill>
                  <a:schemeClr val="tx1"/>
                </a:solidFill>
                <a:latin typeface="Arial" panose="020B0604020202020204" pitchFamily="34" charset="0"/>
                <a:ea typeface="ＭＳ Ｐゴシック" panose="020B0600070205080204" pitchFamily="34" charset="-128"/>
              </a:defRPr>
            </a:lvl4pPr>
            <a:lvl5pPr marL="2057400" indent="-22860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600" u="none" dirty="0"/>
              <a:t>pain</a:t>
            </a:r>
          </a:p>
        </p:txBody>
      </p:sp>
      <p:sp>
        <p:nvSpPr>
          <p:cNvPr id="30727" name="Text Box 12">
            <a:extLst>
              <a:ext uri="{FF2B5EF4-FFF2-40B4-BE49-F238E27FC236}">
                <a16:creationId xmlns:a16="http://schemas.microsoft.com/office/drawing/2014/main" id="{F6728C55-3F48-B743-A0BD-7A1CE25B3DD7}"/>
              </a:ext>
            </a:extLst>
          </p:cNvPr>
          <p:cNvSpPr txBox="1">
            <a:spLocks noChangeArrowheads="1"/>
          </p:cNvSpPr>
          <p:nvPr/>
        </p:nvSpPr>
        <p:spPr bwMode="auto">
          <a:xfrm>
            <a:off x="7239000" y="5265738"/>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u="sng">
                <a:solidFill>
                  <a:schemeClr val="tx1"/>
                </a:solidFill>
                <a:latin typeface="Arial" panose="020B0604020202020204" pitchFamily="34" charset="0"/>
                <a:ea typeface="ＭＳ Ｐゴシック" panose="020B0600070205080204" pitchFamily="34" charset="-128"/>
              </a:defRPr>
            </a:lvl1pPr>
            <a:lvl2pPr marL="742950" indent="-285750">
              <a:defRPr sz="2400" u="sng">
                <a:solidFill>
                  <a:schemeClr val="tx1"/>
                </a:solidFill>
                <a:latin typeface="Arial" panose="020B0604020202020204" pitchFamily="34" charset="0"/>
                <a:ea typeface="ＭＳ Ｐゴシック" panose="020B0600070205080204" pitchFamily="34" charset="-128"/>
              </a:defRPr>
            </a:lvl2pPr>
            <a:lvl3pPr marL="1143000" indent="-228600">
              <a:defRPr sz="2400" u="sng">
                <a:solidFill>
                  <a:schemeClr val="tx1"/>
                </a:solidFill>
                <a:latin typeface="Arial" panose="020B0604020202020204" pitchFamily="34" charset="0"/>
                <a:ea typeface="ＭＳ Ｐゴシック" panose="020B0600070205080204" pitchFamily="34" charset="-128"/>
              </a:defRPr>
            </a:lvl3pPr>
            <a:lvl4pPr marL="1600200" indent="-228600">
              <a:defRPr sz="2400" u="sng">
                <a:solidFill>
                  <a:schemeClr val="tx1"/>
                </a:solidFill>
                <a:latin typeface="Arial" panose="020B0604020202020204" pitchFamily="34" charset="0"/>
                <a:ea typeface="ＭＳ Ｐゴシック" panose="020B0600070205080204" pitchFamily="34" charset="-128"/>
              </a:defRPr>
            </a:lvl4pPr>
            <a:lvl5pPr marL="2057400" indent="-22860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600" u="none" dirty="0"/>
              <a:t>asplenia</a:t>
            </a:r>
          </a:p>
        </p:txBody>
      </p:sp>
      <p:sp>
        <p:nvSpPr>
          <p:cNvPr id="30728" name="Text Box 13">
            <a:extLst>
              <a:ext uri="{FF2B5EF4-FFF2-40B4-BE49-F238E27FC236}">
                <a16:creationId xmlns:a16="http://schemas.microsoft.com/office/drawing/2014/main" id="{6BA1A069-D289-3140-A279-644DF2F76FFB}"/>
              </a:ext>
            </a:extLst>
          </p:cNvPr>
          <p:cNvSpPr txBox="1">
            <a:spLocks noChangeArrowheads="1"/>
          </p:cNvSpPr>
          <p:nvPr/>
        </p:nvSpPr>
        <p:spPr bwMode="auto">
          <a:xfrm>
            <a:off x="8915400" y="5265738"/>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u="sng">
                <a:solidFill>
                  <a:schemeClr val="tx1"/>
                </a:solidFill>
                <a:latin typeface="Arial" panose="020B0604020202020204" pitchFamily="34" charset="0"/>
                <a:ea typeface="ＭＳ Ｐゴシック" panose="020B0600070205080204" pitchFamily="34" charset="-128"/>
              </a:defRPr>
            </a:lvl1pPr>
            <a:lvl2pPr marL="742950" indent="-285750">
              <a:defRPr sz="2400" u="sng">
                <a:solidFill>
                  <a:schemeClr val="tx1"/>
                </a:solidFill>
                <a:latin typeface="Arial" panose="020B0604020202020204" pitchFamily="34" charset="0"/>
                <a:ea typeface="ＭＳ Ｐゴシック" panose="020B0600070205080204" pitchFamily="34" charset="-128"/>
              </a:defRPr>
            </a:lvl2pPr>
            <a:lvl3pPr marL="1143000" indent="-228600">
              <a:defRPr sz="2400" u="sng">
                <a:solidFill>
                  <a:schemeClr val="tx1"/>
                </a:solidFill>
                <a:latin typeface="Arial" panose="020B0604020202020204" pitchFamily="34" charset="0"/>
                <a:ea typeface="ＭＳ Ｐゴシック" panose="020B0600070205080204" pitchFamily="34" charset="-128"/>
              </a:defRPr>
            </a:lvl3pPr>
            <a:lvl4pPr marL="1600200" indent="-228600">
              <a:defRPr sz="2400" u="sng">
                <a:solidFill>
                  <a:schemeClr val="tx1"/>
                </a:solidFill>
                <a:latin typeface="Arial" panose="020B0604020202020204" pitchFamily="34" charset="0"/>
                <a:ea typeface="ＭＳ Ｐゴシック" panose="020B0600070205080204" pitchFamily="34" charset="-128"/>
              </a:defRPr>
            </a:lvl4pPr>
            <a:lvl5pPr marL="2057400" indent="-22860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600" u="none" dirty="0"/>
              <a:t>stroke</a:t>
            </a:r>
          </a:p>
        </p:txBody>
      </p:sp>
      <p:sp>
        <p:nvSpPr>
          <p:cNvPr id="30729" name="Text Box 14">
            <a:extLst>
              <a:ext uri="{FF2B5EF4-FFF2-40B4-BE49-F238E27FC236}">
                <a16:creationId xmlns:a16="http://schemas.microsoft.com/office/drawing/2014/main" id="{DAD3D8BD-095A-A342-A27F-F65E83C24F53}"/>
              </a:ext>
            </a:extLst>
          </p:cNvPr>
          <p:cNvSpPr txBox="1">
            <a:spLocks noChangeArrowheads="1"/>
          </p:cNvSpPr>
          <p:nvPr/>
        </p:nvSpPr>
        <p:spPr bwMode="auto">
          <a:xfrm>
            <a:off x="7086600" y="2339975"/>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u="sng">
                <a:solidFill>
                  <a:schemeClr val="tx1"/>
                </a:solidFill>
                <a:latin typeface="Arial" panose="020B0604020202020204" pitchFamily="34" charset="0"/>
                <a:ea typeface="ＭＳ Ｐゴシック" panose="020B0600070205080204" pitchFamily="34" charset="-128"/>
              </a:defRPr>
            </a:lvl1pPr>
            <a:lvl2pPr marL="742950" indent="-285750">
              <a:defRPr sz="2400" u="sng">
                <a:solidFill>
                  <a:schemeClr val="tx1"/>
                </a:solidFill>
                <a:latin typeface="Arial" panose="020B0604020202020204" pitchFamily="34" charset="0"/>
                <a:ea typeface="ＭＳ Ｐゴシック" panose="020B0600070205080204" pitchFamily="34" charset="-128"/>
              </a:defRPr>
            </a:lvl2pPr>
            <a:lvl3pPr marL="1143000" indent="-228600">
              <a:defRPr sz="2400" u="sng">
                <a:solidFill>
                  <a:schemeClr val="tx1"/>
                </a:solidFill>
                <a:latin typeface="Arial" panose="020B0604020202020204" pitchFamily="34" charset="0"/>
                <a:ea typeface="ＭＳ Ｐゴシック" panose="020B0600070205080204" pitchFamily="34" charset="-128"/>
              </a:defRPr>
            </a:lvl3pPr>
            <a:lvl4pPr marL="1600200" indent="-228600">
              <a:defRPr sz="2400" u="sng">
                <a:solidFill>
                  <a:schemeClr val="tx1"/>
                </a:solidFill>
                <a:latin typeface="Arial" panose="020B0604020202020204" pitchFamily="34" charset="0"/>
                <a:ea typeface="ＭＳ Ｐゴシック" panose="020B0600070205080204" pitchFamily="34" charset="-128"/>
              </a:defRPr>
            </a:lvl4pPr>
            <a:lvl5pPr marL="2057400" indent="-22860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600" u="none" dirty="0"/>
              <a:t>anemia</a:t>
            </a:r>
          </a:p>
        </p:txBody>
      </p:sp>
      <p:sp>
        <p:nvSpPr>
          <p:cNvPr id="30730" name="Text Box 15">
            <a:extLst>
              <a:ext uri="{FF2B5EF4-FFF2-40B4-BE49-F238E27FC236}">
                <a16:creationId xmlns:a16="http://schemas.microsoft.com/office/drawing/2014/main" id="{B0ACD510-FB4F-1F40-BE7E-4D3586A23DE1}"/>
              </a:ext>
            </a:extLst>
          </p:cNvPr>
          <p:cNvSpPr txBox="1">
            <a:spLocks noChangeArrowheads="1"/>
          </p:cNvSpPr>
          <p:nvPr/>
        </p:nvSpPr>
        <p:spPr bwMode="auto">
          <a:xfrm>
            <a:off x="7886700" y="1746251"/>
            <a:ext cx="1295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u="sng">
                <a:solidFill>
                  <a:schemeClr val="tx1"/>
                </a:solidFill>
                <a:latin typeface="Arial" panose="020B0604020202020204" pitchFamily="34" charset="0"/>
                <a:ea typeface="ＭＳ Ｐゴシック" panose="020B0600070205080204" pitchFamily="34" charset="-128"/>
              </a:defRPr>
            </a:lvl1pPr>
            <a:lvl2pPr marL="742950" indent="-285750">
              <a:defRPr sz="2400" u="sng">
                <a:solidFill>
                  <a:schemeClr val="tx1"/>
                </a:solidFill>
                <a:latin typeface="Arial" panose="020B0604020202020204" pitchFamily="34" charset="0"/>
                <a:ea typeface="ＭＳ Ｐゴシック" panose="020B0600070205080204" pitchFamily="34" charset="-128"/>
              </a:defRPr>
            </a:lvl2pPr>
            <a:lvl3pPr marL="1143000" indent="-228600">
              <a:defRPr sz="2400" u="sng">
                <a:solidFill>
                  <a:schemeClr val="tx1"/>
                </a:solidFill>
                <a:latin typeface="Arial" panose="020B0604020202020204" pitchFamily="34" charset="0"/>
                <a:ea typeface="ＭＳ Ｐゴシック" panose="020B0600070205080204" pitchFamily="34" charset="-128"/>
              </a:defRPr>
            </a:lvl3pPr>
            <a:lvl4pPr marL="1600200" indent="-228600">
              <a:defRPr sz="2400" u="sng">
                <a:solidFill>
                  <a:schemeClr val="tx1"/>
                </a:solidFill>
                <a:latin typeface="Arial" panose="020B0604020202020204" pitchFamily="34" charset="0"/>
                <a:ea typeface="ＭＳ Ｐゴシック" panose="020B0600070205080204" pitchFamily="34" charset="-128"/>
              </a:defRPr>
            </a:lvl4pPr>
            <a:lvl5pPr marL="2057400" indent="-22860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600" u="none" dirty="0"/>
              <a:t>pulmonary HTN</a:t>
            </a:r>
          </a:p>
        </p:txBody>
      </p:sp>
      <p:sp>
        <p:nvSpPr>
          <p:cNvPr id="30731" name="Text Box 16">
            <a:extLst>
              <a:ext uri="{FF2B5EF4-FFF2-40B4-BE49-F238E27FC236}">
                <a16:creationId xmlns:a16="http://schemas.microsoft.com/office/drawing/2014/main" id="{AAEABF53-90DE-6D45-92F0-2DFB08004716}"/>
              </a:ext>
            </a:extLst>
          </p:cNvPr>
          <p:cNvSpPr txBox="1">
            <a:spLocks noChangeArrowheads="1"/>
          </p:cNvSpPr>
          <p:nvPr/>
        </p:nvSpPr>
        <p:spPr bwMode="auto">
          <a:xfrm>
            <a:off x="9067800" y="2203451"/>
            <a:ext cx="914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u="sng">
                <a:solidFill>
                  <a:schemeClr val="tx1"/>
                </a:solidFill>
                <a:latin typeface="Arial" panose="020B0604020202020204" pitchFamily="34" charset="0"/>
                <a:ea typeface="ＭＳ Ｐゴシック" panose="020B0600070205080204" pitchFamily="34" charset="-128"/>
              </a:defRPr>
            </a:lvl1pPr>
            <a:lvl2pPr marL="742950" indent="-285750">
              <a:defRPr sz="2400" u="sng">
                <a:solidFill>
                  <a:schemeClr val="tx1"/>
                </a:solidFill>
                <a:latin typeface="Arial" panose="020B0604020202020204" pitchFamily="34" charset="0"/>
                <a:ea typeface="ＭＳ Ｐゴシック" panose="020B0600070205080204" pitchFamily="34" charset="-128"/>
              </a:defRPr>
            </a:lvl2pPr>
            <a:lvl3pPr marL="1143000" indent="-228600">
              <a:defRPr sz="2400" u="sng">
                <a:solidFill>
                  <a:schemeClr val="tx1"/>
                </a:solidFill>
                <a:latin typeface="Arial" panose="020B0604020202020204" pitchFamily="34" charset="0"/>
                <a:ea typeface="ＭＳ Ｐゴシック" panose="020B0600070205080204" pitchFamily="34" charset="-128"/>
              </a:defRPr>
            </a:lvl3pPr>
            <a:lvl4pPr marL="1600200" indent="-228600">
              <a:defRPr sz="2400" u="sng">
                <a:solidFill>
                  <a:schemeClr val="tx1"/>
                </a:solidFill>
                <a:latin typeface="Arial" panose="020B0604020202020204" pitchFamily="34" charset="0"/>
                <a:ea typeface="ＭＳ Ｐゴシック" panose="020B0600070205080204" pitchFamily="34" charset="-128"/>
              </a:defRPr>
            </a:lvl4pPr>
            <a:lvl5pPr marL="2057400" indent="-22860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600" u="none" dirty="0"/>
              <a:t>gall- stones</a:t>
            </a:r>
          </a:p>
        </p:txBody>
      </p:sp>
      <p:sp>
        <p:nvSpPr>
          <p:cNvPr id="30732" name="Text Box 18">
            <a:extLst>
              <a:ext uri="{FF2B5EF4-FFF2-40B4-BE49-F238E27FC236}">
                <a16:creationId xmlns:a16="http://schemas.microsoft.com/office/drawing/2014/main" id="{536D9EEC-FAAE-C64B-97C1-4E356E4AC293}"/>
              </a:ext>
            </a:extLst>
          </p:cNvPr>
          <p:cNvSpPr txBox="1">
            <a:spLocks noChangeArrowheads="1"/>
          </p:cNvSpPr>
          <p:nvPr/>
        </p:nvSpPr>
        <p:spPr bwMode="auto">
          <a:xfrm>
            <a:off x="7620000" y="3387725"/>
            <a:ext cx="18288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u="sng">
                <a:solidFill>
                  <a:schemeClr val="tx1"/>
                </a:solidFill>
                <a:latin typeface="Arial" panose="020B0604020202020204" pitchFamily="34" charset="0"/>
                <a:ea typeface="ＭＳ Ｐゴシック" panose="020B0600070205080204" pitchFamily="34" charset="-128"/>
              </a:defRPr>
            </a:lvl1pPr>
            <a:lvl2pPr marL="742950" indent="-285750">
              <a:defRPr sz="2400" u="sng">
                <a:solidFill>
                  <a:schemeClr val="tx1"/>
                </a:solidFill>
                <a:latin typeface="Arial" panose="020B0604020202020204" pitchFamily="34" charset="0"/>
                <a:ea typeface="ＭＳ Ｐゴシック" panose="020B0600070205080204" pitchFamily="34" charset="-128"/>
              </a:defRPr>
            </a:lvl2pPr>
            <a:lvl3pPr marL="1143000" indent="-228600">
              <a:defRPr sz="2400" u="sng">
                <a:solidFill>
                  <a:schemeClr val="tx1"/>
                </a:solidFill>
                <a:latin typeface="Arial" panose="020B0604020202020204" pitchFamily="34" charset="0"/>
                <a:ea typeface="ＭＳ Ｐゴシック" panose="020B0600070205080204" pitchFamily="34" charset="-128"/>
              </a:defRPr>
            </a:lvl3pPr>
            <a:lvl4pPr marL="1600200" indent="-228600">
              <a:defRPr sz="2400" u="sng">
                <a:solidFill>
                  <a:schemeClr val="tx1"/>
                </a:solidFill>
                <a:latin typeface="Arial" panose="020B0604020202020204" pitchFamily="34" charset="0"/>
                <a:ea typeface="ＭＳ Ｐゴシック" panose="020B0600070205080204" pitchFamily="34" charset="-128"/>
              </a:defRPr>
            </a:lvl4pPr>
            <a:lvl5pPr marL="2057400" indent="-22860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spcBef>
                <a:spcPct val="50000"/>
              </a:spcBef>
            </a:pPr>
            <a:r>
              <a:rPr lang="en-US" altLang="en-US" sz="1600" u="none" dirty="0"/>
              <a:t>leg ulcers</a:t>
            </a:r>
          </a:p>
          <a:p>
            <a:pPr algn="ctr" eaLnBrk="1" hangingPunct="1">
              <a:lnSpc>
                <a:spcPct val="80000"/>
              </a:lnSpc>
              <a:spcBef>
                <a:spcPct val="50000"/>
              </a:spcBef>
            </a:pPr>
            <a:r>
              <a:rPr lang="en-US" altLang="en-US" sz="1600" u="none" dirty="0"/>
              <a:t>nephropathy</a:t>
            </a:r>
          </a:p>
          <a:p>
            <a:pPr algn="ctr" eaLnBrk="1" hangingPunct="1">
              <a:lnSpc>
                <a:spcPct val="80000"/>
              </a:lnSpc>
              <a:spcBef>
                <a:spcPct val="50000"/>
              </a:spcBef>
            </a:pPr>
            <a:r>
              <a:rPr lang="en-US" altLang="en-US" sz="1600" u="none" dirty="0"/>
              <a:t>AVN</a:t>
            </a:r>
          </a:p>
        </p:txBody>
      </p:sp>
      <p:sp>
        <p:nvSpPr>
          <p:cNvPr id="30733" name="Rectangle 19">
            <a:extLst>
              <a:ext uri="{FF2B5EF4-FFF2-40B4-BE49-F238E27FC236}">
                <a16:creationId xmlns:a16="http://schemas.microsoft.com/office/drawing/2014/main" id="{BF368080-4579-274A-AB80-AFFFCE8C46A7}"/>
              </a:ext>
            </a:extLst>
          </p:cNvPr>
          <p:cNvSpPr>
            <a:spLocks noGrp="1" noChangeArrowheads="1"/>
          </p:cNvSpPr>
          <p:nvPr>
            <p:ph type="title"/>
          </p:nvPr>
        </p:nvSpPr>
        <p:spPr>
          <a:xfrm>
            <a:off x="1981200" y="381000"/>
            <a:ext cx="8229600" cy="838200"/>
          </a:xfrm>
        </p:spPr>
        <p:txBody>
          <a:bodyPr/>
          <a:lstStyle/>
          <a:p>
            <a:pPr eaLnBrk="1" hangingPunct="1"/>
            <a:r>
              <a:rPr lang="en-US" altLang="en-US" sz="3600" dirty="0">
                <a:ea typeface="ＭＳ Ｐゴシック" panose="020B0600070205080204" pitchFamily="34" charset="-128"/>
              </a:rPr>
              <a:t>Manifestations of Sickle Cell Disease</a:t>
            </a:r>
          </a:p>
        </p:txBody>
      </p:sp>
      <p:sp>
        <p:nvSpPr>
          <p:cNvPr id="30734" name="Rectangle 20">
            <a:extLst>
              <a:ext uri="{FF2B5EF4-FFF2-40B4-BE49-F238E27FC236}">
                <a16:creationId xmlns:a16="http://schemas.microsoft.com/office/drawing/2014/main" id="{FE18F547-0AFD-314A-884F-8107F3C0A7E4}"/>
              </a:ext>
            </a:extLst>
          </p:cNvPr>
          <p:cNvSpPr>
            <a:spLocks noGrp="1" noChangeArrowheads="1"/>
          </p:cNvSpPr>
          <p:nvPr>
            <p:ph type="body" sz="half" idx="1"/>
          </p:nvPr>
        </p:nvSpPr>
        <p:spPr>
          <a:xfrm>
            <a:off x="2100264" y="1524000"/>
            <a:ext cx="4186237" cy="4953000"/>
          </a:xfrm>
        </p:spPr>
        <p:txBody>
          <a:bodyPr/>
          <a:lstStyle/>
          <a:p>
            <a:pPr eaLnBrk="1" hangingPunct="1">
              <a:lnSpc>
                <a:spcPct val="90000"/>
              </a:lnSpc>
            </a:pPr>
            <a:r>
              <a:rPr lang="en-US" altLang="en-US" sz="2400">
                <a:ea typeface="ＭＳ Ｐゴシック" panose="020B0600070205080204" pitchFamily="34" charset="-128"/>
              </a:rPr>
              <a:t>Chronic anemia</a:t>
            </a:r>
          </a:p>
          <a:p>
            <a:pPr lvl="1" eaLnBrk="1" hangingPunct="1">
              <a:lnSpc>
                <a:spcPct val="90000"/>
              </a:lnSpc>
            </a:pPr>
            <a:r>
              <a:rPr lang="en-US" altLang="en-US" sz="2000">
                <a:ea typeface="ＭＳ Ｐゴシック" panose="020B0600070205080204" pitchFamily="34" charset="-128"/>
              </a:rPr>
              <a:t>Hemolysis</a:t>
            </a:r>
          </a:p>
          <a:p>
            <a:pPr lvl="1" eaLnBrk="1" hangingPunct="1">
              <a:lnSpc>
                <a:spcPct val="90000"/>
              </a:lnSpc>
            </a:pPr>
            <a:r>
              <a:rPr lang="en-US" altLang="en-US" sz="2000">
                <a:ea typeface="ＭＳ Ｐゴシック" panose="020B0600070205080204" pitchFamily="34" charset="-128"/>
              </a:rPr>
              <a:t>Jaundice</a:t>
            </a:r>
          </a:p>
          <a:p>
            <a:pPr lvl="1" eaLnBrk="1" hangingPunct="1">
              <a:lnSpc>
                <a:spcPct val="90000"/>
              </a:lnSpc>
            </a:pPr>
            <a:r>
              <a:rPr lang="en-US" altLang="en-US" sz="2000">
                <a:ea typeface="ＭＳ Ｐゴシック" panose="020B0600070205080204" pitchFamily="34" charset="-128"/>
              </a:rPr>
              <a:t>Cholelithiasis </a:t>
            </a:r>
          </a:p>
          <a:p>
            <a:pPr lvl="1" eaLnBrk="1" hangingPunct="1">
              <a:lnSpc>
                <a:spcPct val="90000"/>
              </a:lnSpc>
            </a:pPr>
            <a:endParaRPr lang="en-US" altLang="en-US" sz="2000">
              <a:ea typeface="ＭＳ Ｐゴシック" panose="020B0600070205080204" pitchFamily="34" charset="-128"/>
            </a:endParaRPr>
          </a:p>
          <a:p>
            <a:pPr eaLnBrk="1" hangingPunct="1">
              <a:lnSpc>
                <a:spcPct val="90000"/>
              </a:lnSpc>
            </a:pPr>
            <a:r>
              <a:rPr lang="en-US" altLang="en-US" sz="2400">
                <a:ea typeface="ＭＳ Ｐゴシック" panose="020B0600070205080204" pitchFamily="34" charset="-128"/>
              </a:rPr>
              <a:t>Acute complications</a:t>
            </a:r>
          </a:p>
          <a:p>
            <a:pPr lvl="1" eaLnBrk="1" hangingPunct="1">
              <a:lnSpc>
                <a:spcPct val="90000"/>
              </a:lnSpc>
            </a:pPr>
            <a:r>
              <a:rPr lang="en-US" altLang="en-US" sz="2000">
                <a:ea typeface="ＭＳ Ｐゴシック" panose="020B0600070205080204" pitchFamily="34" charset="-128"/>
              </a:rPr>
              <a:t>Pain, priapism, stroke</a:t>
            </a:r>
          </a:p>
          <a:p>
            <a:pPr lvl="1" eaLnBrk="1" hangingPunct="1">
              <a:lnSpc>
                <a:spcPct val="90000"/>
              </a:lnSpc>
            </a:pPr>
            <a:r>
              <a:rPr lang="en-US" altLang="en-US" sz="2000">
                <a:ea typeface="ＭＳ Ｐゴシック" panose="020B0600070205080204" pitchFamily="34" charset="-128"/>
              </a:rPr>
              <a:t>Acute chest syndrome</a:t>
            </a:r>
          </a:p>
          <a:p>
            <a:pPr lvl="1" eaLnBrk="1" hangingPunct="1">
              <a:lnSpc>
                <a:spcPct val="90000"/>
              </a:lnSpc>
            </a:pPr>
            <a:r>
              <a:rPr lang="en-US" altLang="en-US" sz="2000">
                <a:ea typeface="ＭＳ Ｐゴシック" panose="020B0600070205080204" pitchFamily="34" charset="-128"/>
              </a:rPr>
              <a:t>Splenic sequestration</a:t>
            </a:r>
          </a:p>
          <a:p>
            <a:pPr eaLnBrk="1" hangingPunct="1">
              <a:lnSpc>
                <a:spcPct val="90000"/>
              </a:lnSpc>
            </a:pPr>
            <a:endParaRPr lang="en-US" altLang="en-US" sz="2400">
              <a:ea typeface="ＭＳ Ｐゴシック" panose="020B0600070205080204" pitchFamily="34" charset="-128"/>
            </a:endParaRPr>
          </a:p>
          <a:p>
            <a:pPr eaLnBrk="1" hangingPunct="1">
              <a:lnSpc>
                <a:spcPct val="90000"/>
              </a:lnSpc>
            </a:pPr>
            <a:r>
              <a:rPr lang="en-US" altLang="en-US" sz="2400">
                <a:ea typeface="ＭＳ Ｐゴシック" panose="020B0600070205080204" pitchFamily="34" charset="-128"/>
              </a:rPr>
              <a:t>Chronic organ damage</a:t>
            </a:r>
          </a:p>
          <a:p>
            <a:pPr lvl="1" eaLnBrk="1" hangingPunct="1">
              <a:lnSpc>
                <a:spcPct val="90000"/>
              </a:lnSpc>
            </a:pPr>
            <a:r>
              <a:rPr lang="en-US" altLang="en-US" sz="2000">
                <a:ea typeface="ＭＳ Ｐゴシック" panose="020B0600070205080204" pitchFamily="34" charset="-128"/>
              </a:rPr>
              <a:t>Spleen, brain</a:t>
            </a:r>
          </a:p>
          <a:p>
            <a:pPr lvl="1" eaLnBrk="1" hangingPunct="1">
              <a:lnSpc>
                <a:spcPct val="90000"/>
              </a:lnSpc>
            </a:pPr>
            <a:r>
              <a:rPr lang="en-US" altLang="en-US" sz="2000">
                <a:ea typeface="ＭＳ Ｐゴシック" panose="020B0600070205080204" pitchFamily="34" charset="-128"/>
              </a:rPr>
              <a:t>Kidneys, lung, bones, eyes</a:t>
            </a:r>
          </a:p>
        </p:txBody>
      </p:sp>
    </p:spTree>
    <p:extLst>
      <p:ext uri="{BB962C8B-B14F-4D97-AF65-F5344CB8AC3E}">
        <p14:creationId xmlns:p14="http://schemas.microsoft.com/office/powerpoint/2010/main" val="427235235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Central Nervous System Complications in Sickle Cell Disease</a:t>
            </a:r>
          </a:p>
        </p:txBody>
      </p:sp>
      <p:sp>
        <p:nvSpPr>
          <p:cNvPr id="4" name="Content Placeholder 3"/>
          <p:cNvSpPr>
            <a:spLocks noGrp="1"/>
          </p:cNvSpPr>
          <p:nvPr>
            <p:ph idx="1"/>
          </p:nvPr>
        </p:nvSpPr>
        <p:spPr/>
        <p:txBody>
          <a:bodyPr>
            <a:normAutofit lnSpcReduction="10000"/>
          </a:bodyPr>
          <a:lstStyle/>
          <a:p>
            <a:pPr>
              <a:lnSpc>
                <a:spcPct val="150000"/>
              </a:lnSpc>
            </a:pPr>
            <a:r>
              <a:rPr lang="en-US" dirty="0"/>
              <a:t>Overt stroke</a:t>
            </a:r>
          </a:p>
          <a:p>
            <a:pPr>
              <a:lnSpc>
                <a:spcPct val="150000"/>
              </a:lnSpc>
            </a:pPr>
            <a:r>
              <a:rPr lang="en-US" dirty="0"/>
              <a:t>Silent cerebral infarction</a:t>
            </a:r>
          </a:p>
          <a:p>
            <a:pPr>
              <a:lnSpc>
                <a:spcPct val="150000"/>
              </a:lnSpc>
            </a:pPr>
            <a:r>
              <a:rPr lang="en-US" dirty="0"/>
              <a:t>Transient ischemic attack</a:t>
            </a:r>
          </a:p>
          <a:p>
            <a:pPr>
              <a:lnSpc>
                <a:spcPct val="150000"/>
              </a:lnSpc>
            </a:pPr>
            <a:r>
              <a:rPr lang="en-US" dirty="0"/>
              <a:t>Occlusive cerebral </a:t>
            </a:r>
            <a:r>
              <a:rPr lang="en-US" dirty="0" err="1"/>
              <a:t>vasculopathy</a:t>
            </a:r>
            <a:endParaRPr lang="en-US" dirty="0"/>
          </a:p>
          <a:p>
            <a:pPr>
              <a:lnSpc>
                <a:spcPct val="150000"/>
              </a:lnSpc>
            </a:pPr>
            <a:r>
              <a:rPr lang="en-US" dirty="0"/>
              <a:t>Cognitive impairment</a:t>
            </a:r>
          </a:p>
          <a:p>
            <a:pPr>
              <a:lnSpc>
                <a:spcPct val="150000"/>
              </a:lnSpc>
            </a:pPr>
            <a:r>
              <a:rPr lang="en-US" dirty="0"/>
              <a:t>Reversible posterior </a:t>
            </a:r>
            <a:r>
              <a:rPr lang="en-US" dirty="0" err="1"/>
              <a:t>leukoencephalopathy</a:t>
            </a:r>
            <a:endParaRPr lang="en-US" dirty="0"/>
          </a:p>
          <a:p>
            <a:pPr>
              <a:lnSpc>
                <a:spcPct val="150000"/>
              </a:lnSpc>
            </a:pPr>
            <a:endParaRPr lang="en-US" dirty="0"/>
          </a:p>
        </p:txBody>
      </p:sp>
    </p:spTree>
    <p:extLst>
      <p:ext uri="{BB962C8B-B14F-4D97-AF65-F5344CB8AC3E}">
        <p14:creationId xmlns:p14="http://schemas.microsoft.com/office/powerpoint/2010/main" val="3808207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3" name="TextBox 8"/>
          <p:cNvSpPr txBox="1">
            <a:spLocks noChangeArrowheads="1"/>
          </p:cNvSpPr>
          <p:nvPr/>
        </p:nvSpPr>
        <p:spPr bwMode="auto">
          <a:xfrm>
            <a:off x="3308612" y="304800"/>
            <a:ext cx="1987724" cy="523220"/>
          </a:xfrm>
          <a:prstGeom prst="rect">
            <a:avLst/>
          </a:prstGeom>
          <a:noFill/>
          <a:ln w="9525">
            <a:noFill/>
            <a:miter lim="800000"/>
            <a:headEnd/>
            <a:tailEnd/>
          </a:ln>
        </p:spPr>
        <p:txBody>
          <a:bodyPr wrap="none">
            <a:spAutoFit/>
          </a:bodyPr>
          <a:lstStyle/>
          <a:p>
            <a:r>
              <a:rPr lang="en-US" sz="2800" b="1" dirty="0">
                <a:latin typeface="+mj-lt"/>
              </a:rPr>
              <a:t>Overt Stroke</a:t>
            </a:r>
          </a:p>
        </p:txBody>
      </p:sp>
      <p:sp>
        <p:nvSpPr>
          <p:cNvPr id="135174" name="TextBox 9"/>
          <p:cNvSpPr txBox="1">
            <a:spLocks noChangeArrowheads="1"/>
          </p:cNvSpPr>
          <p:nvPr/>
        </p:nvSpPr>
        <p:spPr bwMode="auto">
          <a:xfrm>
            <a:off x="6719527" y="304800"/>
            <a:ext cx="1979709" cy="523220"/>
          </a:xfrm>
          <a:prstGeom prst="rect">
            <a:avLst/>
          </a:prstGeom>
          <a:noFill/>
          <a:ln w="9525">
            <a:noFill/>
            <a:miter lim="800000"/>
            <a:headEnd/>
            <a:tailEnd/>
          </a:ln>
        </p:spPr>
        <p:txBody>
          <a:bodyPr wrap="none">
            <a:spAutoFit/>
          </a:bodyPr>
          <a:lstStyle/>
          <a:p>
            <a:r>
              <a:rPr lang="en-US" sz="2800" b="1" dirty="0">
                <a:latin typeface="+mj-lt"/>
              </a:rPr>
              <a:t>Silent Stroke</a:t>
            </a:r>
          </a:p>
        </p:txBody>
      </p:sp>
      <p:sp>
        <p:nvSpPr>
          <p:cNvPr id="135175" name="TextBox 10"/>
          <p:cNvSpPr txBox="1">
            <a:spLocks noChangeArrowheads="1"/>
          </p:cNvSpPr>
          <p:nvPr/>
        </p:nvSpPr>
        <p:spPr bwMode="auto">
          <a:xfrm>
            <a:off x="2895601" y="4890906"/>
            <a:ext cx="2999313" cy="1323439"/>
          </a:xfrm>
          <a:prstGeom prst="rect">
            <a:avLst/>
          </a:prstGeom>
          <a:noFill/>
          <a:ln w="9525">
            <a:noFill/>
            <a:miter lim="800000"/>
            <a:headEnd/>
            <a:tailEnd/>
          </a:ln>
        </p:spPr>
        <p:txBody>
          <a:bodyPr wrap="square">
            <a:spAutoFit/>
          </a:bodyPr>
          <a:lstStyle/>
          <a:p>
            <a:r>
              <a:rPr lang="en-US" sz="2000" dirty="0"/>
              <a:t>Historical frequency: 11%</a:t>
            </a:r>
          </a:p>
          <a:p>
            <a:r>
              <a:rPr lang="en-US" sz="2000" dirty="0"/>
              <a:t>Recurrence rate: 50-90%</a:t>
            </a:r>
          </a:p>
          <a:p>
            <a:r>
              <a:rPr lang="en-US" sz="2000" dirty="0"/>
              <a:t>2º prevention: CT</a:t>
            </a:r>
            <a:r>
              <a:rPr lang="en-US" sz="2000" baseline="30000" dirty="0"/>
              <a:t> </a:t>
            </a:r>
            <a:r>
              <a:rPr lang="en-US" sz="2000" dirty="0"/>
              <a:t>(not HU</a:t>
            </a:r>
            <a:r>
              <a:rPr lang="en-US" sz="2000" baseline="30000" dirty="0"/>
              <a:t>1</a:t>
            </a:r>
            <a:r>
              <a:rPr lang="en-US" sz="2000" dirty="0"/>
              <a:t>)</a:t>
            </a:r>
          </a:p>
          <a:p>
            <a:r>
              <a:rPr lang="en-US" sz="2000" dirty="0"/>
              <a:t>1º prevention: CT</a:t>
            </a:r>
            <a:r>
              <a:rPr lang="en-US" sz="2000" baseline="30000" dirty="0"/>
              <a:t>2 </a:t>
            </a:r>
            <a:r>
              <a:rPr lang="en-US" sz="2000" dirty="0"/>
              <a:t>→ HU</a:t>
            </a:r>
            <a:r>
              <a:rPr lang="en-US" sz="2000" baseline="30000" dirty="0"/>
              <a:t>3</a:t>
            </a:r>
            <a:endParaRPr lang="en-US" sz="2000" dirty="0"/>
          </a:p>
        </p:txBody>
      </p:sp>
      <p:sp>
        <p:nvSpPr>
          <p:cNvPr id="135176" name="TextBox 11"/>
          <p:cNvSpPr txBox="1">
            <a:spLocks noChangeArrowheads="1"/>
          </p:cNvSpPr>
          <p:nvPr/>
        </p:nvSpPr>
        <p:spPr bwMode="auto">
          <a:xfrm>
            <a:off x="6237288" y="4851942"/>
            <a:ext cx="4169347" cy="1323439"/>
          </a:xfrm>
          <a:prstGeom prst="rect">
            <a:avLst/>
          </a:prstGeom>
          <a:noFill/>
          <a:ln w="9525">
            <a:noFill/>
            <a:miter lim="800000"/>
            <a:headEnd/>
            <a:tailEnd/>
          </a:ln>
        </p:spPr>
        <p:txBody>
          <a:bodyPr wrap="none">
            <a:spAutoFit/>
          </a:bodyPr>
          <a:lstStyle/>
          <a:p>
            <a:r>
              <a:rPr lang="en-US" sz="2000" dirty="0"/>
              <a:t>Current frequency: 20-40%</a:t>
            </a:r>
          </a:p>
          <a:p>
            <a:r>
              <a:rPr lang="en-US" sz="2000" dirty="0"/>
              <a:t>Neurocognitive, academic impairment</a:t>
            </a:r>
          </a:p>
          <a:p>
            <a:r>
              <a:rPr lang="en-US" sz="2000" dirty="0"/>
              <a:t>2º prevention: CT</a:t>
            </a:r>
            <a:r>
              <a:rPr lang="en-US" sz="2000" baseline="30000" dirty="0"/>
              <a:t>4</a:t>
            </a:r>
            <a:endParaRPr lang="en-US" sz="2000" dirty="0"/>
          </a:p>
          <a:p>
            <a:r>
              <a:rPr lang="en-US" sz="2000" dirty="0"/>
              <a:t>1º prevention: unknown/unproven</a:t>
            </a:r>
          </a:p>
        </p:txBody>
      </p:sp>
      <p:sp>
        <p:nvSpPr>
          <p:cNvPr id="2" name="TextBox 1"/>
          <p:cNvSpPr txBox="1"/>
          <p:nvPr/>
        </p:nvSpPr>
        <p:spPr>
          <a:xfrm>
            <a:off x="2895601" y="6419901"/>
            <a:ext cx="6434903" cy="338554"/>
          </a:xfrm>
          <a:prstGeom prst="rect">
            <a:avLst/>
          </a:prstGeom>
          <a:noFill/>
        </p:spPr>
        <p:txBody>
          <a:bodyPr wrap="none" rtlCol="0">
            <a:spAutoFit/>
          </a:bodyPr>
          <a:lstStyle/>
          <a:p>
            <a:r>
              <a:rPr lang="en-US" sz="1600" baseline="30000" dirty="0"/>
              <a:t>1</a:t>
            </a:r>
            <a:r>
              <a:rPr lang="en-US" sz="1600" dirty="0"/>
              <a:t>SWiTCH trial	</a:t>
            </a:r>
            <a:r>
              <a:rPr lang="en-US" sz="1600" baseline="30000" dirty="0"/>
              <a:t>2</a:t>
            </a:r>
            <a:r>
              <a:rPr lang="en-US" sz="1600" dirty="0"/>
              <a:t>STOP I and II trials	</a:t>
            </a:r>
            <a:r>
              <a:rPr lang="en-US" sz="1600" baseline="30000" dirty="0"/>
              <a:t>3</a:t>
            </a:r>
            <a:r>
              <a:rPr lang="en-US" sz="1600" dirty="0"/>
              <a:t>TWiTCH trial	</a:t>
            </a:r>
            <a:r>
              <a:rPr lang="en-US" sz="1600" baseline="30000" dirty="0"/>
              <a:t>4</a:t>
            </a:r>
            <a:r>
              <a:rPr lang="en-US" sz="1600" dirty="0"/>
              <a:t>SIT Trial</a:t>
            </a:r>
            <a:endParaRPr lang="en-US" sz="1600" baseline="30000" dirty="0"/>
          </a:p>
        </p:txBody>
      </p:sp>
      <p:pic>
        <p:nvPicPr>
          <p:cNvPr id="6" name="Picture 5">
            <a:extLst>
              <a:ext uri="{FF2B5EF4-FFF2-40B4-BE49-F238E27FC236}">
                <a16:creationId xmlns:a16="http://schemas.microsoft.com/office/drawing/2014/main" id="{AB07A25D-103E-3944-97A0-3A00BF9C4D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532" y="1083856"/>
            <a:ext cx="3356649" cy="3665308"/>
          </a:xfrm>
          <a:prstGeom prst="rect">
            <a:avLst/>
          </a:prstGeom>
        </p:spPr>
      </p:pic>
      <p:sp>
        <p:nvSpPr>
          <p:cNvPr id="8" name="Oval 3"/>
          <p:cNvSpPr>
            <a:spLocks/>
          </p:cNvSpPr>
          <p:nvPr/>
        </p:nvSpPr>
        <p:spPr bwMode="auto">
          <a:xfrm>
            <a:off x="7426037" y="2220854"/>
            <a:ext cx="581890" cy="724368"/>
          </a:xfrm>
          <a:prstGeom prst="ellipse">
            <a:avLst/>
          </a:prstGeom>
          <a:noFill/>
          <a:ln w="38100">
            <a:solidFill>
              <a:srgbClr val="990000"/>
            </a:solidFill>
            <a:round/>
            <a:headEnd/>
            <a:tailEnd/>
          </a:ln>
        </p:spPr>
        <p:txBody>
          <a:bodyPr lIns="0" tIns="0" rIns="0" bIns="0"/>
          <a:lstStyle/>
          <a:p>
            <a:endParaRPr lang="en-US"/>
          </a:p>
        </p:txBody>
      </p:sp>
      <p:sp>
        <p:nvSpPr>
          <p:cNvPr id="7" name="Oval 2"/>
          <p:cNvSpPr>
            <a:spLocks/>
          </p:cNvSpPr>
          <p:nvPr/>
        </p:nvSpPr>
        <p:spPr bwMode="auto">
          <a:xfrm>
            <a:off x="7426036" y="3048000"/>
            <a:ext cx="464976" cy="427484"/>
          </a:xfrm>
          <a:prstGeom prst="ellipse">
            <a:avLst/>
          </a:prstGeom>
          <a:noFill/>
          <a:ln w="38100">
            <a:solidFill>
              <a:srgbClr val="990000"/>
            </a:solidFill>
            <a:round/>
            <a:headEnd/>
            <a:tailEnd/>
          </a:ln>
        </p:spPr>
        <p:txBody>
          <a:bodyPr lIns="0" tIns="0" rIns="0" bIns="0"/>
          <a:lstStyle/>
          <a:p>
            <a:endParaRPr lang="en-US"/>
          </a:p>
        </p:txBody>
      </p:sp>
      <p:pic>
        <p:nvPicPr>
          <p:cNvPr id="10" name="Picture 9">
            <a:extLst>
              <a:ext uri="{FF2B5EF4-FFF2-40B4-BE49-F238E27FC236}">
                <a16:creationId xmlns:a16="http://schemas.microsoft.com/office/drawing/2014/main" id="{DDF9469B-6CBD-FA40-AFFD-BE9460F96C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3079" y="1072540"/>
            <a:ext cx="3557689" cy="3612809"/>
          </a:xfrm>
          <a:prstGeom prst="rect">
            <a:avLst/>
          </a:prstGeom>
        </p:spPr>
      </p:pic>
      <p:sp>
        <p:nvSpPr>
          <p:cNvPr id="16" name="Oval 2">
            <a:extLst>
              <a:ext uri="{FF2B5EF4-FFF2-40B4-BE49-F238E27FC236}">
                <a16:creationId xmlns:a16="http://schemas.microsoft.com/office/drawing/2014/main" id="{EC195E21-A6FA-544B-973C-312213A9BDE9}"/>
              </a:ext>
            </a:extLst>
          </p:cNvPr>
          <p:cNvSpPr>
            <a:spLocks/>
          </p:cNvSpPr>
          <p:nvPr/>
        </p:nvSpPr>
        <p:spPr bwMode="auto">
          <a:xfrm>
            <a:off x="3621992" y="2554713"/>
            <a:ext cx="680482" cy="648461"/>
          </a:xfrm>
          <a:prstGeom prst="ellipse">
            <a:avLst/>
          </a:prstGeom>
          <a:noFill/>
          <a:ln w="38100">
            <a:solidFill>
              <a:srgbClr val="990000"/>
            </a:solidFill>
            <a:round/>
            <a:headEnd/>
            <a:tailEnd/>
          </a:ln>
        </p:spPr>
        <p:txBody>
          <a:bodyPr lIns="0" tIns="0" rIns="0" bIns="0"/>
          <a:lstStyle/>
          <a:p>
            <a:endParaRPr lang="en-US"/>
          </a:p>
        </p:txBody>
      </p:sp>
    </p:spTree>
    <p:extLst>
      <p:ext uri="{BB962C8B-B14F-4D97-AF65-F5344CB8AC3E}">
        <p14:creationId xmlns:p14="http://schemas.microsoft.com/office/powerpoint/2010/main" val="1896809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41" name="TextBox 4"/>
          <p:cNvSpPr txBox="1">
            <a:spLocks noChangeArrowheads="1"/>
          </p:cNvSpPr>
          <p:nvPr/>
        </p:nvSpPr>
        <p:spPr bwMode="auto">
          <a:xfrm>
            <a:off x="2514601" y="5975352"/>
            <a:ext cx="6939079" cy="738664"/>
          </a:xfrm>
          <a:prstGeom prst="rect">
            <a:avLst/>
          </a:prstGeom>
          <a:noFill/>
          <a:ln w="9525">
            <a:noFill/>
            <a:miter lim="800000"/>
            <a:headEnd/>
            <a:tailEnd/>
          </a:ln>
        </p:spPr>
        <p:txBody>
          <a:bodyPr wrap="none">
            <a:spAutoFit/>
          </a:bodyPr>
          <a:lstStyle/>
          <a:p>
            <a:r>
              <a:rPr lang="en-US" sz="1400" baseline="30000" dirty="0">
                <a:latin typeface="Arial Narrow" pitchFamily="34" charset="0"/>
              </a:rPr>
              <a:t>1</a:t>
            </a:r>
            <a:r>
              <a:rPr lang="en-US" sz="1400" dirty="0">
                <a:latin typeface="Arial Narrow" pitchFamily="34" charset="0"/>
              </a:rPr>
              <a:t>TAMMV = time averaged maximal mean velocity. Maximum or peak velocities are different.</a:t>
            </a:r>
          </a:p>
          <a:p>
            <a:r>
              <a:rPr lang="en-US" sz="1400" baseline="30000" dirty="0">
                <a:latin typeface="Arial Narrow" pitchFamily="34" charset="0"/>
              </a:rPr>
              <a:t>2</a:t>
            </a:r>
            <a:r>
              <a:rPr lang="en-US" sz="1400" dirty="0">
                <a:latin typeface="Arial Narrow" pitchFamily="34" charset="0"/>
              </a:rPr>
              <a:t>Cutoffs for </a:t>
            </a:r>
            <a:r>
              <a:rPr lang="en-US" sz="1400" b="1" dirty="0">
                <a:latin typeface="Arial Narrow" pitchFamily="34" charset="0"/>
              </a:rPr>
              <a:t>non-imaging</a:t>
            </a:r>
            <a:r>
              <a:rPr lang="en-US" sz="1400" dirty="0">
                <a:latin typeface="Arial Narrow" pitchFamily="34" charset="0"/>
              </a:rPr>
              <a:t> TCD; for imaging TCD, subtract 15 cm/s from cutoffs (e.g., abnormal is ≥185)</a:t>
            </a:r>
          </a:p>
          <a:p>
            <a:r>
              <a:rPr lang="en-US" sz="1400" baseline="30000" dirty="0">
                <a:latin typeface="Arial Narrow" pitchFamily="34" charset="0"/>
              </a:rPr>
              <a:t>3</a:t>
            </a:r>
            <a:r>
              <a:rPr lang="en-US" sz="1400" dirty="0">
                <a:latin typeface="Arial Narrow" pitchFamily="34" charset="0"/>
              </a:rPr>
              <a:t>Higher velocities give higher risks</a:t>
            </a:r>
            <a:endParaRPr lang="en-US" sz="1400" baseline="30000" dirty="0">
              <a:latin typeface="Arial Narrow" pitchFamily="34" charset="0"/>
            </a:endParaRPr>
          </a:p>
        </p:txBody>
      </p:sp>
      <p:sp>
        <p:nvSpPr>
          <p:cNvPr id="2" name="Title 1"/>
          <p:cNvSpPr>
            <a:spLocks noGrp="1"/>
          </p:cNvSpPr>
          <p:nvPr>
            <p:ph type="title"/>
          </p:nvPr>
        </p:nvSpPr>
        <p:spPr>
          <a:xfrm>
            <a:off x="415635" y="365125"/>
            <a:ext cx="11388437" cy="1325563"/>
          </a:xfrm>
        </p:spPr>
        <p:txBody>
          <a:bodyPr/>
          <a:lstStyle/>
          <a:p>
            <a:r>
              <a:rPr lang="en-US" dirty="0"/>
              <a:t>Screening and Primary Prevention of Overt Stroke</a:t>
            </a:r>
          </a:p>
        </p:txBody>
      </p:sp>
      <p:sp>
        <p:nvSpPr>
          <p:cNvPr id="4" name="Content Placeholder 3"/>
          <p:cNvSpPr>
            <a:spLocks noGrp="1"/>
          </p:cNvSpPr>
          <p:nvPr>
            <p:ph sz="half" idx="1"/>
          </p:nvPr>
        </p:nvSpPr>
        <p:spPr>
          <a:xfrm>
            <a:off x="838200" y="1825624"/>
            <a:ext cx="5181600" cy="2517775"/>
          </a:xfrm>
        </p:spPr>
        <p:txBody>
          <a:bodyPr>
            <a:noAutofit/>
          </a:bodyPr>
          <a:lstStyle/>
          <a:p>
            <a:r>
              <a:rPr lang="en-US" sz="2400" dirty="0"/>
              <a:t>Transcranial Doppler ultrasonography (TCD) screening</a:t>
            </a:r>
          </a:p>
          <a:p>
            <a:r>
              <a:rPr lang="en-US" sz="2400" dirty="0"/>
              <a:t>At least yearly between 2-16 years of age</a:t>
            </a:r>
          </a:p>
          <a:p>
            <a:r>
              <a:rPr lang="en-US" sz="2400" dirty="0"/>
              <a:t>Recommend chronic transfusions for abnormal velocities</a:t>
            </a:r>
          </a:p>
        </p:txBody>
      </p:sp>
      <p:sp>
        <p:nvSpPr>
          <p:cNvPr id="7" name="Content Placeholder 6">
            <a:extLst>
              <a:ext uri="{FF2B5EF4-FFF2-40B4-BE49-F238E27FC236}">
                <a16:creationId xmlns:a16="http://schemas.microsoft.com/office/drawing/2014/main" id="{1E9FA496-947C-F84D-A392-75C599FE7C46}"/>
              </a:ext>
            </a:extLst>
          </p:cNvPr>
          <p:cNvSpPr>
            <a:spLocks noGrp="1"/>
          </p:cNvSpPr>
          <p:nvPr>
            <p:ph sz="half" idx="2"/>
          </p:nvPr>
        </p:nvSpPr>
        <p:spPr>
          <a:xfrm>
            <a:off x="6172200" y="1825625"/>
            <a:ext cx="4551218" cy="2413866"/>
          </a:xfrm>
        </p:spPr>
        <p:txBody>
          <a:bodyPr>
            <a:normAutofit fontScale="70000" lnSpcReduction="20000"/>
          </a:bodyPr>
          <a:lstStyle/>
          <a:p>
            <a:r>
              <a:rPr lang="en-US" dirty="0"/>
              <a:t>TWiTCH trial</a:t>
            </a:r>
          </a:p>
          <a:p>
            <a:pPr lvl="1"/>
            <a:r>
              <a:rPr lang="en-US" dirty="0"/>
              <a:t>Hydroxyurea is non-inferior to chronic transfusion therapy</a:t>
            </a:r>
          </a:p>
          <a:p>
            <a:pPr lvl="1"/>
            <a:r>
              <a:rPr lang="en-US" dirty="0"/>
              <a:t>Inclusion criterion: abnormal TCD velocities (not MRI abnormalities or stroke)</a:t>
            </a:r>
          </a:p>
          <a:p>
            <a:pPr lvl="1"/>
            <a:r>
              <a:rPr lang="en-US" dirty="0"/>
              <a:t>Exclusion criterion: severe vasculopathy by MRA</a:t>
            </a:r>
          </a:p>
          <a:p>
            <a:pPr lvl="1"/>
            <a:r>
              <a:rPr lang="en-US" dirty="0"/>
              <a:t>Methodical transition to hydroxyurea after at least 12 months of chronic transfusions.</a:t>
            </a:r>
          </a:p>
          <a:p>
            <a:endParaRPr lang="en-US" dirty="0"/>
          </a:p>
        </p:txBody>
      </p:sp>
      <p:graphicFrame>
        <p:nvGraphicFramePr>
          <p:cNvPr id="8" name="Table 7">
            <a:extLst>
              <a:ext uri="{FF2B5EF4-FFF2-40B4-BE49-F238E27FC236}">
                <a16:creationId xmlns:a16="http://schemas.microsoft.com/office/drawing/2014/main" id="{236351F7-66C0-5742-9255-6F64A800A21F}"/>
              </a:ext>
            </a:extLst>
          </p:cNvPr>
          <p:cNvGraphicFramePr>
            <a:graphicFrameLocks noGrp="1"/>
          </p:cNvGraphicFramePr>
          <p:nvPr/>
        </p:nvGraphicFramePr>
        <p:xfrm>
          <a:off x="2054857" y="4329866"/>
          <a:ext cx="8279990" cy="1645484"/>
        </p:xfrm>
        <a:graphic>
          <a:graphicData uri="http://schemas.openxmlformats.org/drawingml/2006/table">
            <a:tbl>
              <a:tblPr>
                <a:tableStyleId>{3C2FFA5D-87B4-456A-9821-1D502468CF0F}</a:tableStyleId>
              </a:tblPr>
              <a:tblGrid>
                <a:gridCol w="2261962">
                  <a:extLst>
                    <a:ext uri="{9D8B030D-6E8A-4147-A177-3AD203B41FA5}">
                      <a16:colId xmlns:a16="http://schemas.microsoft.com/office/drawing/2014/main" val="2863753540"/>
                    </a:ext>
                  </a:extLst>
                </a:gridCol>
                <a:gridCol w="2401230">
                  <a:extLst>
                    <a:ext uri="{9D8B030D-6E8A-4147-A177-3AD203B41FA5}">
                      <a16:colId xmlns:a16="http://schemas.microsoft.com/office/drawing/2014/main" val="20000"/>
                    </a:ext>
                  </a:extLst>
                </a:gridCol>
                <a:gridCol w="3616798">
                  <a:extLst>
                    <a:ext uri="{9D8B030D-6E8A-4147-A177-3AD203B41FA5}">
                      <a16:colId xmlns:a16="http://schemas.microsoft.com/office/drawing/2014/main" val="20002"/>
                    </a:ext>
                  </a:extLst>
                </a:gridCol>
              </a:tblGrid>
              <a:tr h="41137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effectLst/>
                        </a:rPr>
                        <a:t>STOP Classification</a:t>
                      </a:r>
                      <a:endParaRPr kumimoji="0" lang="en-US" sz="1800" b="1" i="0" u="none" strike="noStrike" cap="none" normalizeH="0" baseline="0" dirty="0">
                        <a:ln>
                          <a:noFill/>
                        </a:ln>
                        <a:solidFill>
                          <a:srgbClr val="FFFFFF"/>
                        </a:solidFill>
                        <a:effectLst/>
                        <a:latin typeface="Arial Narrow" pitchFamily="34" charset="0"/>
                        <a:ea typeface="ＭＳ Ｐゴシック" pitchFamily="34" charset="-128"/>
                      </a:endParaRP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effectLst/>
                        </a:rPr>
                        <a:t>TAMMV (cm/s)</a:t>
                      </a:r>
                      <a:r>
                        <a:rPr kumimoji="0" lang="en-US" sz="1800" b="1" u="none" strike="noStrike" cap="none" normalizeH="0" baseline="30000" dirty="0">
                          <a:ln>
                            <a:noFill/>
                          </a:ln>
                          <a:effectLst/>
                        </a:rPr>
                        <a:t>2</a:t>
                      </a:r>
                      <a:endParaRPr kumimoji="0" lang="en-US" sz="1800" b="1" i="0" u="none" strike="noStrike" cap="none" normalizeH="0" baseline="0" dirty="0">
                        <a:ln>
                          <a:noFill/>
                        </a:ln>
                        <a:solidFill>
                          <a:srgbClr val="FFFFFF"/>
                        </a:solidFill>
                        <a:effectLst/>
                        <a:latin typeface="Arial Narrow" pitchFamily="34" charset="0"/>
                        <a:ea typeface="ＭＳ Ｐゴシック" pitchFamily="34" charset="-128"/>
                      </a:endParaRP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effectLst/>
                        </a:rPr>
                        <a:t>Yearly Risk of Stroke</a:t>
                      </a:r>
                      <a:endParaRPr kumimoji="0" lang="en-US" sz="1800" b="1" i="0" u="none" strike="noStrike" cap="none" normalizeH="0" baseline="0" dirty="0">
                        <a:ln>
                          <a:noFill/>
                        </a:ln>
                        <a:solidFill>
                          <a:srgbClr val="FFFFFF"/>
                        </a:solidFill>
                        <a:effectLst/>
                        <a:latin typeface="Arial Narrow" pitchFamily="34" charset="0"/>
                        <a:ea typeface="ＭＳ Ｐゴシック" pitchFamily="34" charset="-128"/>
                      </a:endParaRP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1137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Normal</a:t>
                      </a:r>
                      <a:endParaRPr kumimoji="0" lang="en-US" sz="1800" b="0" i="0" u="none" strike="noStrike" cap="none" normalizeH="0" baseline="0" dirty="0">
                        <a:ln>
                          <a:noFill/>
                        </a:ln>
                        <a:solidFill>
                          <a:srgbClr val="000000"/>
                        </a:solidFill>
                        <a:effectLst/>
                        <a:latin typeface="Arial Narrow" pitchFamily="34" charset="0"/>
                        <a:ea typeface="ＭＳ Ｐゴシック" pitchFamily="34" charset="-128"/>
                      </a:endParaRP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&lt;170</a:t>
                      </a:r>
                      <a:endParaRPr kumimoji="0" lang="en-US" sz="1800" b="0" i="0" u="none" strike="noStrike" cap="none" normalizeH="0" baseline="0" dirty="0">
                        <a:ln>
                          <a:noFill/>
                        </a:ln>
                        <a:solidFill>
                          <a:srgbClr val="000000"/>
                        </a:solidFill>
                        <a:effectLst/>
                        <a:latin typeface="Arial Narrow" pitchFamily="34" charset="0"/>
                        <a:ea typeface="ＭＳ Ｐゴシック" pitchFamily="34" charset="-128"/>
                      </a:endParaRP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&lt;&lt;1%</a:t>
                      </a:r>
                      <a:endParaRPr kumimoji="0" lang="en-US" sz="1800" b="0" i="0" u="none" strike="noStrike" cap="none" normalizeH="0" baseline="0" dirty="0">
                        <a:ln>
                          <a:noFill/>
                        </a:ln>
                        <a:solidFill>
                          <a:srgbClr val="000000"/>
                        </a:solidFill>
                        <a:effectLst/>
                        <a:latin typeface="Arial Narrow" pitchFamily="34" charset="0"/>
                        <a:ea typeface="ＭＳ Ｐゴシック" pitchFamily="34" charset="-128"/>
                      </a:endParaRP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1137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Conditional</a:t>
                      </a:r>
                      <a:endParaRPr kumimoji="0" lang="en-US" sz="1800" b="0" i="0" u="none" strike="noStrike" cap="none" normalizeH="0" baseline="0" dirty="0">
                        <a:ln>
                          <a:noFill/>
                        </a:ln>
                        <a:solidFill>
                          <a:srgbClr val="000000"/>
                        </a:solidFill>
                        <a:effectLst/>
                        <a:latin typeface="Arial Narrow" pitchFamily="34" charset="0"/>
                        <a:ea typeface="ＭＳ Ｐゴシック" pitchFamily="34" charset="-128"/>
                      </a:endParaRP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≥170 and &lt;200</a:t>
                      </a:r>
                      <a:endParaRPr kumimoji="0" lang="en-US" sz="1800" b="0" i="0" u="none" strike="noStrike" cap="none" normalizeH="0" baseline="0">
                        <a:ln>
                          <a:noFill/>
                        </a:ln>
                        <a:solidFill>
                          <a:srgbClr val="000000"/>
                        </a:solidFill>
                        <a:effectLst/>
                        <a:latin typeface="Arial Narrow" pitchFamily="34" charset="0"/>
                        <a:ea typeface="ＭＳ Ｐゴシック" pitchFamily="34" charset="-128"/>
                      </a:endParaRP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Intermediate (2-7%)</a:t>
                      </a:r>
                      <a:r>
                        <a:rPr kumimoji="0" lang="en-US" sz="1800" u="none" strike="noStrike" cap="none" normalizeH="0" baseline="30000" dirty="0">
                          <a:ln>
                            <a:noFill/>
                          </a:ln>
                          <a:effectLst/>
                        </a:rPr>
                        <a:t>3</a:t>
                      </a:r>
                      <a:endParaRPr kumimoji="0" lang="en-US" sz="1800" b="0" i="0" u="none" strike="noStrike" cap="none" normalizeH="0" baseline="0" dirty="0">
                        <a:ln>
                          <a:noFill/>
                        </a:ln>
                        <a:solidFill>
                          <a:srgbClr val="000000"/>
                        </a:solidFill>
                        <a:effectLst/>
                        <a:latin typeface="Arial Narrow" pitchFamily="34" charset="0"/>
                        <a:ea typeface="ＭＳ Ｐゴシック" pitchFamily="34" charset="-128"/>
                      </a:endParaRP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1137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Abnormal</a:t>
                      </a:r>
                      <a:endParaRPr kumimoji="0" lang="en-US" sz="1800" b="0" i="0" u="none" strike="noStrike" cap="none" normalizeH="0" baseline="0" dirty="0">
                        <a:ln>
                          <a:noFill/>
                        </a:ln>
                        <a:solidFill>
                          <a:srgbClr val="000000"/>
                        </a:solidFill>
                        <a:effectLst/>
                        <a:latin typeface="Arial Narrow" pitchFamily="34" charset="0"/>
                        <a:ea typeface="ＭＳ Ｐゴシック" pitchFamily="34" charset="-128"/>
                      </a:endParaRP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≥200</a:t>
                      </a:r>
                      <a:endParaRPr kumimoji="0" lang="en-US" sz="1800" b="0" i="0" u="none" strike="noStrike" cap="none" normalizeH="0" baseline="0" dirty="0">
                        <a:ln>
                          <a:noFill/>
                        </a:ln>
                        <a:solidFill>
                          <a:srgbClr val="000000"/>
                        </a:solidFill>
                        <a:effectLst/>
                        <a:latin typeface="Arial Narrow" pitchFamily="34" charset="0"/>
                        <a:ea typeface="ＭＳ Ｐゴシック" pitchFamily="34" charset="-128"/>
                      </a:endParaRP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10% (over subsequent 3 years)</a:t>
                      </a:r>
                      <a:r>
                        <a:rPr kumimoji="0" lang="en-US" sz="1800" u="none" strike="noStrike" cap="none" normalizeH="0" baseline="30000" dirty="0">
                          <a:ln>
                            <a:noFill/>
                          </a:ln>
                          <a:effectLst/>
                        </a:rPr>
                        <a:t>3</a:t>
                      </a:r>
                      <a:endParaRPr kumimoji="0" lang="en-US" sz="1800" b="0" i="0" u="none" strike="noStrike" cap="none" normalizeH="0" baseline="0" dirty="0">
                        <a:ln>
                          <a:noFill/>
                        </a:ln>
                        <a:solidFill>
                          <a:srgbClr val="000000"/>
                        </a:solidFill>
                        <a:effectLst/>
                        <a:latin typeface="Arial Narrow" pitchFamily="34" charset="0"/>
                        <a:ea typeface="ＭＳ Ｐゴシック" pitchFamily="34" charset="-128"/>
                      </a:endParaRP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30220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Management of Overt Stroke</a:t>
            </a:r>
            <a:endParaRPr lang="en-US" dirty="0"/>
          </a:p>
        </p:txBody>
      </p:sp>
      <p:sp>
        <p:nvSpPr>
          <p:cNvPr id="3" name="Content Placeholder 2"/>
          <p:cNvSpPr>
            <a:spLocks noGrp="1"/>
          </p:cNvSpPr>
          <p:nvPr>
            <p:ph idx="1"/>
          </p:nvPr>
        </p:nvSpPr>
        <p:spPr/>
        <p:txBody>
          <a:bodyPr>
            <a:normAutofit fontScale="92500" lnSpcReduction="10000"/>
          </a:bodyPr>
          <a:lstStyle/>
          <a:p>
            <a:r>
              <a:rPr lang="en-US" dirty="0"/>
              <a:t>Initial therapy</a:t>
            </a:r>
          </a:p>
          <a:p>
            <a:pPr lvl="1"/>
            <a:r>
              <a:rPr lang="en-US" dirty="0"/>
              <a:t>Rapid triage</a:t>
            </a:r>
          </a:p>
          <a:p>
            <a:pPr lvl="1"/>
            <a:r>
              <a:rPr lang="en-US" dirty="0"/>
              <a:t>Supplemental oxygen</a:t>
            </a:r>
          </a:p>
          <a:p>
            <a:pPr lvl="1"/>
            <a:r>
              <a:rPr lang="en-US" dirty="0"/>
              <a:t>Avoid delays to transfusion</a:t>
            </a:r>
          </a:p>
          <a:p>
            <a:pPr lvl="1"/>
            <a:r>
              <a:rPr lang="en-US" dirty="0" err="1"/>
              <a:t>Erythrocytapheresis</a:t>
            </a:r>
            <a:r>
              <a:rPr lang="en-US" dirty="0"/>
              <a:t> likely better than simple transfusion</a:t>
            </a:r>
          </a:p>
          <a:p>
            <a:pPr lvl="1"/>
            <a:r>
              <a:rPr lang="en-US" dirty="0"/>
              <a:t>Simple transfusion can be given if Hb &lt;9 g/</a:t>
            </a:r>
            <a:r>
              <a:rPr lang="en-US" dirty="0" err="1"/>
              <a:t>dL</a:t>
            </a:r>
            <a:r>
              <a:rPr lang="en-US" dirty="0"/>
              <a:t> as a temporizing measure for any delay in </a:t>
            </a:r>
            <a:r>
              <a:rPr lang="en-US" dirty="0" err="1"/>
              <a:t>erythrocytapheresis</a:t>
            </a:r>
            <a:r>
              <a:rPr lang="en-US" dirty="0"/>
              <a:t> </a:t>
            </a:r>
          </a:p>
          <a:p>
            <a:pPr lvl="1"/>
            <a:endParaRPr lang="en-US" dirty="0"/>
          </a:p>
          <a:p>
            <a:r>
              <a:rPr lang="en-US" dirty="0"/>
              <a:t>Secondary stroke prevention</a:t>
            </a:r>
          </a:p>
          <a:p>
            <a:pPr lvl="1"/>
            <a:r>
              <a:rPr lang="en-US" dirty="0"/>
              <a:t>Chronic transfusion therapy</a:t>
            </a:r>
          </a:p>
          <a:p>
            <a:pPr lvl="1"/>
            <a:r>
              <a:rPr lang="en-US" dirty="0"/>
              <a:t>Stem cell transplantation</a:t>
            </a:r>
          </a:p>
          <a:p>
            <a:pPr lvl="1"/>
            <a:r>
              <a:rPr lang="en-US" dirty="0" err="1"/>
              <a:t>SWiTCH</a:t>
            </a:r>
            <a:r>
              <a:rPr lang="en-US" dirty="0"/>
              <a:t> Trial: chronic transfusions and chelation better than hydroxyurea and phlebotomy</a:t>
            </a:r>
          </a:p>
          <a:p>
            <a:pPr lvl="1"/>
            <a:endParaRPr lang="en-US" dirty="0"/>
          </a:p>
        </p:txBody>
      </p:sp>
    </p:spTree>
    <p:extLst>
      <p:ext uri="{BB962C8B-B14F-4D97-AF65-F5344CB8AC3E}">
        <p14:creationId xmlns:p14="http://schemas.microsoft.com/office/powerpoint/2010/main" val="525478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Spleen Complications</a:t>
            </a:r>
          </a:p>
        </p:txBody>
      </p:sp>
      <p:sp>
        <p:nvSpPr>
          <p:cNvPr id="11" name="Text Placeholder 10"/>
          <p:cNvSpPr>
            <a:spLocks noGrp="1"/>
          </p:cNvSpPr>
          <p:nvPr>
            <p:ph type="body" idx="1"/>
          </p:nvPr>
        </p:nvSpPr>
        <p:spPr/>
        <p:txBody>
          <a:bodyPr/>
          <a:lstStyle/>
          <a:p>
            <a:r>
              <a:rPr lang="en-US" dirty="0"/>
              <a:t>Involution / </a:t>
            </a:r>
            <a:r>
              <a:rPr lang="en-US" dirty="0" err="1"/>
              <a:t>Hyposplenism</a:t>
            </a:r>
            <a:endParaRPr lang="en-US" dirty="0"/>
          </a:p>
        </p:txBody>
      </p:sp>
      <p:sp>
        <p:nvSpPr>
          <p:cNvPr id="13" name="Content Placeholder 12"/>
          <p:cNvSpPr>
            <a:spLocks noGrp="1"/>
          </p:cNvSpPr>
          <p:nvPr>
            <p:ph sz="half" idx="2"/>
          </p:nvPr>
        </p:nvSpPr>
        <p:spPr/>
        <p:txBody>
          <a:bodyPr>
            <a:normAutofit lnSpcReduction="10000"/>
          </a:bodyPr>
          <a:lstStyle/>
          <a:p>
            <a:r>
              <a:rPr lang="en-US" dirty="0"/>
              <a:t>Begins ~3 mos. of age (Hb SS)</a:t>
            </a:r>
          </a:p>
          <a:p>
            <a:r>
              <a:rPr lang="en-US" dirty="0"/>
              <a:t>Lifelong risk of bacterial sepsis (encapsulated organisms esp. pneumococcal)</a:t>
            </a:r>
          </a:p>
          <a:p>
            <a:r>
              <a:rPr lang="en-US" dirty="0"/>
              <a:t>Reason for newborn screening</a:t>
            </a:r>
          </a:p>
          <a:p>
            <a:r>
              <a:rPr lang="en-US" dirty="0"/>
              <a:t>Reason for prophylactic PCN</a:t>
            </a:r>
          </a:p>
          <a:p>
            <a:r>
              <a:rPr lang="en-US" dirty="0"/>
              <a:t>Importance of immunizations</a:t>
            </a:r>
          </a:p>
          <a:p>
            <a:r>
              <a:rPr lang="en-US" dirty="0"/>
              <a:t>Empiric management of fever</a:t>
            </a:r>
          </a:p>
          <a:p>
            <a:endParaRPr lang="en-US" dirty="0"/>
          </a:p>
          <a:p>
            <a:endParaRPr lang="en-US" dirty="0"/>
          </a:p>
        </p:txBody>
      </p:sp>
      <p:sp>
        <p:nvSpPr>
          <p:cNvPr id="14" name="Text Placeholder 13"/>
          <p:cNvSpPr>
            <a:spLocks noGrp="1"/>
          </p:cNvSpPr>
          <p:nvPr>
            <p:ph type="body" sz="quarter" idx="3"/>
          </p:nvPr>
        </p:nvSpPr>
        <p:spPr/>
        <p:txBody>
          <a:bodyPr/>
          <a:lstStyle/>
          <a:p>
            <a:r>
              <a:rPr lang="en-US"/>
              <a:t>Splenic Sequestration</a:t>
            </a:r>
            <a:endParaRPr lang="en-US" dirty="0"/>
          </a:p>
        </p:txBody>
      </p:sp>
      <p:sp>
        <p:nvSpPr>
          <p:cNvPr id="15" name="Content Placeholder 14"/>
          <p:cNvSpPr>
            <a:spLocks noGrp="1"/>
          </p:cNvSpPr>
          <p:nvPr>
            <p:ph sz="quarter" idx="4"/>
          </p:nvPr>
        </p:nvSpPr>
        <p:spPr/>
        <p:txBody>
          <a:bodyPr>
            <a:normAutofit lnSpcReduction="10000"/>
          </a:bodyPr>
          <a:lstStyle/>
          <a:p>
            <a:r>
              <a:rPr lang="en-US"/>
              <a:t>Partially reversible entrapment of RBCs in splenic pulp</a:t>
            </a:r>
          </a:p>
          <a:p>
            <a:r>
              <a:rPr lang="en-US"/>
              <a:t>Mild to severe</a:t>
            </a:r>
          </a:p>
          <a:p>
            <a:r>
              <a:rPr lang="en-US"/>
              <a:t>May be recurrent</a:t>
            </a:r>
          </a:p>
          <a:p>
            <a:r>
              <a:rPr lang="en-US"/>
              <a:t>Teach parents/family to palpate the spleen (early identification)</a:t>
            </a:r>
          </a:p>
          <a:p>
            <a:r>
              <a:rPr lang="en-US"/>
              <a:t>Splenectomy may be needed for severe and/or recurrent episodes</a:t>
            </a:r>
          </a:p>
          <a:p>
            <a:endParaRPr lang="en-US" dirty="0"/>
          </a:p>
        </p:txBody>
      </p:sp>
    </p:spTree>
    <p:extLst>
      <p:ext uri="{BB962C8B-B14F-4D97-AF65-F5344CB8AC3E}">
        <p14:creationId xmlns:p14="http://schemas.microsoft.com/office/powerpoint/2010/main" val="4082037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2"/>
          <p:cNvSpPr>
            <a:spLocks noGrp="1"/>
          </p:cNvSpPr>
          <p:nvPr>
            <p:ph type="title"/>
          </p:nvPr>
        </p:nvSpPr>
        <p:spPr>
          <a:xfrm>
            <a:off x="659567" y="365125"/>
            <a:ext cx="10927829" cy="1325563"/>
          </a:xfrm>
        </p:spPr>
        <p:txBody>
          <a:bodyPr/>
          <a:lstStyle/>
          <a:p>
            <a:r>
              <a:rPr lang="en-US" dirty="0"/>
              <a:t>Fever and Risk of Sepsis - Empiric Management</a:t>
            </a:r>
          </a:p>
        </p:txBody>
      </p:sp>
      <p:sp>
        <p:nvSpPr>
          <p:cNvPr id="7" name="Content Placeholder 6"/>
          <p:cNvSpPr>
            <a:spLocks noGrp="1"/>
          </p:cNvSpPr>
          <p:nvPr>
            <p:ph sz="half" idx="1"/>
          </p:nvPr>
        </p:nvSpPr>
        <p:spPr/>
        <p:txBody>
          <a:bodyPr>
            <a:normAutofit fontScale="92500" lnSpcReduction="20000"/>
          </a:bodyPr>
          <a:lstStyle/>
          <a:p>
            <a:r>
              <a:rPr lang="en-US" b="1" dirty="0"/>
              <a:t>Medical emergency</a:t>
            </a:r>
          </a:p>
          <a:p>
            <a:r>
              <a:rPr lang="en-US" dirty="0"/>
              <a:t>Functional </a:t>
            </a:r>
            <a:r>
              <a:rPr lang="en-US" dirty="0" err="1"/>
              <a:t>hyposplenism</a:t>
            </a:r>
            <a:endParaRPr lang="en-US" dirty="0"/>
          </a:p>
          <a:p>
            <a:r>
              <a:rPr lang="en-US" dirty="0"/>
              <a:t>Risk of bacterial sepsis (&gt;400x)</a:t>
            </a:r>
          </a:p>
          <a:p>
            <a:pPr lvl="1"/>
            <a:r>
              <a:rPr lang="en-US" dirty="0"/>
              <a:t>S. pneumoniae</a:t>
            </a:r>
          </a:p>
          <a:p>
            <a:pPr lvl="1"/>
            <a:r>
              <a:rPr lang="en-US" dirty="0"/>
              <a:t>Gram-negative enteric organisms</a:t>
            </a:r>
          </a:p>
          <a:p>
            <a:r>
              <a:rPr lang="en-US" dirty="0"/>
              <a:t>Prompt evaluation</a:t>
            </a:r>
          </a:p>
          <a:p>
            <a:pPr lvl="1"/>
            <a:r>
              <a:rPr lang="en-US" dirty="0"/>
              <a:t>Focused history and physical</a:t>
            </a:r>
          </a:p>
          <a:p>
            <a:pPr lvl="1"/>
            <a:r>
              <a:rPr lang="en-US" dirty="0"/>
              <a:t>CBC, retic, blood culture</a:t>
            </a:r>
          </a:p>
          <a:p>
            <a:pPr lvl="1"/>
            <a:r>
              <a:rPr lang="en-US" dirty="0"/>
              <a:t>IV antibiotic (e.g., ceftriaxone)</a:t>
            </a:r>
          </a:p>
          <a:p>
            <a:r>
              <a:rPr lang="en-US" dirty="0"/>
              <a:t>Inpatient vs. outpatient?</a:t>
            </a:r>
          </a:p>
          <a:p>
            <a:pPr lvl="1"/>
            <a:r>
              <a:rPr lang="en-US" dirty="0"/>
              <a:t>Inpatient: </a:t>
            </a:r>
            <a:r>
              <a:rPr lang="ja-JP" altLang="en-US"/>
              <a:t>“</a:t>
            </a:r>
            <a:r>
              <a:rPr lang="en-US" altLang="ja-JP" dirty="0"/>
              <a:t>toxic</a:t>
            </a:r>
            <a:r>
              <a:rPr lang="ja-JP" altLang="en-US"/>
              <a:t>”</a:t>
            </a:r>
            <a:r>
              <a:rPr lang="en-US" altLang="ja-JP" dirty="0"/>
              <a:t>, altered mental status</a:t>
            </a:r>
          </a:p>
          <a:p>
            <a:pPr lvl="1"/>
            <a:r>
              <a:rPr lang="en-US" dirty="0"/>
              <a:t>Others managed according to risk</a:t>
            </a:r>
          </a:p>
        </p:txBody>
      </p:sp>
      <p:sp>
        <p:nvSpPr>
          <p:cNvPr id="8" name="Content Placeholder 7"/>
          <p:cNvSpPr>
            <a:spLocks noGrp="1"/>
          </p:cNvSpPr>
          <p:nvPr>
            <p:ph sz="half" idx="2"/>
          </p:nvPr>
        </p:nvSpPr>
        <p:spPr/>
        <p:txBody>
          <a:bodyPr>
            <a:normAutofit fontScale="92500" lnSpcReduction="20000"/>
          </a:bodyPr>
          <a:lstStyle/>
          <a:p>
            <a:r>
              <a:rPr lang="en-US" dirty="0"/>
              <a:t>Higher risk features</a:t>
            </a:r>
          </a:p>
          <a:p>
            <a:pPr lvl="1"/>
            <a:r>
              <a:rPr lang="en-US" dirty="0"/>
              <a:t>Temperature &gt; 39.5oC</a:t>
            </a:r>
          </a:p>
          <a:p>
            <a:pPr lvl="1"/>
            <a:r>
              <a:rPr lang="en-US" dirty="0"/>
              <a:t>Age &lt; 1 year</a:t>
            </a:r>
          </a:p>
          <a:p>
            <a:pPr lvl="1"/>
            <a:r>
              <a:rPr lang="en-US" dirty="0"/>
              <a:t>Recent doses of PCN missed</a:t>
            </a:r>
          </a:p>
          <a:p>
            <a:pPr lvl="1"/>
            <a:r>
              <a:rPr lang="en-US" dirty="0"/>
              <a:t>Pulmonary infiltrate or respiratory distress</a:t>
            </a:r>
          </a:p>
          <a:p>
            <a:pPr lvl="1"/>
            <a:r>
              <a:rPr lang="en-US" dirty="0"/>
              <a:t>WBC &gt; 30,000 (Hb &lt; 6, </a:t>
            </a:r>
            <a:r>
              <a:rPr lang="en-US" dirty="0" err="1"/>
              <a:t>plts</a:t>
            </a:r>
            <a:r>
              <a:rPr lang="en-US" dirty="0"/>
              <a:t> &lt; 150,000)</a:t>
            </a:r>
          </a:p>
          <a:p>
            <a:pPr lvl="1"/>
            <a:r>
              <a:rPr lang="en-US" dirty="0"/>
              <a:t>History of pneumococcal sepsis</a:t>
            </a:r>
          </a:p>
          <a:p>
            <a:pPr lvl="1"/>
            <a:r>
              <a:rPr lang="en-US" dirty="0"/>
              <a:t>Inadequate follow-up; non-adherence</a:t>
            </a:r>
          </a:p>
          <a:p>
            <a:r>
              <a:rPr lang="en-US" dirty="0"/>
              <a:t>Outpatient management</a:t>
            </a:r>
          </a:p>
          <a:p>
            <a:pPr lvl="1"/>
            <a:r>
              <a:rPr lang="en-US" dirty="0"/>
              <a:t>Observation (30 minutes) after ceftriaxone</a:t>
            </a:r>
          </a:p>
          <a:p>
            <a:pPr lvl="1"/>
            <a:r>
              <a:rPr lang="en-US" dirty="0"/>
              <a:t>Ensure follow-up (of patient and culture)</a:t>
            </a:r>
          </a:p>
          <a:p>
            <a:endParaRPr lang="en-US" dirty="0"/>
          </a:p>
        </p:txBody>
      </p:sp>
    </p:spTree>
    <p:extLst>
      <p:ext uri="{BB962C8B-B14F-4D97-AF65-F5344CB8AC3E}">
        <p14:creationId xmlns:p14="http://schemas.microsoft.com/office/powerpoint/2010/main" val="4175676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839787" y="365125"/>
            <a:ext cx="10972461" cy="1325563"/>
          </a:xfrm>
        </p:spPr>
        <p:txBody>
          <a:bodyPr/>
          <a:lstStyle/>
          <a:p>
            <a:r>
              <a:rPr lang="en-US" dirty="0"/>
              <a:t>Acute Anemia - Sequestration vs. Aplastic Crisis </a:t>
            </a:r>
          </a:p>
        </p:txBody>
      </p:sp>
      <p:sp>
        <p:nvSpPr>
          <p:cNvPr id="6" name="Text Placeholder 5">
            <a:extLst>
              <a:ext uri="{FF2B5EF4-FFF2-40B4-BE49-F238E27FC236}">
                <a16:creationId xmlns:a16="http://schemas.microsoft.com/office/drawing/2014/main" id="{2B468C66-1FD4-BE4F-81F2-B0146A083291}"/>
              </a:ext>
            </a:extLst>
          </p:cNvPr>
          <p:cNvSpPr>
            <a:spLocks noGrp="1"/>
          </p:cNvSpPr>
          <p:nvPr>
            <p:ph type="body" idx="1"/>
          </p:nvPr>
        </p:nvSpPr>
        <p:spPr>
          <a:xfrm>
            <a:off x="839788" y="1681163"/>
            <a:ext cx="5157787" cy="597342"/>
          </a:xfrm>
        </p:spPr>
        <p:txBody>
          <a:bodyPr/>
          <a:lstStyle/>
          <a:p>
            <a:r>
              <a:rPr lang="en-US" dirty="0"/>
              <a:t>Transient Aplastic Crisis</a:t>
            </a:r>
          </a:p>
        </p:txBody>
      </p:sp>
      <p:sp>
        <p:nvSpPr>
          <p:cNvPr id="125954" name="Rectangle 3"/>
          <p:cNvSpPr>
            <a:spLocks noGrp="1" noChangeArrowheads="1"/>
          </p:cNvSpPr>
          <p:nvPr>
            <p:ph sz="half" idx="2"/>
          </p:nvPr>
        </p:nvSpPr>
        <p:spPr>
          <a:xfrm>
            <a:off x="839788" y="2278505"/>
            <a:ext cx="5157787" cy="3911158"/>
          </a:xfrm>
        </p:spPr>
        <p:txBody>
          <a:bodyPr>
            <a:normAutofit/>
          </a:bodyPr>
          <a:lstStyle/>
          <a:p>
            <a:pPr lvl="1"/>
            <a:r>
              <a:rPr lang="en-US" dirty="0"/>
              <a:t>Anemia</a:t>
            </a:r>
          </a:p>
          <a:p>
            <a:pPr lvl="1"/>
            <a:r>
              <a:rPr lang="en-US" dirty="0"/>
              <a:t>Shock if severe</a:t>
            </a:r>
          </a:p>
          <a:p>
            <a:pPr lvl="1"/>
            <a:r>
              <a:rPr lang="en-US" dirty="0"/>
              <a:t>Spleen not enlarged</a:t>
            </a:r>
          </a:p>
          <a:p>
            <a:pPr lvl="1"/>
            <a:r>
              <a:rPr lang="en-US" dirty="0"/>
              <a:t>Reticulocytopenia</a:t>
            </a:r>
          </a:p>
          <a:p>
            <a:pPr lvl="1"/>
            <a:r>
              <a:rPr lang="en-US" dirty="0"/>
              <a:t>NRBCs absent</a:t>
            </a:r>
          </a:p>
          <a:p>
            <a:pPr lvl="1"/>
            <a:r>
              <a:rPr lang="en-US" dirty="0"/>
              <a:t>Normal platelets</a:t>
            </a:r>
          </a:p>
          <a:p>
            <a:pPr lvl="1"/>
            <a:r>
              <a:rPr lang="en-US" dirty="0"/>
              <a:t>Decreased jaundice</a:t>
            </a:r>
          </a:p>
          <a:p>
            <a:pPr lvl="1"/>
            <a:r>
              <a:rPr lang="en-US" dirty="0"/>
              <a:t>May need slow transfusion to prevent fluid overload and CHF</a:t>
            </a:r>
          </a:p>
        </p:txBody>
      </p:sp>
      <p:sp>
        <p:nvSpPr>
          <p:cNvPr id="7" name="Text Placeholder 6">
            <a:extLst>
              <a:ext uri="{FF2B5EF4-FFF2-40B4-BE49-F238E27FC236}">
                <a16:creationId xmlns:a16="http://schemas.microsoft.com/office/drawing/2014/main" id="{4FDFFB3B-C7AC-EB45-B972-90D2AD003136}"/>
              </a:ext>
            </a:extLst>
          </p:cNvPr>
          <p:cNvSpPr>
            <a:spLocks noGrp="1"/>
          </p:cNvSpPr>
          <p:nvPr>
            <p:ph type="body" sz="quarter" idx="3"/>
          </p:nvPr>
        </p:nvSpPr>
        <p:spPr>
          <a:xfrm>
            <a:off x="6172200" y="1681163"/>
            <a:ext cx="5183188" cy="597342"/>
          </a:xfrm>
        </p:spPr>
        <p:txBody>
          <a:bodyPr/>
          <a:lstStyle/>
          <a:p>
            <a:r>
              <a:rPr lang="en-US" dirty="0"/>
              <a:t>Acute Splenic Sequestration</a:t>
            </a:r>
          </a:p>
        </p:txBody>
      </p:sp>
      <p:sp>
        <p:nvSpPr>
          <p:cNvPr id="69636" name="Rectangle 4"/>
          <p:cNvSpPr>
            <a:spLocks noGrp="1" noChangeArrowheads="1"/>
          </p:cNvSpPr>
          <p:nvPr>
            <p:ph sz="quarter" idx="4"/>
          </p:nvPr>
        </p:nvSpPr>
        <p:spPr>
          <a:xfrm>
            <a:off x="6172200" y="2278505"/>
            <a:ext cx="5183188" cy="3911158"/>
          </a:xfrm>
        </p:spPr>
        <p:txBody>
          <a:bodyPr>
            <a:normAutofit/>
          </a:bodyPr>
          <a:lstStyle/>
          <a:p>
            <a:pPr lvl="1"/>
            <a:r>
              <a:rPr lang="en-US" dirty="0"/>
              <a:t>Anemia</a:t>
            </a:r>
          </a:p>
          <a:p>
            <a:pPr lvl="1"/>
            <a:r>
              <a:rPr lang="en-US" dirty="0"/>
              <a:t>Shock if severe</a:t>
            </a:r>
          </a:p>
          <a:p>
            <a:pPr lvl="1"/>
            <a:r>
              <a:rPr lang="en-US" dirty="0"/>
              <a:t>Splenomegaly</a:t>
            </a:r>
          </a:p>
          <a:p>
            <a:pPr lvl="1"/>
            <a:r>
              <a:rPr lang="en-US" dirty="0" err="1"/>
              <a:t>Reticulocytosis</a:t>
            </a:r>
            <a:endParaRPr lang="en-US" dirty="0"/>
          </a:p>
          <a:p>
            <a:pPr lvl="1"/>
            <a:r>
              <a:rPr lang="en-US" dirty="0"/>
              <a:t>NRBCs present</a:t>
            </a:r>
          </a:p>
          <a:p>
            <a:pPr lvl="1"/>
            <a:r>
              <a:rPr lang="en-US" dirty="0"/>
              <a:t>Thrombocytopenia</a:t>
            </a:r>
          </a:p>
          <a:p>
            <a:pPr lvl="1"/>
            <a:r>
              <a:rPr lang="en-US" dirty="0"/>
              <a:t>Jaundice (may be increased)</a:t>
            </a:r>
          </a:p>
          <a:p>
            <a:pPr lvl="1"/>
            <a:r>
              <a:rPr lang="en-US" dirty="0"/>
              <a:t>May need rapid transfusion because of hypovolemia</a:t>
            </a:r>
          </a:p>
        </p:txBody>
      </p:sp>
      <p:sp>
        <p:nvSpPr>
          <p:cNvPr id="2" name="TextBox 1"/>
          <p:cNvSpPr txBox="1"/>
          <p:nvPr/>
        </p:nvSpPr>
        <p:spPr>
          <a:xfrm>
            <a:off x="1520924" y="5896401"/>
            <a:ext cx="8573703" cy="830997"/>
          </a:xfrm>
          <a:prstGeom prst="rect">
            <a:avLst/>
          </a:prstGeom>
          <a:noFill/>
        </p:spPr>
        <p:txBody>
          <a:bodyPr wrap="square" rtlCol="0">
            <a:spAutoFit/>
          </a:bodyPr>
          <a:lstStyle/>
          <a:p>
            <a:r>
              <a:rPr lang="en-US" sz="1200" baseline="30000" dirty="0"/>
              <a:t>1</a:t>
            </a:r>
            <a:r>
              <a:rPr lang="en-US" sz="1200" dirty="0"/>
              <a:t>Caused by human parvovirus. Ask if anyone else in the family has SCD or is pregnant because of risk to them.</a:t>
            </a:r>
          </a:p>
          <a:p>
            <a:r>
              <a:rPr lang="en-US" sz="1200" baseline="30000" dirty="0"/>
              <a:t>2</a:t>
            </a:r>
            <a:r>
              <a:rPr lang="en-US" sz="1200" dirty="0"/>
              <a:t>Reticulocytosis and NRBCs appear in recovery. Recognition of aplastic crisis during recovery phase can mimic hemolysis.</a:t>
            </a:r>
          </a:p>
          <a:p>
            <a:r>
              <a:rPr lang="en-US" sz="1200" baseline="30000" dirty="0"/>
              <a:t>3</a:t>
            </a:r>
            <a:r>
              <a:rPr lang="en-US" sz="1200" dirty="0"/>
              <a:t>ASSC can be triggered by parvovirus infection, so aplastic crisis and ASSC can be concurrent.</a:t>
            </a:r>
          </a:p>
          <a:p>
            <a:r>
              <a:rPr lang="en-US" sz="1200" baseline="30000" dirty="0"/>
              <a:t>4</a:t>
            </a:r>
            <a:r>
              <a:rPr lang="en-US" sz="1200" dirty="0"/>
              <a:t>Transfuse to a Hb of ~8 g/</a:t>
            </a:r>
            <a:r>
              <a:rPr lang="en-US" sz="1200" dirty="0" err="1"/>
              <a:t>dL</a:t>
            </a:r>
            <a:r>
              <a:rPr lang="en-US" sz="1200" dirty="0"/>
              <a:t>. Avoid over-transfusion, because it can release sequestered RBCs leading to </a:t>
            </a:r>
            <a:r>
              <a:rPr lang="en-US" sz="1200" dirty="0" err="1"/>
              <a:t>hyperviscosity</a:t>
            </a:r>
            <a:r>
              <a:rPr lang="en-US" sz="1200" dirty="0"/>
              <a:t>.</a:t>
            </a:r>
            <a:endParaRPr lang="en-US" sz="1200" baseline="30000" dirty="0"/>
          </a:p>
        </p:txBody>
      </p:sp>
    </p:spTree>
    <p:extLst>
      <p:ext uri="{BB962C8B-B14F-4D97-AF65-F5344CB8AC3E}">
        <p14:creationId xmlns:p14="http://schemas.microsoft.com/office/powerpoint/2010/main" val="729300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title"/>
          </p:nvPr>
        </p:nvSpPr>
        <p:spPr/>
        <p:txBody>
          <a:bodyPr/>
          <a:lstStyle/>
          <a:p>
            <a:r>
              <a:rPr lang="en-US" dirty="0"/>
              <a:t>Acute Painful Episodes</a:t>
            </a:r>
          </a:p>
        </p:txBody>
      </p:sp>
      <p:sp>
        <p:nvSpPr>
          <p:cNvPr id="131074" name="Rectangle 3"/>
          <p:cNvSpPr>
            <a:spLocks noGrp="1" noChangeArrowheads="1"/>
          </p:cNvSpPr>
          <p:nvPr>
            <p:ph sz="half" idx="1"/>
          </p:nvPr>
        </p:nvSpPr>
        <p:spPr/>
        <p:txBody>
          <a:bodyPr>
            <a:normAutofit fontScale="85000" lnSpcReduction="20000"/>
          </a:bodyPr>
          <a:lstStyle/>
          <a:p>
            <a:r>
              <a:rPr lang="en-US"/>
              <a:t>Triggers of pain</a:t>
            </a:r>
          </a:p>
          <a:p>
            <a:pPr lvl="1"/>
            <a:r>
              <a:rPr lang="en-US"/>
              <a:t>Often not identified</a:t>
            </a:r>
          </a:p>
          <a:p>
            <a:pPr lvl="1"/>
            <a:r>
              <a:rPr lang="en-US"/>
              <a:t>Infection/inflammation</a:t>
            </a:r>
          </a:p>
          <a:p>
            <a:pPr lvl="1"/>
            <a:r>
              <a:rPr lang="en-US"/>
              <a:t>Cooling of the skin</a:t>
            </a:r>
          </a:p>
          <a:p>
            <a:pPr lvl="1"/>
            <a:r>
              <a:rPr lang="en-US"/>
              <a:t>Stress</a:t>
            </a:r>
          </a:p>
          <a:p>
            <a:r>
              <a:rPr lang="en-US"/>
              <a:t>Sites of pain</a:t>
            </a:r>
          </a:p>
          <a:p>
            <a:pPr lvl="1"/>
            <a:r>
              <a:rPr lang="en-US"/>
              <a:t>Musculoskeletal</a:t>
            </a:r>
          </a:p>
          <a:p>
            <a:pPr lvl="1"/>
            <a:r>
              <a:rPr lang="en-US"/>
              <a:t>Abdominal</a:t>
            </a:r>
          </a:p>
          <a:p>
            <a:pPr lvl="1"/>
            <a:r>
              <a:rPr lang="en-US"/>
              <a:t>Physical signs present in 15%</a:t>
            </a:r>
          </a:p>
          <a:p>
            <a:r>
              <a:rPr lang="en-US"/>
              <a:t>Prevention</a:t>
            </a:r>
          </a:p>
          <a:p>
            <a:pPr lvl="1"/>
            <a:r>
              <a:rPr lang="en-US"/>
              <a:t>Avoid dehydration, cooling of skin, over-exertion, over-heating</a:t>
            </a:r>
          </a:p>
          <a:p>
            <a:pPr lvl="1"/>
            <a:r>
              <a:rPr lang="en-US"/>
              <a:t>Hydroxyurea</a:t>
            </a:r>
          </a:p>
          <a:p>
            <a:pPr lvl="1"/>
            <a:r>
              <a:rPr lang="en-US"/>
              <a:t>Crizanlizumab (NEJM 2016)</a:t>
            </a:r>
            <a:endParaRPr lang="en-US" dirty="0"/>
          </a:p>
        </p:txBody>
      </p:sp>
      <p:sp>
        <p:nvSpPr>
          <p:cNvPr id="131075" name="Content Placeholder 3"/>
          <p:cNvSpPr>
            <a:spLocks noGrp="1"/>
          </p:cNvSpPr>
          <p:nvPr>
            <p:ph sz="half" idx="2"/>
          </p:nvPr>
        </p:nvSpPr>
        <p:spPr/>
        <p:txBody>
          <a:bodyPr>
            <a:normAutofit fontScale="85000" lnSpcReduction="20000"/>
          </a:bodyPr>
          <a:lstStyle/>
          <a:p>
            <a:r>
              <a:rPr lang="en-US"/>
              <a:t>Management</a:t>
            </a:r>
          </a:p>
          <a:p>
            <a:pPr lvl="1"/>
            <a:r>
              <a:rPr lang="en-US"/>
              <a:t>NSAIDs and opiates (individualized)</a:t>
            </a:r>
          </a:p>
          <a:p>
            <a:pPr lvl="1"/>
            <a:r>
              <a:rPr lang="en-US"/>
              <a:t>Avoid over- and under-treatment of pain.</a:t>
            </a:r>
          </a:p>
          <a:p>
            <a:pPr lvl="1"/>
            <a:r>
              <a:rPr lang="en-US"/>
              <a:t>Non-pharmacological adjuncts (warm compresses, relaxation, massage).	</a:t>
            </a:r>
          </a:p>
          <a:p>
            <a:pPr lvl="1"/>
            <a:r>
              <a:rPr lang="en-US"/>
              <a:t>Correct dehydration. Maintain normal hydration. Avoid over-hydration.	</a:t>
            </a:r>
          </a:p>
          <a:p>
            <a:pPr lvl="1"/>
            <a:r>
              <a:rPr lang="en-US"/>
              <a:t>Incentive spirometry to prevent ACS</a:t>
            </a:r>
          </a:p>
          <a:p>
            <a:pPr lvl="1"/>
            <a:r>
              <a:rPr lang="en-US"/>
              <a:t>Vigilance for the fever and ACS.</a:t>
            </a:r>
          </a:p>
          <a:p>
            <a:pPr lvl="1"/>
            <a:r>
              <a:rPr lang="en-US"/>
              <a:t>Laxatives (opiate-related constipation)</a:t>
            </a:r>
          </a:p>
          <a:p>
            <a:pPr lvl="1"/>
            <a:r>
              <a:rPr lang="en-US"/>
              <a:t>Anti-pruritics (opiate-related pruritus)</a:t>
            </a:r>
          </a:p>
          <a:p>
            <a:pPr lvl="1"/>
            <a:r>
              <a:rPr lang="en-US"/>
              <a:t>Acute transfusion not indicated for uncomplicated pain.</a:t>
            </a:r>
            <a:endParaRPr lang="en-US" dirty="0"/>
          </a:p>
        </p:txBody>
      </p:sp>
      <p:sp>
        <p:nvSpPr>
          <p:cNvPr id="3" name="TextBox 2"/>
          <p:cNvSpPr txBox="1"/>
          <p:nvPr/>
        </p:nvSpPr>
        <p:spPr>
          <a:xfrm>
            <a:off x="2684813" y="6352402"/>
            <a:ext cx="6822380" cy="276999"/>
          </a:xfrm>
          <a:prstGeom prst="rect">
            <a:avLst/>
          </a:prstGeom>
          <a:noFill/>
        </p:spPr>
        <p:txBody>
          <a:bodyPr wrap="none" rtlCol="0">
            <a:spAutoFit/>
          </a:bodyPr>
          <a:lstStyle/>
          <a:p>
            <a:pPr algn="ctr"/>
            <a:r>
              <a:rPr lang="en-US" sz="1200" dirty="0"/>
              <a:t>Several anti-adhesive and rheologic agents in clinical trials now to abort/shorten or prevent painful events.</a:t>
            </a:r>
          </a:p>
        </p:txBody>
      </p:sp>
    </p:spTree>
    <p:extLst>
      <p:ext uri="{BB962C8B-B14F-4D97-AF65-F5344CB8AC3E}">
        <p14:creationId xmlns:p14="http://schemas.microsoft.com/office/powerpoint/2010/main" val="3870302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BFB2F-96EA-5445-861E-D437356099E7}"/>
              </a:ext>
            </a:extLst>
          </p:cNvPr>
          <p:cNvSpPr>
            <a:spLocks noGrp="1"/>
          </p:cNvSpPr>
          <p:nvPr>
            <p:ph type="title"/>
          </p:nvPr>
        </p:nvSpPr>
        <p:spPr/>
        <p:txBody>
          <a:bodyPr/>
          <a:lstStyle/>
          <a:p>
            <a:r>
              <a:rPr lang="en-US" dirty="0"/>
              <a:t>ABP Board Content</a:t>
            </a:r>
          </a:p>
        </p:txBody>
      </p:sp>
      <p:pic>
        <p:nvPicPr>
          <p:cNvPr id="5" name="Content Placeholder 4">
            <a:extLst>
              <a:ext uri="{FF2B5EF4-FFF2-40B4-BE49-F238E27FC236}">
                <a16:creationId xmlns:a16="http://schemas.microsoft.com/office/drawing/2014/main" id="{1CCBAB83-7141-6340-91C6-E7B28B1FBF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491" y="1570767"/>
            <a:ext cx="11713017" cy="4192603"/>
          </a:xfrm>
        </p:spPr>
      </p:pic>
    </p:spTree>
    <p:extLst>
      <p:ext uri="{BB962C8B-B14F-4D97-AF65-F5344CB8AC3E}">
        <p14:creationId xmlns:p14="http://schemas.microsoft.com/office/powerpoint/2010/main" val="1457984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p:txBody>
          <a:bodyPr/>
          <a:lstStyle/>
          <a:p>
            <a:r>
              <a:rPr lang="en-US" dirty="0"/>
              <a:t>Acute Chest Syndrome (ACS)</a:t>
            </a:r>
          </a:p>
        </p:txBody>
      </p:sp>
      <p:sp>
        <p:nvSpPr>
          <p:cNvPr id="133122" name="Rectangle 4"/>
          <p:cNvSpPr>
            <a:spLocks noGrp="1" noChangeArrowheads="1"/>
          </p:cNvSpPr>
          <p:nvPr>
            <p:ph sz="half" idx="1"/>
          </p:nvPr>
        </p:nvSpPr>
        <p:spPr/>
        <p:txBody>
          <a:bodyPr>
            <a:normAutofit fontScale="70000" lnSpcReduction="20000"/>
          </a:bodyPr>
          <a:lstStyle/>
          <a:p>
            <a:r>
              <a:rPr lang="en-US"/>
              <a:t>Acute pulmonary illness</a:t>
            </a:r>
          </a:p>
          <a:p>
            <a:pPr lvl="1"/>
            <a:r>
              <a:rPr lang="en-US"/>
              <a:t>Radiographic pulmonary infiltrate</a:t>
            </a:r>
          </a:p>
          <a:p>
            <a:pPr lvl="1"/>
            <a:r>
              <a:rPr lang="en-US"/>
              <a:t>Respiratory signs and symptoms</a:t>
            </a:r>
          </a:p>
          <a:p>
            <a:pPr lvl="1"/>
            <a:r>
              <a:rPr lang="en-US"/>
              <a:t>Not apparent in 30-60% at time of hospitalization</a:t>
            </a:r>
          </a:p>
          <a:p>
            <a:r>
              <a:rPr lang="en-US"/>
              <a:t>Significance</a:t>
            </a:r>
          </a:p>
          <a:p>
            <a:pPr lvl="1"/>
            <a:r>
              <a:rPr lang="en-US"/>
              <a:t>May be mild and transient in the very young child with viral infection</a:t>
            </a:r>
          </a:p>
          <a:p>
            <a:pPr lvl="1"/>
            <a:r>
              <a:rPr lang="en-US"/>
              <a:t>Common cause of hospitalization</a:t>
            </a:r>
          </a:p>
          <a:p>
            <a:pPr lvl="1"/>
            <a:r>
              <a:rPr lang="en-US"/>
              <a:t>Can be fatal (teens, adults)</a:t>
            </a:r>
          </a:p>
          <a:p>
            <a:r>
              <a:rPr lang="en-US"/>
              <a:t>Inciting Causes</a:t>
            </a:r>
          </a:p>
          <a:p>
            <a:pPr lvl="1"/>
            <a:r>
              <a:rPr lang="en-US"/>
              <a:t>Infection (viruses, Mycoplasma, Chlamydia, S. pneumoniae)</a:t>
            </a:r>
          </a:p>
          <a:p>
            <a:pPr lvl="1"/>
            <a:r>
              <a:rPr lang="en-US"/>
              <a:t>Pulmonary vascular occlusion</a:t>
            </a:r>
          </a:p>
          <a:p>
            <a:pPr lvl="1"/>
            <a:r>
              <a:rPr lang="en-US"/>
              <a:t>Hypoventilation/atelectasis</a:t>
            </a:r>
          </a:p>
          <a:p>
            <a:pPr lvl="1"/>
            <a:r>
              <a:rPr lang="en-US"/>
              <a:t>Pulmonary edema</a:t>
            </a:r>
          </a:p>
          <a:p>
            <a:pPr lvl="1"/>
            <a:r>
              <a:rPr lang="en-US"/>
              <a:t>Bronchospasm</a:t>
            </a:r>
          </a:p>
          <a:p>
            <a:endParaRPr lang="en-US" dirty="0"/>
          </a:p>
        </p:txBody>
      </p:sp>
      <p:sp>
        <p:nvSpPr>
          <p:cNvPr id="133123" name="Rectangle 5"/>
          <p:cNvSpPr>
            <a:spLocks noGrp="1" noChangeArrowheads="1"/>
          </p:cNvSpPr>
          <p:nvPr>
            <p:ph sz="half" idx="2"/>
          </p:nvPr>
        </p:nvSpPr>
        <p:spPr/>
        <p:txBody>
          <a:bodyPr>
            <a:normAutofit fontScale="70000" lnSpcReduction="20000"/>
          </a:bodyPr>
          <a:lstStyle/>
          <a:p>
            <a:r>
              <a:rPr lang="en-US"/>
              <a:t>Empiric antibiotics</a:t>
            </a:r>
          </a:p>
          <a:p>
            <a:pPr lvl="1"/>
            <a:r>
              <a:rPr lang="en-US"/>
              <a:t>Cephalosporin (e.g., ceftriaxone)</a:t>
            </a:r>
          </a:p>
          <a:p>
            <a:pPr lvl="1"/>
            <a:r>
              <a:rPr lang="en-US"/>
              <a:t>Macrolide (e.g., azithromycin)</a:t>
            </a:r>
          </a:p>
          <a:p>
            <a:r>
              <a:rPr lang="en-US"/>
              <a:t>Transfusion</a:t>
            </a:r>
          </a:p>
          <a:p>
            <a:pPr lvl="1"/>
            <a:r>
              <a:rPr lang="en-US"/>
              <a:t>Often not needed for young children with mild disease</a:t>
            </a:r>
          </a:p>
          <a:p>
            <a:pPr lvl="1"/>
            <a:r>
              <a:rPr lang="en-US"/>
              <a:t>Simple (hypoxemia; exacerbation of anemia)</a:t>
            </a:r>
          </a:p>
          <a:p>
            <a:pPr lvl="1"/>
            <a:r>
              <a:rPr lang="en-US"/>
              <a:t>Exchange (severe disease)</a:t>
            </a:r>
          </a:p>
          <a:p>
            <a:pPr lvl="1"/>
            <a:r>
              <a:rPr lang="en-US"/>
              <a:t>Pre-op prevention (simple)</a:t>
            </a:r>
          </a:p>
          <a:p>
            <a:r>
              <a:rPr lang="en-US"/>
              <a:t>Supportive Care</a:t>
            </a:r>
          </a:p>
          <a:p>
            <a:pPr lvl="1"/>
            <a:r>
              <a:rPr lang="en-US"/>
              <a:t>Correction of hypoxemia</a:t>
            </a:r>
          </a:p>
          <a:p>
            <a:pPr lvl="1"/>
            <a:r>
              <a:rPr lang="en-US"/>
              <a:t>Maintenance of normal hydration</a:t>
            </a:r>
          </a:p>
          <a:p>
            <a:pPr lvl="1"/>
            <a:r>
              <a:rPr lang="en-US"/>
              <a:t>Adequate analgesia</a:t>
            </a:r>
          </a:p>
          <a:p>
            <a:pPr lvl="1"/>
            <a:r>
              <a:rPr lang="en-US"/>
              <a:t>Bronchodilators for wheezing</a:t>
            </a:r>
          </a:p>
          <a:p>
            <a:pPr lvl="1"/>
            <a:r>
              <a:rPr lang="en-US"/>
              <a:t>Support of ventilation</a:t>
            </a:r>
            <a:endParaRPr lang="en-US" dirty="0"/>
          </a:p>
        </p:txBody>
      </p:sp>
    </p:spTree>
    <p:extLst>
      <p:ext uri="{BB962C8B-B14F-4D97-AF65-F5344CB8AC3E}">
        <p14:creationId xmlns:p14="http://schemas.microsoft.com/office/powerpoint/2010/main" val="3759784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Management of Priapism</a:t>
            </a:r>
            <a:endParaRPr lang="en-US" dirty="0"/>
          </a:p>
        </p:txBody>
      </p:sp>
      <p:sp>
        <p:nvSpPr>
          <p:cNvPr id="3" name="Content Placeholder 2"/>
          <p:cNvSpPr>
            <a:spLocks noGrp="1"/>
          </p:cNvSpPr>
          <p:nvPr>
            <p:ph sz="half" idx="1"/>
          </p:nvPr>
        </p:nvSpPr>
        <p:spPr/>
        <p:txBody>
          <a:bodyPr/>
          <a:lstStyle/>
          <a:p>
            <a:r>
              <a:rPr lang="en-US"/>
              <a:t>Home management</a:t>
            </a:r>
          </a:p>
          <a:p>
            <a:pPr lvl="1"/>
            <a:r>
              <a:rPr lang="en-US"/>
              <a:t>Oral analgesics</a:t>
            </a:r>
          </a:p>
          <a:p>
            <a:pPr lvl="1"/>
            <a:r>
              <a:rPr lang="en-US"/>
              <a:t>Oral hydration</a:t>
            </a:r>
          </a:p>
          <a:p>
            <a:pPr lvl="1"/>
            <a:r>
              <a:rPr lang="en-US"/>
              <a:t>Warm bath / shower</a:t>
            </a:r>
          </a:p>
          <a:p>
            <a:pPr lvl="1"/>
            <a:r>
              <a:rPr lang="en-US"/>
              <a:t>Urination</a:t>
            </a:r>
          </a:p>
          <a:p>
            <a:pPr lvl="1"/>
            <a:r>
              <a:rPr lang="en-US"/>
              <a:t>Oral pseudoephedrine</a:t>
            </a:r>
          </a:p>
          <a:p>
            <a:endParaRPr lang="en-US"/>
          </a:p>
          <a:p>
            <a:r>
              <a:rPr lang="en-US"/>
              <a:t>Prevention</a:t>
            </a:r>
          </a:p>
          <a:p>
            <a:pPr lvl="1"/>
            <a:r>
              <a:rPr lang="en-US"/>
              <a:t>Nightly pseudoephedrine</a:t>
            </a:r>
          </a:p>
          <a:p>
            <a:pPr lvl="1"/>
            <a:r>
              <a:rPr lang="en-US"/>
              <a:t>Leuprolide, bicalutamide</a:t>
            </a:r>
          </a:p>
          <a:p>
            <a:pPr lvl="1"/>
            <a:endParaRPr lang="en-US" dirty="0"/>
          </a:p>
        </p:txBody>
      </p:sp>
      <p:sp>
        <p:nvSpPr>
          <p:cNvPr id="5" name="Content Placeholder 4"/>
          <p:cNvSpPr>
            <a:spLocks noGrp="1"/>
          </p:cNvSpPr>
          <p:nvPr>
            <p:ph sz="half" idx="2"/>
          </p:nvPr>
        </p:nvSpPr>
        <p:spPr/>
        <p:txBody>
          <a:bodyPr/>
          <a:lstStyle/>
          <a:p>
            <a:r>
              <a:rPr lang="en-US"/>
              <a:t>Prolonged (&gt;4h)</a:t>
            </a:r>
          </a:p>
          <a:p>
            <a:pPr lvl="1"/>
            <a:r>
              <a:rPr lang="en-US"/>
              <a:t>IV analgesia</a:t>
            </a:r>
          </a:p>
          <a:p>
            <a:pPr lvl="1"/>
            <a:r>
              <a:rPr lang="en-US"/>
              <a:t>IV hydration</a:t>
            </a:r>
          </a:p>
          <a:p>
            <a:pPr lvl="1"/>
            <a:r>
              <a:rPr lang="en-US"/>
              <a:t>Oral pseudoephedrine</a:t>
            </a:r>
          </a:p>
          <a:p>
            <a:pPr lvl="1"/>
            <a:r>
              <a:rPr lang="en-US"/>
              <a:t>Rapid aspiration and irrigation</a:t>
            </a:r>
          </a:p>
          <a:p>
            <a:pPr lvl="1"/>
            <a:r>
              <a:rPr lang="en-US"/>
              <a:t>Avoid shunt procedures</a:t>
            </a:r>
          </a:p>
          <a:p>
            <a:pPr lvl="1"/>
            <a:r>
              <a:rPr lang="en-US"/>
              <a:t>Acute transfusion not shown to be helpful</a:t>
            </a:r>
          </a:p>
          <a:p>
            <a:pPr lvl="1"/>
            <a:r>
              <a:rPr lang="en-US"/>
              <a:t>Old reports that exchange transfusion may be harmful (ASPEN1)—but is likely safe.</a:t>
            </a:r>
          </a:p>
          <a:p>
            <a:endParaRPr lang="en-US" dirty="0"/>
          </a:p>
        </p:txBody>
      </p:sp>
      <p:sp>
        <p:nvSpPr>
          <p:cNvPr id="6" name="TextBox 5"/>
          <p:cNvSpPr txBox="1"/>
          <p:nvPr/>
        </p:nvSpPr>
        <p:spPr>
          <a:xfrm>
            <a:off x="1981200" y="6172201"/>
            <a:ext cx="6766276" cy="307777"/>
          </a:xfrm>
          <a:prstGeom prst="rect">
            <a:avLst/>
          </a:prstGeom>
          <a:noFill/>
        </p:spPr>
        <p:txBody>
          <a:bodyPr wrap="none" rtlCol="0">
            <a:spAutoFit/>
          </a:bodyPr>
          <a:lstStyle/>
          <a:p>
            <a:r>
              <a:rPr lang="en-US" sz="1400" baseline="30000" dirty="0"/>
              <a:t>1</a:t>
            </a:r>
            <a:r>
              <a:rPr lang="en-US" sz="1400" b="1" dirty="0"/>
              <a:t>A</a:t>
            </a:r>
            <a:r>
              <a:rPr lang="en-US" sz="1400" dirty="0"/>
              <a:t>ssociation of </a:t>
            </a:r>
            <a:r>
              <a:rPr lang="en-US" sz="1400" b="1" dirty="0"/>
              <a:t>s</a:t>
            </a:r>
            <a:r>
              <a:rPr lang="en-US" sz="1400" dirty="0"/>
              <a:t>ickle cell disease, </a:t>
            </a:r>
            <a:r>
              <a:rPr lang="en-US" sz="1400" b="1" dirty="0"/>
              <a:t>p</a:t>
            </a:r>
            <a:r>
              <a:rPr lang="en-US" sz="1400" dirty="0"/>
              <a:t>riapism, </a:t>
            </a:r>
            <a:r>
              <a:rPr lang="en-US" sz="1400" b="1" dirty="0"/>
              <a:t>e</a:t>
            </a:r>
            <a:r>
              <a:rPr lang="en-US" sz="1400" dirty="0"/>
              <a:t>xchange transfusion and </a:t>
            </a:r>
            <a:r>
              <a:rPr lang="en-US" sz="1400" b="1" dirty="0"/>
              <a:t>n</a:t>
            </a:r>
            <a:r>
              <a:rPr lang="en-US" sz="1400" dirty="0"/>
              <a:t>eurological events.</a:t>
            </a:r>
          </a:p>
        </p:txBody>
      </p:sp>
    </p:spTree>
    <p:extLst>
      <p:ext uri="{BB962C8B-B14F-4D97-AF65-F5344CB8AC3E}">
        <p14:creationId xmlns:p14="http://schemas.microsoft.com/office/powerpoint/2010/main" val="144087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itle 2"/>
          <p:cNvSpPr>
            <a:spLocks noGrp="1"/>
          </p:cNvSpPr>
          <p:nvPr>
            <p:ph type="title"/>
          </p:nvPr>
        </p:nvSpPr>
        <p:spPr/>
        <p:txBody>
          <a:bodyPr/>
          <a:lstStyle/>
          <a:p>
            <a:r>
              <a:rPr lang="en-US"/>
              <a:t>Long-term Complications of SCD</a:t>
            </a:r>
            <a:endParaRPr lang="en-US" dirty="0"/>
          </a:p>
        </p:txBody>
      </p:sp>
      <p:sp>
        <p:nvSpPr>
          <p:cNvPr id="141314" name="Content Placeholder 3"/>
          <p:cNvSpPr>
            <a:spLocks noGrp="1"/>
          </p:cNvSpPr>
          <p:nvPr>
            <p:ph idx="1"/>
          </p:nvPr>
        </p:nvSpPr>
        <p:spPr/>
        <p:txBody>
          <a:bodyPr/>
          <a:lstStyle/>
          <a:p>
            <a:r>
              <a:rPr lang="en-US"/>
              <a:t>Retinopathy</a:t>
            </a:r>
          </a:p>
          <a:p>
            <a:r>
              <a:rPr lang="en-US"/>
              <a:t>Avascular necrosis</a:t>
            </a:r>
          </a:p>
          <a:p>
            <a:r>
              <a:rPr lang="en-US"/>
              <a:t>Cardiomyopathy</a:t>
            </a:r>
          </a:p>
          <a:p>
            <a:r>
              <a:rPr lang="en-US"/>
              <a:t>Pulmonary hypertension</a:t>
            </a:r>
          </a:p>
          <a:p>
            <a:r>
              <a:rPr lang="en-US"/>
              <a:t>Chronic lung disease</a:t>
            </a:r>
          </a:p>
          <a:p>
            <a:r>
              <a:rPr lang="en-US"/>
              <a:t>Renal insufficiency / failure</a:t>
            </a:r>
          </a:p>
          <a:p>
            <a:r>
              <a:rPr lang="en-US"/>
              <a:t>Progressively severe anemia (adults)</a:t>
            </a:r>
            <a:endParaRPr lang="en-US" dirty="0"/>
          </a:p>
        </p:txBody>
      </p:sp>
    </p:spTree>
    <p:extLst>
      <p:ext uri="{BB962C8B-B14F-4D97-AF65-F5344CB8AC3E}">
        <p14:creationId xmlns:p14="http://schemas.microsoft.com/office/powerpoint/2010/main" val="315756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5"/>
          <p:cNvSpPr>
            <a:spLocks noGrp="1"/>
          </p:cNvSpPr>
          <p:nvPr>
            <p:ph type="title"/>
          </p:nvPr>
        </p:nvSpPr>
        <p:spPr/>
        <p:txBody>
          <a:bodyPr/>
          <a:lstStyle/>
          <a:p>
            <a:r>
              <a:rPr lang="en-US" dirty="0"/>
              <a:t>Renal Complications of SCD by Age of Onset</a:t>
            </a:r>
          </a:p>
        </p:txBody>
      </p:sp>
      <p:sp>
        <p:nvSpPr>
          <p:cNvPr id="11" name="Text Placeholder 10">
            <a:extLst>
              <a:ext uri="{FF2B5EF4-FFF2-40B4-BE49-F238E27FC236}">
                <a16:creationId xmlns:a16="http://schemas.microsoft.com/office/drawing/2014/main" id="{F9357976-BF6C-E44B-B29E-CEF00BEF10BC}"/>
              </a:ext>
            </a:extLst>
          </p:cNvPr>
          <p:cNvSpPr>
            <a:spLocks noGrp="1"/>
          </p:cNvSpPr>
          <p:nvPr>
            <p:ph type="body" idx="1"/>
          </p:nvPr>
        </p:nvSpPr>
        <p:spPr/>
        <p:txBody>
          <a:bodyPr/>
          <a:lstStyle/>
          <a:p>
            <a:r>
              <a:rPr lang="en-US" dirty="0"/>
              <a:t>Early Onset</a:t>
            </a:r>
          </a:p>
        </p:txBody>
      </p:sp>
      <p:sp>
        <p:nvSpPr>
          <p:cNvPr id="6" name="Content Placeholder 5">
            <a:extLst>
              <a:ext uri="{FF2B5EF4-FFF2-40B4-BE49-F238E27FC236}">
                <a16:creationId xmlns:a16="http://schemas.microsoft.com/office/drawing/2014/main" id="{774EADB9-E602-274D-95D3-75C51021DA6E}"/>
              </a:ext>
            </a:extLst>
          </p:cNvPr>
          <p:cNvSpPr>
            <a:spLocks noGrp="1"/>
          </p:cNvSpPr>
          <p:nvPr>
            <p:ph sz="half" idx="2"/>
          </p:nvPr>
        </p:nvSpPr>
        <p:spPr/>
        <p:txBody>
          <a:bodyPr/>
          <a:lstStyle/>
          <a:p>
            <a:r>
              <a:rPr lang="en-US" dirty="0"/>
              <a:t>Reversible </a:t>
            </a:r>
            <a:r>
              <a:rPr lang="en-US" dirty="0" err="1"/>
              <a:t>Hyposthenuria</a:t>
            </a:r>
            <a:endParaRPr lang="en-US" dirty="0"/>
          </a:p>
          <a:p>
            <a:r>
              <a:rPr lang="en-US" dirty="0"/>
              <a:t>Polyuria</a:t>
            </a:r>
          </a:p>
          <a:p>
            <a:r>
              <a:rPr lang="en-US" dirty="0"/>
              <a:t>Albuminuria/Proteinuria</a:t>
            </a:r>
          </a:p>
        </p:txBody>
      </p:sp>
      <p:sp>
        <p:nvSpPr>
          <p:cNvPr id="20" name="Text Placeholder 19">
            <a:extLst>
              <a:ext uri="{FF2B5EF4-FFF2-40B4-BE49-F238E27FC236}">
                <a16:creationId xmlns:a16="http://schemas.microsoft.com/office/drawing/2014/main" id="{3A31C6F5-A472-A249-925F-2B80D0034BF8}"/>
              </a:ext>
            </a:extLst>
          </p:cNvPr>
          <p:cNvSpPr>
            <a:spLocks noGrp="1"/>
          </p:cNvSpPr>
          <p:nvPr>
            <p:ph type="body" sz="quarter" idx="3"/>
          </p:nvPr>
        </p:nvSpPr>
        <p:spPr/>
        <p:txBody>
          <a:bodyPr/>
          <a:lstStyle/>
          <a:p>
            <a:r>
              <a:rPr lang="en-US" dirty="0"/>
              <a:t>Later Onset (&gt;age 10)</a:t>
            </a:r>
          </a:p>
        </p:txBody>
      </p:sp>
      <p:sp>
        <p:nvSpPr>
          <p:cNvPr id="8" name="Content Placeholder 7">
            <a:extLst>
              <a:ext uri="{FF2B5EF4-FFF2-40B4-BE49-F238E27FC236}">
                <a16:creationId xmlns:a16="http://schemas.microsoft.com/office/drawing/2014/main" id="{3BE890D3-D6A0-0849-9277-D1A8D9C44863}"/>
              </a:ext>
            </a:extLst>
          </p:cNvPr>
          <p:cNvSpPr>
            <a:spLocks noGrp="1"/>
          </p:cNvSpPr>
          <p:nvPr>
            <p:ph sz="quarter" idx="4"/>
          </p:nvPr>
        </p:nvSpPr>
        <p:spPr/>
        <p:txBody>
          <a:bodyPr/>
          <a:lstStyle/>
          <a:p>
            <a:r>
              <a:rPr lang="en-US" dirty="0"/>
              <a:t>Irreversible </a:t>
            </a:r>
            <a:r>
              <a:rPr lang="en-US" dirty="0" err="1"/>
              <a:t>Hypothesnuria</a:t>
            </a:r>
            <a:endParaRPr lang="en-US" dirty="0"/>
          </a:p>
          <a:p>
            <a:r>
              <a:rPr lang="en-US" dirty="0"/>
              <a:t>Renal Tubular Acidosis</a:t>
            </a:r>
          </a:p>
          <a:p>
            <a:r>
              <a:rPr lang="en-US" dirty="0"/>
              <a:t>Gross Hematuria</a:t>
            </a:r>
          </a:p>
          <a:p>
            <a:r>
              <a:rPr lang="en-US" dirty="0"/>
              <a:t>ESRD (&gt;age 20)</a:t>
            </a:r>
          </a:p>
          <a:p>
            <a:endParaRPr lang="en-US" dirty="0"/>
          </a:p>
        </p:txBody>
      </p:sp>
      <p:sp>
        <p:nvSpPr>
          <p:cNvPr id="2" name="TextBox 1"/>
          <p:cNvSpPr txBox="1"/>
          <p:nvPr/>
        </p:nvSpPr>
        <p:spPr>
          <a:xfrm>
            <a:off x="3090863" y="5648772"/>
            <a:ext cx="5078870" cy="461665"/>
          </a:xfrm>
          <a:prstGeom prst="rect">
            <a:avLst/>
          </a:prstGeom>
          <a:noFill/>
        </p:spPr>
        <p:txBody>
          <a:bodyPr wrap="square" rtlCol="0">
            <a:spAutoFit/>
          </a:bodyPr>
          <a:lstStyle/>
          <a:p>
            <a:r>
              <a:rPr lang="en-US" sz="1200" dirty="0"/>
              <a:t>Small studies suggest the ACE inhibition or ARB therapy may decrease albuminuria/proteinuria but the long-term effects are not known.</a:t>
            </a:r>
          </a:p>
        </p:txBody>
      </p:sp>
    </p:spTree>
    <p:extLst>
      <p:ext uri="{BB962C8B-B14F-4D97-AF65-F5344CB8AC3E}">
        <p14:creationId xmlns:p14="http://schemas.microsoft.com/office/powerpoint/2010/main" val="15408701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15"/>
          <p:cNvSpPr>
            <a:spLocks noGrp="1" noChangeArrowheads="1"/>
          </p:cNvSpPr>
          <p:nvPr>
            <p:ph type="title"/>
          </p:nvPr>
        </p:nvSpPr>
        <p:spPr/>
        <p:txBody>
          <a:bodyPr/>
          <a:lstStyle/>
          <a:p>
            <a:r>
              <a:rPr lang="en-US"/>
              <a:t>Important Components of Management</a:t>
            </a:r>
            <a:br>
              <a:rPr lang="en-US"/>
            </a:br>
            <a:r>
              <a:rPr lang="en-US"/>
              <a:t>of Sickle Cell Disease</a:t>
            </a:r>
            <a:endParaRPr lang="en-US" dirty="0"/>
          </a:p>
        </p:txBody>
      </p:sp>
      <p:sp>
        <p:nvSpPr>
          <p:cNvPr id="121858" name="Rectangle 16"/>
          <p:cNvSpPr>
            <a:spLocks noGrp="1" noChangeArrowheads="1"/>
          </p:cNvSpPr>
          <p:nvPr>
            <p:ph sz="half" idx="1"/>
          </p:nvPr>
        </p:nvSpPr>
        <p:spPr/>
        <p:txBody>
          <a:bodyPr>
            <a:normAutofit fontScale="77500" lnSpcReduction="20000"/>
          </a:bodyPr>
          <a:lstStyle/>
          <a:p>
            <a:r>
              <a:rPr lang="en-US" dirty="0"/>
              <a:t>Early identification</a:t>
            </a:r>
          </a:p>
          <a:p>
            <a:pPr lvl="1"/>
            <a:r>
              <a:rPr lang="en-US" dirty="0"/>
              <a:t>Universal newborn screening</a:t>
            </a:r>
          </a:p>
          <a:p>
            <a:pPr lvl="1"/>
            <a:r>
              <a:rPr lang="en-US" dirty="0"/>
              <a:t>Ongoing (lifelong) education</a:t>
            </a:r>
          </a:p>
          <a:p>
            <a:pPr lvl="1"/>
            <a:endParaRPr lang="en-US" dirty="0"/>
          </a:p>
          <a:p>
            <a:r>
              <a:rPr lang="en-US" dirty="0"/>
              <a:t>Prevention and screening</a:t>
            </a:r>
          </a:p>
          <a:p>
            <a:pPr lvl="1"/>
            <a:r>
              <a:rPr lang="en-US" dirty="0"/>
              <a:t>Prophylactic penicillin</a:t>
            </a:r>
          </a:p>
          <a:p>
            <a:pPr lvl="1"/>
            <a:r>
              <a:rPr lang="en-US" dirty="0"/>
              <a:t>Immunizations</a:t>
            </a:r>
          </a:p>
          <a:p>
            <a:pPr lvl="1"/>
            <a:r>
              <a:rPr lang="en-US" dirty="0"/>
              <a:t>Screening TCD</a:t>
            </a:r>
          </a:p>
          <a:p>
            <a:pPr lvl="1"/>
            <a:endParaRPr lang="en-US" dirty="0"/>
          </a:p>
          <a:p>
            <a:r>
              <a:rPr lang="en-US" dirty="0"/>
              <a:t>Disease-modifying therapy</a:t>
            </a:r>
          </a:p>
          <a:p>
            <a:pPr lvl="1"/>
            <a:r>
              <a:rPr lang="en-US" dirty="0"/>
              <a:t>Medical therapy</a:t>
            </a:r>
          </a:p>
          <a:p>
            <a:pPr lvl="1"/>
            <a:r>
              <a:rPr lang="en-US" dirty="0"/>
              <a:t>Chronic transfusion</a:t>
            </a:r>
          </a:p>
          <a:p>
            <a:pPr lvl="1"/>
            <a:r>
              <a:rPr lang="en-US" dirty="0"/>
              <a:t>Stem cell transplantation</a:t>
            </a:r>
          </a:p>
          <a:p>
            <a:pPr lvl="1"/>
            <a:endParaRPr lang="en-US" dirty="0"/>
          </a:p>
          <a:p>
            <a:r>
              <a:rPr lang="en-US" dirty="0"/>
              <a:t>Management of acute complications</a:t>
            </a:r>
          </a:p>
          <a:p>
            <a:pPr lvl="1"/>
            <a:endParaRPr lang="en-US" dirty="0"/>
          </a:p>
        </p:txBody>
      </p:sp>
      <p:pic>
        <p:nvPicPr>
          <p:cNvPr id="6" name="Content Placeholder 5">
            <a:extLst>
              <a:ext uri="{FF2B5EF4-FFF2-40B4-BE49-F238E27FC236}">
                <a16:creationId xmlns:a16="http://schemas.microsoft.com/office/drawing/2014/main" id="{1E8CF39E-548B-5440-A4F3-C330D69889F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19800" y="2268971"/>
            <a:ext cx="5010096" cy="2823369"/>
          </a:xfrm>
        </p:spPr>
      </p:pic>
      <p:sp>
        <p:nvSpPr>
          <p:cNvPr id="2" name="Rectangle 1">
            <a:extLst>
              <a:ext uri="{FF2B5EF4-FFF2-40B4-BE49-F238E27FC236}">
                <a16:creationId xmlns:a16="http://schemas.microsoft.com/office/drawing/2014/main" id="{3696E572-E5D4-4DB0-9DD8-8D611742A8F5}"/>
              </a:ext>
            </a:extLst>
          </p:cNvPr>
          <p:cNvSpPr/>
          <p:nvPr/>
        </p:nvSpPr>
        <p:spPr>
          <a:xfrm>
            <a:off x="5930537" y="5126820"/>
            <a:ext cx="5742709" cy="338554"/>
          </a:xfrm>
          <a:prstGeom prst="rect">
            <a:avLst/>
          </a:prstGeom>
        </p:spPr>
        <p:txBody>
          <a:bodyPr wrap="square">
            <a:spAutoFit/>
          </a:bodyPr>
          <a:lstStyle/>
          <a:p>
            <a:r>
              <a:rPr lang="en-US" sz="1600" dirty="0">
                <a:solidFill>
                  <a:srgbClr val="000000"/>
                </a:solidFill>
              </a:rPr>
              <a:t>Image courtesy of the Texas Department of State Health Services.</a:t>
            </a:r>
            <a:endParaRPr lang="en-US" sz="1600" dirty="0"/>
          </a:p>
        </p:txBody>
      </p:sp>
    </p:spTree>
    <p:extLst>
      <p:ext uri="{BB962C8B-B14F-4D97-AF65-F5344CB8AC3E}">
        <p14:creationId xmlns:p14="http://schemas.microsoft.com/office/powerpoint/2010/main" val="508091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2"/>
          <p:cNvSpPr>
            <a:spLocks noGrp="1"/>
          </p:cNvSpPr>
          <p:nvPr>
            <p:ph type="title"/>
          </p:nvPr>
        </p:nvSpPr>
        <p:spPr/>
        <p:txBody>
          <a:bodyPr/>
          <a:lstStyle/>
          <a:p>
            <a:r>
              <a:rPr lang="en-US" dirty="0"/>
              <a:t>Hydroxyurea: Preventive Therapy for All</a:t>
            </a:r>
          </a:p>
        </p:txBody>
      </p:sp>
      <p:sp>
        <p:nvSpPr>
          <p:cNvPr id="6" name="Content Placeholder 5"/>
          <p:cNvSpPr>
            <a:spLocks noGrp="1"/>
          </p:cNvSpPr>
          <p:nvPr>
            <p:ph sz="half" idx="1"/>
          </p:nvPr>
        </p:nvSpPr>
        <p:spPr/>
        <p:txBody>
          <a:bodyPr>
            <a:normAutofit fontScale="92500"/>
          </a:bodyPr>
          <a:lstStyle/>
          <a:p>
            <a:r>
              <a:rPr lang="en-US" dirty="0"/>
              <a:t>Mechanism</a:t>
            </a:r>
          </a:p>
          <a:p>
            <a:pPr lvl="1"/>
            <a:r>
              <a:rPr lang="en-US" dirty="0"/>
              <a:t>Ribonucleotide reductase inhibitor</a:t>
            </a:r>
          </a:p>
          <a:p>
            <a:pPr lvl="1"/>
            <a:r>
              <a:rPr lang="en-US" dirty="0"/>
              <a:t>Induction of Hb F (main action)</a:t>
            </a:r>
          </a:p>
          <a:p>
            <a:pPr lvl="1"/>
            <a:r>
              <a:rPr lang="en-US" dirty="0"/>
              <a:t>Overall cytoreductive</a:t>
            </a:r>
          </a:p>
          <a:p>
            <a:r>
              <a:rPr lang="en-US" dirty="0"/>
              <a:t>Indication:</a:t>
            </a:r>
          </a:p>
          <a:p>
            <a:pPr lvl="1"/>
            <a:r>
              <a:rPr lang="en-US" dirty="0"/>
              <a:t>Hb SS/</a:t>
            </a:r>
            <a:r>
              <a:rPr lang="en-US" dirty="0">
                <a:ea typeface="ＭＳ Ｐゴシック" pitchFamily="34" charset="-128"/>
              </a:rPr>
              <a:t>Sβ</a:t>
            </a:r>
            <a:r>
              <a:rPr lang="en-US" baseline="32000" dirty="0">
                <a:ea typeface="ＭＳ Ｐゴシック" pitchFamily="34" charset="-128"/>
              </a:rPr>
              <a:t>0</a:t>
            </a:r>
            <a:r>
              <a:rPr lang="en-US" dirty="0"/>
              <a:t>(offer at ≥9 mos.)</a:t>
            </a:r>
          </a:p>
          <a:p>
            <a:r>
              <a:rPr lang="en-US" dirty="0"/>
              <a:t>Dosing</a:t>
            </a:r>
          </a:p>
          <a:p>
            <a:pPr lvl="1"/>
            <a:r>
              <a:rPr lang="en-US" dirty="0"/>
              <a:t>Once daily oral formulation</a:t>
            </a:r>
          </a:p>
          <a:p>
            <a:pPr lvl="1"/>
            <a:r>
              <a:rPr lang="en-US" dirty="0"/>
              <a:t>Begin at ~20 mg/kg</a:t>
            </a:r>
          </a:p>
          <a:p>
            <a:pPr lvl="1"/>
            <a:r>
              <a:rPr lang="en-US" dirty="0"/>
              <a:t>Increase incrementally over 2-3 months to DLT (usually neutropenia; ~30 mg/kg)</a:t>
            </a:r>
          </a:p>
        </p:txBody>
      </p:sp>
      <p:sp>
        <p:nvSpPr>
          <p:cNvPr id="7" name="Content Placeholder 6"/>
          <p:cNvSpPr>
            <a:spLocks noGrp="1"/>
          </p:cNvSpPr>
          <p:nvPr>
            <p:ph sz="half" idx="2"/>
          </p:nvPr>
        </p:nvSpPr>
        <p:spPr/>
        <p:txBody>
          <a:bodyPr>
            <a:normAutofit fontScale="92500"/>
          </a:bodyPr>
          <a:lstStyle/>
          <a:p>
            <a:r>
              <a:rPr lang="en-US"/>
              <a:t>Toxicity</a:t>
            </a:r>
          </a:p>
          <a:p>
            <a:pPr lvl="1"/>
            <a:r>
              <a:rPr lang="en-US"/>
              <a:t>Transient, dose-related neutropenia or thrombocytopenia</a:t>
            </a:r>
          </a:p>
          <a:p>
            <a:pPr lvl="1"/>
            <a:r>
              <a:rPr lang="en-US"/>
              <a:t>Requires monitoring of CBCs</a:t>
            </a:r>
          </a:p>
          <a:p>
            <a:pPr lvl="1"/>
            <a:r>
              <a:rPr lang="en-US"/>
              <a:t>No apparent increased risk of malignancy</a:t>
            </a:r>
          </a:p>
          <a:p>
            <a:r>
              <a:rPr lang="en-US"/>
              <a:t>Efficacy</a:t>
            </a:r>
          </a:p>
          <a:p>
            <a:pPr lvl="1"/>
            <a:r>
              <a:rPr lang="en-US"/>
              <a:t>Decreases frequency of pain, ACS, hospitalizations, transfusions</a:t>
            </a:r>
          </a:p>
          <a:p>
            <a:pPr lvl="1"/>
            <a:r>
              <a:rPr lang="en-US"/>
              <a:t>Prevents organ damage</a:t>
            </a:r>
          </a:p>
          <a:p>
            <a:pPr lvl="1"/>
            <a:r>
              <a:rPr lang="en-US"/>
              <a:t>Prolongs life</a:t>
            </a:r>
          </a:p>
          <a:p>
            <a:endParaRPr lang="en-US" dirty="0"/>
          </a:p>
        </p:txBody>
      </p:sp>
      <p:sp>
        <p:nvSpPr>
          <p:cNvPr id="2" name="TextBox 1"/>
          <p:cNvSpPr txBox="1"/>
          <p:nvPr/>
        </p:nvSpPr>
        <p:spPr>
          <a:xfrm>
            <a:off x="1024555" y="6176963"/>
            <a:ext cx="3712683" cy="276999"/>
          </a:xfrm>
          <a:prstGeom prst="rect">
            <a:avLst/>
          </a:prstGeom>
          <a:noFill/>
        </p:spPr>
        <p:txBody>
          <a:bodyPr wrap="none" rtlCol="0">
            <a:spAutoFit/>
          </a:bodyPr>
          <a:lstStyle/>
          <a:p>
            <a:r>
              <a:rPr lang="en-US" sz="1200" dirty="0"/>
              <a:t>*FDA-approved for children age 2 and older in Dec 2017 </a:t>
            </a:r>
          </a:p>
        </p:txBody>
      </p:sp>
    </p:spTree>
    <p:extLst>
      <p:ext uri="{BB962C8B-B14F-4D97-AF65-F5344CB8AC3E}">
        <p14:creationId xmlns:p14="http://schemas.microsoft.com/office/powerpoint/2010/main" val="1972633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3">
            <a:extLst>
              <a:ext uri="{FF2B5EF4-FFF2-40B4-BE49-F238E27FC236}">
                <a16:creationId xmlns:a16="http://schemas.microsoft.com/office/drawing/2014/main" id="{67E59B39-8AD1-9548-A043-FD04C6D8B379}"/>
              </a:ext>
            </a:extLst>
          </p:cNvPr>
          <p:cNvSpPr>
            <a:spLocks noGrp="1" noChangeArrowheads="1"/>
          </p:cNvSpPr>
          <p:nvPr>
            <p:ph type="title"/>
          </p:nvPr>
        </p:nvSpPr>
        <p:spPr/>
        <p:txBody>
          <a:bodyPr/>
          <a:lstStyle/>
          <a:p>
            <a:r>
              <a:rPr lang="en-US" altLang="en-US">
                <a:ea typeface="ＭＳ Ｐゴシック" panose="020B0600070205080204" pitchFamily="34" charset="-128"/>
              </a:rPr>
              <a:t>Endari®</a:t>
            </a:r>
          </a:p>
        </p:txBody>
      </p:sp>
      <p:sp>
        <p:nvSpPr>
          <p:cNvPr id="57346" name="Content Placeholder 4">
            <a:extLst>
              <a:ext uri="{FF2B5EF4-FFF2-40B4-BE49-F238E27FC236}">
                <a16:creationId xmlns:a16="http://schemas.microsoft.com/office/drawing/2014/main" id="{B784DEC6-09B2-414F-B290-7FADAED23897}"/>
              </a:ext>
            </a:extLst>
          </p:cNvPr>
          <p:cNvSpPr>
            <a:spLocks noGrp="1" noChangeArrowheads="1"/>
          </p:cNvSpPr>
          <p:nvPr>
            <p:ph sz="half" idx="1"/>
          </p:nvPr>
        </p:nvSpPr>
        <p:spPr/>
        <p:txBody>
          <a:bodyPr/>
          <a:lstStyle/>
          <a:p>
            <a:r>
              <a:rPr lang="en-US" altLang="en-US">
                <a:ea typeface="ＭＳ Ｐゴシック" panose="020B0600070205080204" pitchFamily="34" charset="-128"/>
              </a:rPr>
              <a:t>L-Glutamine</a:t>
            </a:r>
          </a:p>
          <a:p>
            <a:r>
              <a:rPr lang="en-US" altLang="en-US">
                <a:ea typeface="ＭＳ Ｐゴシック" panose="020B0600070205080204" pitchFamily="34" charset="-128"/>
              </a:rPr>
              <a:t>2017 FDA approved for 5 years and older with SCD</a:t>
            </a:r>
          </a:p>
          <a:p>
            <a:r>
              <a:rPr lang="en-US" altLang="en-US">
                <a:ea typeface="ＭＳ Ｐゴシック" panose="020B0600070205080204" pitchFamily="34" charset="-128"/>
              </a:rPr>
              <a:t>Mechanism </a:t>
            </a:r>
          </a:p>
          <a:p>
            <a:pPr lvl="1"/>
            <a:r>
              <a:rPr lang="en-US" altLang="en-US">
                <a:ea typeface="ＭＳ Ｐゴシック" panose="020B0600070205080204" pitchFamily="34" charset="-128"/>
              </a:rPr>
              <a:t>Anti-oxidant</a:t>
            </a:r>
          </a:p>
          <a:p>
            <a:r>
              <a:rPr lang="en-US" altLang="en-US">
                <a:ea typeface="ＭＳ Ｐゴシック" panose="020B0600070205080204" pitchFamily="34" charset="-128"/>
              </a:rPr>
              <a:t>No change in laboratory parameters</a:t>
            </a:r>
          </a:p>
        </p:txBody>
      </p:sp>
      <p:sp>
        <p:nvSpPr>
          <p:cNvPr id="57347" name="Content Placeholder 5">
            <a:extLst>
              <a:ext uri="{FF2B5EF4-FFF2-40B4-BE49-F238E27FC236}">
                <a16:creationId xmlns:a16="http://schemas.microsoft.com/office/drawing/2014/main" id="{0C2F2F31-BE91-A443-A7A9-17C4B7BA667C}"/>
              </a:ext>
            </a:extLst>
          </p:cNvPr>
          <p:cNvSpPr>
            <a:spLocks noGrp="1" noChangeArrowheads="1"/>
          </p:cNvSpPr>
          <p:nvPr>
            <p:ph sz="half" idx="2"/>
          </p:nvPr>
        </p:nvSpPr>
        <p:spPr/>
        <p:txBody>
          <a:bodyPr/>
          <a:lstStyle/>
          <a:p>
            <a:r>
              <a:rPr lang="en-US" altLang="en-US">
                <a:ea typeface="ＭＳ Ｐゴシック" panose="020B0600070205080204" pitchFamily="34" charset="-128"/>
              </a:rPr>
              <a:t>Dose </a:t>
            </a:r>
          </a:p>
          <a:p>
            <a:pPr lvl="1"/>
            <a:r>
              <a:rPr lang="en-US" altLang="en-US">
                <a:ea typeface="ＭＳ Ｐゴシック" panose="020B0600070205080204" pitchFamily="34" charset="-128"/>
              </a:rPr>
              <a:t>5-15 gm twice daily sprinkled on food</a:t>
            </a:r>
          </a:p>
          <a:p>
            <a:r>
              <a:rPr lang="en-US" altLang="en-US">
                <a:ea typeface="ＭＳ Ｐゴシック" panose="020B0600070205080204" pitchFamily="34" charset="-128"/>
              </a:rPr>
              <a:t>2018 Phase 3*</a:t>
            </a:r>
          </a:p>
          <a:p>
            <a:pPr lvl="1"/>
            <a:r>
              <a:rPr lang="en-US" altLang="en-US">
                <a:ea typeface="ＭＳ Ｐゴシック" panose="020B0600070205080204" pitchFamily="34" charset="-128"/>
              </a:rPr>
              <a:t>230 patients</a:t>
            </a:r>
          </a:p>
          <a:p>
            <a:pPr lvl="1"/>
            <a:r>
              <a:rPr lang="en-US" altLang="en-US">
                <a:ea typeface="ＭＳ Ｐゴシック" panose="020B0600070205080204" pitchFamily="34" charset="-128"/>
              </a:rPr>
              <a:t>3 vs 4 crises in placebo group</a:t>
            </a:r>
          </a:p>
          <a:p>
            <a:pPr lvl="1"/>
            <a:r>
              <a:rPr lang="en-US" altLang="en-US">
                <a:ea typeface="ＭＳ Ｐゴシック" panose="020B0600070205080204" pitchFamily="34" charset="-128"/>
              </a:rPr>
              <a:t>66% also on hydroxyurea</a:t>
            </a:r>
          </a:p>
          <a:p>
            <a:endParaRPr lang="en-US" altLang="en-US">
              <a:ea typeface="ＭＳ Ｐゴシック" panose="020B0600070205080204" pitchFamily="34" charset="-128"/>
            </a:endParaRPr>
          </a:p>
        </p:txBody>
      </p:sp>
      <p:sp>
        <p:nvSpPr>
          <p:cNvPr id="57348" name="TextBox 6">
            <a:extLst>
              <a:ext uri="{FF2B5EF4-FFF2-40B4-BE49-F238E27FC236}">
                <a16:creationId xmlns:a16="http://schemas.microsoft.com/office/drawing/2014/main" id="{B2A5263A-CB88-4F48-93EA-23B90588464F}"/>
              </a:ext>
            </a:extLst>
          </p:cNvPr>
          <p:cNvSpPr txBox="1">
            <a:spLocks noChangeArrowheads="1"/>
          </p:cNvSpPr>
          <p:nvPr/>
        </p:nvSpPr>
        <p:spPr bwMode="auto">
          <a:xfrm>
            <a:off x="6858000" y="5493069"/>
            <a:ext cx="434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400"/>
              <a:t>*FDA approved prior  to publication of Phase 3 trial</a:t>
            </a:r>
          </a:p>
        </p:txBody>
      </p:sp>
    </p:spTree>
    <p:extLst>
      <p:ext uri="{BB962C8B-B14F-4D97-AF65-F5344CB8AC3E}">
        <p14:creationId xmlns:p14="http://schemas.microsoft.com/office/powerpoint/2010/main" val="60053794"/>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3">
            <a:extLst>
              <a:ext uri="{FF2B5EF4-FFF2-40B4-BE49-F238E27FC236}">
                <a16:creationId xmlns:a16="http://schemas.microsoft.com/office/drawing/2014/main" id="{B7F032E6-0865-014A-8D83-4B3D3DD79E87}"/>
              </a:ext>
            </a:extLst>
          </p:cNvPr>
          <p:cNvSpPr>
            <a:spLocks noGrp="1" noChangeArrowheads="1"/>
          </p:cNvSpPr>
          <p:nvPr>
            <p:ph type="title"/>
          </p:nvPr>
        </p:nvSpPr>
        <p:spPr/>
        <p:txBody>
          <a:bodyPr/>
          <a:lstStyle/>
          <a:p>
            <a:r>
              <a:rPr lang="en-US" altLang="en-US" dirty="0" err="1">
                <a:ea typeface="ＭＳ Ｐゴシック" panose="020B0600070205080204" pitchFamily="34" charset="-128"/>
              </a:rPr>
              <a:t>Oxbryta</a:t>
            </a:r>
            <a:r>
              <a:rPr lang="en-US" altLang="en-US" dirty="0">
                <a:ea typeface="ＭＳ Ｐゴシック" panose="020B0600070205080204" pitchFamily="34" charset="-128"/>
              </a:rPr>
              <a:t>®</a:t>
            </a:r>
          </a:p>
        </p:txBody>
      </p:sp>
      <p:sp>
        <p:nvSpPr>
          <p:cNvPr id="6" name="Content Placeholder 5">
            <a:extLst>
              <a:ext uri="{FF2B5EF4-FFF2-40B4-BE49-F238E27FC236}">
                <a16:creationId xmlns:a16="http://schemas.microsoft.com/office/drawing/2014/main" id="{5F5D5D08-686B-1146-AEBC-D30CD02B6B04}"/>
              </a:ext>
            </a:extLst>
          </p:cNvPr>
          <p:cNvSpPr>
            <a:spLocks noGrp="1"/>
          </p:cNvSpPr>
          <p:nvPr>
            <p:ph sz="half" idx="1"/>
          </p:nvPr>
        </p:nvSpPr>
        <p:spPr/>
        <p:txBody>
          <a:bodyPr>
            <a:normAutofit/>
          </a:bodyPr>
          <a:lstStyle/>
          <a:p>
            <a:pPr>
              <a:defRPr/>
            </a:pPr>
            <a:r>
              <a:rPr lang="en-US" dirty="0" err="1"/>
              <a:t>Voxelotor</a:t>
            </a:r>
            <a:r>
              <a:rPr lang="en-US" dirty="0"/>
              <a:t> (GBT440)</a:t>
            </a:r>
          </a:p>
          <a:p>
            <a:pPr>
              <a:defRPr/>
            </a:pPr>
            <a:r>
              <a:rPr lang="en-US" dirty="0"/>
              <a:t>2019 FDA approved 12 years and older with SCD</a:t>
            </a:r>
          </a:p>
          <a:p>
            <a:pPr>
              <a:defRPr/>
            </a:pPr>
            <a:r>
              <a:rPr lang="en-US" dirty="0"/>
              <a:t>Mechanism</a:t>
            </a:r>
          </a:p>
          <a:p>
            <a:pPr lvl="1">
              <a:defRPr/>
            </a:pPr>
            <a:r>
              <a:rPr lang="en-US" dirty="0"/>
              <a:t>Inhibits </a:t>
            </a:r>
            <a:r>
              <a:rPr lang="en-US" dirty="0" err="1"/>
              <a:t>HbS</a:t>
            </a:r>
            <a:r>
              <a:rPr lang="en-US" dirty="0"/>
              <a:t> polymerization in the RBC by binding to </a:t>
            </a:r>
            <a:r>
              <a:rPr lang="en-US" dirty="0" err="1"/>
              <a:t>HbS</a:t>
            </a:r>
            <a:r>
              <a:rPr lang="en-US" dirty="0"/>
              <a:t> and increasing oxygen affinity thereby decreasing sickling</a:t>
            </a:r>
          </a:p>
          <a:p>
            <a:pPr>
              <a:defRPr/>
            </a:pPr>
            <a:endParaRPr lang="en-US" dirty="0"/>
          </a:p>
        </p:txBody>
      </p:sp>
      <p:sp>
        <p:nvSpPr>
          <p:cNvPr id="7" name="Content Placeholder 6">
            <a:extLst>
              <a:ext uri="{FF2B5EF4-FFF2-40B4-BE49-F238E27FC236}">
                <a16:creationId xmlns:a16="http://schemas.microsoft.com/office/drawing/2014/main" id="{9A4E0D88-39F9-DC40-9586-805F024F33B3}"/>
              </a:ext>
            </a:extLst>
          </p:cNvPr>
          <p:cNvSpPr>
            <a:spLocks noGrp="1"/>
          </p:cNvSpPr>
          <p:nvPr>
            <p:ph sz="half" idx="2"/>
          </p:nvPr>
        </p:nvSpPr>
        <p:spPr/>
        <p:txBody>
          <a:bodyPr>
            <a:normAutofit/>
          </a:bodyPr>
          <a:lstStyle/>
          <a:p>
            <a:pPr>
              <a:defRPr/>
            </a:pPr>
            <a:r>
              <a:rPr lang="en-US" dirty="0"/>
              <a:t>Dose</a:t>
            </a:r>
          </a:p>
          <a:p>
            <a:pPr lvl="1">
              <a:defRPr/>
            </a:pPr>
            <a:r>
              <a:rPr lang="en-US" dirty="0"/>
              <a:t>1500 mg once daily</a:t>
            </a:r>
          </a:p>
          <a:p>
            <a:pPr lvl="1">
              <a:defRPr/>
            </a:pPr>
            <a:r>
              <a:rPr lang="en-US" dirty="0"/>
              <a:t>Caution in liver disease =1000 mg once daily</a:t>
            </a:r>
          </a:p>
          <a:p>
            <a:pPr>
              <a:defRPr/>
            </a:pPr>
            <a:r>
              <a:rPr lang="en-US" dirty="0"/>
              <a:t>2019 Phase 3 HOPE Trial</a:t>
            </a:r>
          </a:p>
          <a:p>
            <a:pPr lvl="1">
              <a:defRPr/>
            </a:pPr>
            <a:r>
              <a:rPr lang="en-US" dirty="0"/>
              <a:t>274 patients</a:t>
            </a:r>
          </a:p>
          <a:p>
            <a:pPr lvl="1">
              <a:defRPr/>
            </a:pPr>
            <a:r>
              <a:rPr lang="en-US" dirty="0"/>
              <a:t>Patients on treatment had a 1gm/dl increase in hemoglobin compared to placebo</a:t>
            </a:r>
          </a:p>
          <a:p>
            <a:pPr lvl="1">
              <a:defRPr/>
            </a:pPr>
            <a:r>
              <a:rPr lang="en-US" dirty="0"/>
              <a:t>65% on hydroxyurea</a:t>
            </a:r>
          </a:p>
          <a:p>
            <a:pPr>
              <a:defRPr/>
            </a:pPr>
            <a:endParaRPr lang="en-US" dirty="0"/>
          </a:p>
        </p:txBody>
      </p:sp>
    </p:spTree>
    <p:extLst>
      <p:ext uri="{BB962C8B-B14F-4D97-AF65-F5344CB8AC3E}">
        <p14:creationId xmlns:p14="http://schemas.microsoft.com/office/powerpoint/2010/main" val="1013258162"/>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9B8D1C89-3640-914B-8ACE-B59928EDD286}"/>
              </a:ext>
            </a:extLst>
          </p:cNvPr>
          <p:cNvSpPr>
            <a:spLocks noGrp="1" noChangeArrowheads="1"/>
          </p:cNvSpPr>
          <p:nvPr>
            <p:ph type="title"/>
          </p:nvPr>
        </p:nvSpPr>
        <p:spPr/>
        <p:txBody>
          <a:bodyPr/>
          <a:lstStyle/>
          <a:p>
            <a:r>
              <a:rPr lang="en-US" altLang="en-US">
                <a:ea typeface="ＭＳ Ｐゴシック" panose="020B0600070205080204" pitchFamily="34" charset="-128"/>
              </a:rPr>
              <a:t>Adakveo®</a:t>
            </a:r>
          </a:p>
        </p:txBody>
      </p:sp>
      <p:sp>
        <p:nvSpPr>
          <p:cNvPr id="4" name="Content Placeholder 3">
            <a:extLst>
              <a:ext uri="{FF2B5EF4-FFF2-40B4-BE49-F238E27FC236}">
                <a16:creationId xmlns:a16="http://schemas.microsoft.com/office/drawing/2014/main" id="{D3A0133E-8EDE-1848-B6D9-F2FC82872009}"/>
              </a:ext>
            </a:extLst>
          </p:cNvPr>
          <p:cNvSpPr>
            <a:spLocks noGrp="1"/>
          </p:cNvSpPr>
          <p:nvPr>
            <p:ph sz="half" idx="1"/>
          </p:nvPr>
        </p:nvSpPr>
        <p:spPr/>
        <p:txBody>
          <a:bodyPr>
            <a:normAutofit/>
          </a:bodyPr>
          <a:lstStyle/>
          <a:p>
            <a:pPr>
              <a:defRPr/>
            </a:pPr>
            <a:r>
              <a:rPr lang="en-US" dirty="0" err="1"/>
              <a:t>Crizanlizumab</a:t>
            </a:r>
            <a:endParaRPr lang="en-US" dirty="0"/>
          </a:p>
          <a:p>
            <a:pPr>
              <a:defRPr/>
            </a:pPr>
            <a:r>
              <a:rPr lang="en-US" dirty="0"/>
              <a:t>2019 FDA approved for age 16 and older with SCD</a:t>
            </a:r>
          </a:p>
          <a:p>
            <a:pPr>
              <a:defRPr/>
            </a:pPr>
            <a:r>
              <a:rPr lang="en-US" dirty="0"/>
              <a:t>Mechanism</a:t>
            </a:r>
          </a:p>
          <a:p>
            <a:pPr lvl="1">
              <a:defRPr/>
            </a:pPr>
            <a:r>
              <a:rPr lang="en-US" dirty="0"/>
              <a:t>Inhibits p-selectin on endothelial cells, preventing WBC, RBC and platelets from sticking to each other.</a:t>
            </a:r>
          </a:p>
          <a:p>
            <a:pPr>
              <a:defRPr/>
            </a:pPr>
            <a:r>
              <a:rPr lang="en-US" dirty="0"/>
              <a:t>No change in labs</a:t>
            </a:r>
          </a:p>
          <a:p>
            <a:pPr>
              <a:defRPr/>
            </a:pPr>
            <a:endParaRPr lang="en-US" dirty="0"/>
          </a:p>
        </p:txBody>
      </p:sp>
      <p:sp>
        <p:nvSpPr>
          <p:cNvPr id="5" name="Content Placeholder 4">
            <a:extLst>
              <a:ext uri="{FF2B5EF4-FFF2-40B4-BE49-F238E27FC236}">
                <a16:creationId xmlns:a16="http://schemas.microsoft.com/office/drawing/2014/main" id="{FE22BA40-86A9-E14D-91A8-9222A2F7D0EF}"/>
              </a:ext>
            </a:extLst>
          </p:cNvPr>
          <p:cNvSpPr>
            <a:spLocks noGrp="1"/>
          </p:cNvSpPr>
          <p:nvPr>
            <p:ph sz="half" idx="2"/>
          </p:nvPr>
        </p:nvSpPr>
        <p:spPr/>
        <p:txBody>
          <a:bodyPr>
            <a:normAutofit/>
          </a:bodyPr>
          <a:lstStyle/>
          <a:p>
            <a:pPr>
              <a:defRPr/>
            </a:pPr>
            <a:r>
              <a:rPr lang="en-US" dirty="0"/>
              <a:t>Dose</a:t>
            </a:r>
          </a:p>
          <a:p>
            <a:pPr lvl="1">
              <a:defRPr/>
            </a:pPr>
            <a:r>
              <a:rPr lang="en-US" dirty="0"/>
              <a:t>5 mg/kg/dose at Week 0, Week 2 and then every 4 weeks</a:t>
            </a:r>
          </a:p>
          <a:p>
            <a:pPr lvl="1">
              <a:defRPr/>
            </a:pPr>
            <a:r>
              <a:rPr lang="en-US" dirty="0"/>
              <a:t>IV over 30 min</a:t>
            </a:r>
          </a:p>
          <a:p>
            <a:pPr>
              <a:defRPr/>
            </a:pPr>
            <a:r>
              <a:rPr lang="en-US" dirty="0"/>
              <a:t>2017 Phase 2 SUSTAIN Trial</a:t>
            </a:r>
          </a:p>
          <a:p>
            <a:pPr lvl="1">
              <a:defRPr/>
            </a:pPr>
            <a:r>
              <a:rPr lang="en-US" dirty="0"/>
              <a:t>198 patients</a:t>
            </a:r>
          </a:p>
          <a:p>
            <a:pPr lvl="1">
              <a:defRPr/>
            </a:pPr>
            <a:r>
              <a:rPr lang="en-US" dirty="0"/>
              <a:t>1.08 vs 2.9 crises in placebo group</a:t>
            </a:r>
          </a:p>
          <a:p>
            <a:pPr lvl="1">
              <a:defRPr/>
            </a:pPr>
            <a:r>
              <a:rPr lang="en-US" dirty="0"/>
              <a:t>60% also on hydroxyurea</a:t>
            </a:r>
          </a:p>
          <a:p>
            <a:pPr>
              <a:defRPr/>
            </a:pPr>
            <a:endParaRPr lang="en-US" dirty="0"/>
          </a:p>
          <a:p>
            <a:pPr lvl="1">
              <a:defRPr/>
            </a:pPr>
            <a:endParaRPr lang="en-US" dirty="0"/>
          </a:p>
        </p:txBody>
      </p:sp>
    </p:spTree>
    <p:extLst>
      <p:ext uri="{BB962C8B-B14F-4D97-AF65-F5344CB8AC3E}">
        <p14:creationId xmlns:p14="http://schemas.microsoft.com/office/powerpoint/2010/main" val="355547529"/>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itle 1"/>
          <p:cNvSpPr>
            <a:spLocks noGrp="1"/>
          </p:cNvSpPr>
          <p:nvPr>
            <p:ph type="title"/>
          </p:nvPr>
        </p:nvSpPr>
        <p:spPr>
          <a:xfrm>
            <a:off x="870268" y="121285"/>
            <a:ext cx="10515600" cy="954009"/>
          </a:xfrm>
        </p:spPr>
        <p:txBody>
          <a:bodyPr/>
          <a:lstStyle/>
          <a:p>
            <a:r>
              <a:rPr lang="en-US" dirty="0"/>
              <a:t>Transfusion Therapy</a:t>
            </a:r>
          </a:p>
        </p:txBody>
      </p:sp>
      <p:sp>
        <p:nvSpPr>
          <p:cNvPr id="148482" name="Text Placeholder 1"/>
          <p:cNvSpPr>
            <a:spLocks noGrp="1"/>
          </p:cNvSpPr>
          <p:nvPr>
            <p:ph type="body" idx="1"/>
          </p:nvPr>
        </p:nvSpPr>
        <p:spPr>
          <a:xfrm>
            <a:off x="870268" y="1075294"/>
            <a:ext cx="5157787" cy="562302"/>
          </a:xfrm>
        </p:spPr>
        <p:txBody>
          <a:bodyPr/>
          <a:lstStyle/>
          <a:p>
            <a:r>
              <a:rPr lang="en-US" dirty="0"/>
              <a:t>Episodic or Acute Transfusions</a:t>
            </a:r>
          </a:p>
        </p:txBody>
      </p:sp>
      <p:sp>
        <p:nvSpPr>
          <p:cNvPr id="14" name="Content Placeholder 13">
            <a:extLst>
              <a:ext uri="{FF2B5EF4-FFF2-40B4-BE49-F238E27FC236}">
                <a16:creationId xmlns:a16="http://schemas.microsoft.com/office/drawing/2014/main" id="{5085ADEA-A34E-704C-9629-B4040B799C20}"/>
              </a:ext>
            </a:extLst>
          </p:cNvPr>
          <p:cNvSpPr>
            <a:spLocks noGrp="1"/>
          </p:cNvSpPr>
          <p:nvPr>
            <p:ph sz="half" idx="2"/>
          </p:nvPr>
        </p:nvSpPr>
        <p:spPr>
          <a:xfrm>
            <a:off x="870268" y="1718474"/>
            <a:ext cx="5157787" cy="4227349"/>
          </a:xfrm>
        </p:spPr>
        <p:txBody>
          <a:bodyPr>
            <a:normAutofit fontScale="92500" lnSpcReduction="20000"/>
          </a:bodyPr>
          <a:lstStyle/>
          <a:p>
            <a:r>
              <a:rPr lang="en-US" dirty="0"/>
              <a:t>Indications</a:t>
            </a:r>
          </a:p>
          <a:p>
            <a:pPr lvl="1"/>
            <a:r>
              <a:rPr lang="en-US" dirty="0"/>
              <a:t>Acute anemia</a:t>
            </a:r>
          </a:p>
          <a:p>
            <a:pPr lvl="1"/>
            <a:r>
              <a:rPr lang="en-US" dirty="0"/>
              <a:t>Arrest disease process (ACS)</a:t>
            </a:r>
          </a:p>
          <a:p>
            <a:pPr lvl="1"/>
            <a:r>
              <a:rPr lang="en-US" dirty="0"/>
              <a:t>Prevent complications (pre-op)</a:t>
            </a:r>
          </a:p>
          <a:p>
            <a:r>
              <a:rPr lang="en-US" dirty="0"/>
              <a:t>Simple transfusion (</a:t>
            </a:r>
            <a:r>
              <a:rPr lang="en-US" altLang="en-US" dirty="0"/>
              <a:t>“</a:t>
            </a:r>
            <a:r>
              <a:rPr lang="en-US" dirty="0"/>
              <a:t>top-up</a:t>
            </a:r>
            <a:r>
              <a:rPr lang="en-US" altLang="en-US" dirty="0"/>
              <a:t>”</a:t>
            </a:r>
            <a:r>
              <a:rPr lang="en-US" dirty="0"/>
              <a:t>)</a:t>
            </a:r>
          </a:p>
          <a:p>
            <a:pPr lvl="1"/>
            <a:r>
              <a:rPr lang="en-US" dirty="0"/>
              <a:t>Raise to baseline Hb or 8-10 g/</a:t>
            </a:r>
            <a:r>
              <a:rPr lang="en-US" dirty="0" err="1"/>
              <a:t>dL</a:t>
            </a:r>
            <a:endParaRPr lang="en-US" dirty="0"/>
          </a:p>
          <a:p>
            <a:pPr lvl="1"/>
            <a:r>
              <a:rPr lang="en-US" dirty="0"/>
              <a:t>Avoid over-transfusion</a:t>
            </a:r>
          </a:p>
          <a:p>
            <a:r>
              <a:rPr lang="en-US" dirty="0"/>
              <a:t>Exchange transfusion</a:t>
            </a:r>
          </a:p>
          <a:p>
            <a:pPr lvl="1"/>
            <a:r>
              <a:rPr lang="en-US" dirty="0"/>
              <a:t>Acute stroke</a:t>
            </a:r>
          </a:p>
          <a:p>
            <a:pPr lvl="1"/>
            <a:r>
              <a:rPr lang="en-US" dirty="0"/>
              <a:t>Severe ACS, MOFS</a:t>
            </a:r>
          </a:p>
          <a:p>
            <a:pPr lvl="1"/>
            <a:r>
              <a:rPr lang="en-US" dirty="0"/>
              <a:t>Rapid clinical deterioration</a:t>
            </a:r>
          </a:p>
          <a:p>
            <a:pPr lvl="1"/>
            <a:r>
              <a:rPr lang="en-US" altLang="en-US" dirty="0"/>
              <a:t>“</a:t>
            </a:r>
            <a:r>
              <a:rPr lang="en-US" dirty="0"/>
              <a:t>High</a:t>
            </a:r>
            <a:r>
              <a:rPr lang="en-US" altLang="en-US" dirty="0"/>
              <a:t>”</a:t>
            </a:r>
            <a:r>
              <a:rPr lang="en-US" dirty="0"/>
              <a:t> Hb concentration (&gt;9 g/</a:t>
            </a:r>
            <a:r>
              <a:rPr lang="en-US" dirty="0" err="1"/>
              <a:t>dL</a:t>
            </a:r>
            <a:r>
              <a:rPr lang="en-US" dirty="0"/>
              <a:t>)</a:t>
            </a:r>
          </a:p>
          <a:p>
            <a:endParaRPr lang="en-US" dirty="0"/>
          </a:p>
        </p:txBody>
      </p:sp>
      <p:sp>
        <p:nvSpPr>
          <p:cNvPr id="148483" name="Text Placeholder 2"/>
          <p:cNvSpPr>
            <a:spLocks noGrp="1"/>
          </p:cNvSpPr>
          <p:nvPr>
            <p:ph type="body" sz="quarter" idx="3"/>
          </p:nvPr>
        </p:nvSpPr>
        <p:spPr>
          <a:xfrm>
            <a:off x="6202680" y="1042601"/>
            <a:ext cx="5183188" cy="562302"/>
          </a:xfrm>
        </p:spPr>
        <p:txBody>
          <a:bodyPr/>
          <a:lstStyle/>
          <a:p>
            <a:r>
              <a:rPr lang="en-US" dirty="0"/>
              <a:t>Chronic Transfusions</a:t>
            </a:r>
          </a:p>
        </p:txBody>
      </p:sp>
      <p:sp>
        <p:nvSpPr>
          <p:cNvPr id="121859" name="Content Placeholder 4"/>
          <p:cNvSpPr>
            <a:spLocks noGrp="1"/>
          </p:cNvSpPr>
          <p:nvPr>
            <p:ph sz="quarter" idx="4"/>
          </p:nvPr>
        </p:nvSpPr>
        <p:spPr>
          <a:xfrm>
            <a:off x="6128068" y="1678690"/>
            <a:ext cx="5183188" cy="4188267"/>
          </a:xfrm>
        </p:spPr>
        <p:txBody>
          <a:bodyPr>
            <a:normAutofit fontScale="70000" lnSpcReduction="20000"/>
          </a:bodyPr>
          <a:lstStyle/>
          <a:p>
            <a:r>
              <a:rPr lang="en-US" dirty="0"/>
              <a:t>Primary indications</a:t>
            </a:r>
          </a:p>
          <a:p>
            <a:pPr lvl="1"/>
            <a:r>
              <a:rPr lang="en-US" dirty="0"/>
              <a:t>Stroke (1º, 2º prevention)</a:t>
            </a:r>
          </a:p>
          <a:p>
            <a:pPr lvl="1"/>
            <a:r>
              <a:rPr lang="en-US" dirty="0"/>
              <a:t>Recurrent ACS</a:t>
            </a:r>
          </a:p>
          <a:p>
            <a:pPr lvl="1"/>
            <a:r>
              <a:rPr lang="en-US" dirty="0"/>
              <a:t>Frequent pain</a:t>
            </a:r>
          </a:p>
          <a:p>
            <a:r>
              <a:rPr lang="en-US" dirty="0"/>
              <a:t>Management</a:t>
            </a:r>
          </a:p>
          <a:p>
            <a:pPr lvl="1"/>
            <a:r>
              <a:rPr lang="en-US" dirty="0"/>
              <a:t>Monthly (every 4 - 6 weeks)</a:t>
            </a:r>
          </a:p>
          <a:p>
            <a:pPr lvl="1"/>
            <a:r>
              <a:rPr lang="en-US" dirty="0"/>
              <a:t>6 months to indefinitely</a:t>
            </a:r>
          </a:p>
          <a:p>
            <a:pPr lvl="1"/>
            <a:r>
              <a:rPr lang="en-US" dirty="0"/>
              <a:t>Vascular access</a:t>
            </a:r>
          </a:p>
          <a:p>
            <a:pPr lvl="1"/>
            <a:r>
              <a:rPr lang="en-US" dirty="0"/>
              <a:t>Pre-transfusion </a:t>
            </a:r>
            <a:r>
              <a:rPr lang="en-US" dirty="0" err="1"/>
              <a:t>HbS</a:t>
            </a:r>
            <a:r>
              <a:rPr lang="en-US" dirty="0"/>
              <a:t> &lt; 30%</a:t>
            </a:r>
          </a:p>
          <a:p>
            <a:pPr lvl="1"/>
            <a:r>
              <a:rPr lang="en-US" dirty="0" err="1"/>
              <a:t>HbS</a:t>
            </a:r>
            <a:r>
              <a:rPr lang="en-US" dirty="0"/>
              <a:t>-negative PRBCs</a:t>
            </a:r>
          </a:p>
          <a:p>
            <a:pPr lvl="1"/>
            <a:r>
              <a:rPr lang="en-US" dirty="0"/>
              <a:t>Extended antigen matching</a:t>
            </a:r>
            <a:r>
              <a:rPr lang="en-US" baseline="30000" dirty="0"/>
              <a:t>1</a:t>
            </a:r>
          </a:p>
          <a:p>
            <a:pPr lvl="1"/>
            <a:r>
              <a:rPr lang="en-US" dirty="0"/>
              <a:t>Partial or automated exchange</a:t>
            </a:r>
            <a:r>
              <a:rPr lang="en-US" baseline="30000" dirty="0"/>
              <a:t>2</a:t>
            </a:r>
          </a:p>
          <a:p>
            <a:r>
              <a:rPr lang="en-US" dirty="0"/>
              <a:t>Main complications</a:t>
            </a:r>
          </a:p>
          <a:p>
            <a:pPr lvl="1"/>
            <a:r>
              <a:rPr lang="en-US" dirty="0"/>
              <a:t>Iron overload</a:t>
            </a:r>
            <a:r>
              <a:rPr lang="en-US" baseline="30000" dirty="0"/>
              <a:t>2</a:t>
            </a:r>
          </a:p>
          <a:p>
            <a:pPr lvl="1"/>
            <a:r>
              <a:rPr lang="en-US" dirty="0"/>
              <a:t>Alloimmunization</a:t>
            </a:r>
            <a:r>
              <a:rPr lang="en-US" baseline="30000" dirty="0"/>
              <a:t>1</a:t>
            </a:r>
          </a:p>
          <a:p>
            <a:pPr lvl="1"/>
            <a:r>
              <a:rPr lang="en-US" dirty="0"/>
              <a:t>Infection – Transfusion related; Vascular access</a:t>
            </a:r>
          </a:p>
        </p:txBody>
      </p:sp>
      <p:sp>
        <p:nvSpPr>
          <p:cNvPr id="148486" name="TextBox 4"/>
          <p:cNvSpPr txBox="1">
            <a:spLocks noChangeArrowheads="1"/>
          </p:cNvSpPr>
          <p:nvPr/>
        </p:nvSpPr>
        <p:spPr bwMode="auto">
          <a:xfrm>
            <a:off x="870268" y="5813743"/>
            <a:ext cx="3810000" cy="523220"/>
          </a:xfrm>
          <a:prstGeom prst="rect">
            <a:avLst/>
          </a:prstGeom>
          <a:noFill/>
          <a:ln w="9525">
            <a:noFill/>
            <a:miter lim="800000"/>
            <a:headEnd/>
            <a:tailEnd/>
          </a:ln>
        </p:spPr>
        <p:txBody>
          <a:bodyPr wrap="square">
            <a:spAutoFit/>
          </a:bodyPr>
          <a:lstStyle/>
          <a:p>
            <a:r>
              <a:rPr lang="en-US" sz="1400" dirty="0">
                <a:latin typeface="Arial Narrow" pitchFamily="34" charset="0"/>
              </a:rPr>
              <a:t>ACS = acute chest syndrome;</a:t>
            </a:r>
          </a:p>
          <a:p>
            <a:r>
              <a:rPr lang="en-US" sz="1400" dirty="0">
                <a:latin typeface="Arial Narrow" pitchFamily="34" charset="0"/>
              </a:rPr>
              <a:t>MOFS = multi-organ failure syndrome of SCD</a:t>
            </a:r>
          </a:p>
        </p:txBody>
      </p:sp>
      <p:sp>
        <p:nvSpPr>
          <p:cNvPr id="8" name="TextBox 4"/>
          <p:cNvSpPr txBox="1">
            <a:spLocks noChangeArrowheads="1"/>
          </p:cNvSpPr>
          <p:nvPr/>
        </p:nvSpPr>
        <p:spPr bwMode="auto">
          <a:xfrm>
            <a:off x="5759768" y="5945823"/>
            <a:ext cx="3581400" cy="523220"/>
          </a:xfrm>
          <a:prstGeom prst="rect">
            <a:avLst/>
          </a:prstGeom>
          <a:noFill/>
          <a:ln w="9525">
            <a:noFill/>
            <a:miter lim="800000"/>
            <a:headEnd/>
            <a:tailEnd/>
          </a:ln>
        </p:spPr>
        <p:txBody>
          <a:bodyPr wrap="square">
            <a:spAutoFit/>
          </a:bodyPr>
          <a:lstStyle/>
          <a:p>
            <a:r>
              <a:rPr lang="en-US" sz="1400" baseline="30000" dirty="0">
                <a:latin typeface="Arial Narrow" pitchFamily="34" charset="0"/>
              </a:rPr>
              <a:t>1</a:t>
            </a:r>
            <a:r>
              <a:rPr lang="en-US" sz="1400" dirty="0">
                <a:latin typeface="Arial Narrow" pitchFamily="34" charset="0"/>
              </a:rPr>
              <a:t>Extended matching to decrease </a:t>
            </a:r>
            <a:r>
              <a:rPr lang="en-US" sz="1400" dirty="0" err="1">
                <a:latin typeface="Arial Narrow" pitchFamily="34" charset="0"/>
              </a:rPr>
              <a:t>alloimmunization</a:t>
            </a:r>
            <a:endParaRPr lang="en-US" sz="1400" dirty="0">
              <a:latin typeface="Arial Narrow" pitchFamily="34" charset="0"/>
            </a:endParaRPr>
          </a:p>
          <a:p>
            <a:r>
              <a:rPr lang="en-US" sz="1400" baseline="30000" dirty="0">
                <a:latin typeface="Arial Narrow" pitchFamily="34" charset="0"/>
              </a:rPr>
              <a:t>2</a:t>
            </a:r>
            <a:r>
              <a:rPr lang="en-US" sz="1400" dirty="0">
                <a:latin typeface="Arial Narrow" pitchFamily="34" charset="0"/>
              </a:rPr>
              <a:t>Phlebotomy or exchange to decrease iron loading</a:t>
            </a:r>
          </a:p>
        </p:txBody>
      </p:sp>
    </p:spTree>
    <p:extLst>
      <p:ext uri="{BB962C8B-B14F-4D97-AF65-F5344CB8AC3E}">
        <p14:creationId xmlns:p14="http://schemas.microsoft.com/office/powerpoint/2010/main" val="1002440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talk will follow the topical structure suggested by the ABP:</a:t>
            </a:r>
          </a:p>
        </p:txBody>
      </p:sp>
      <p:pic>
        <p:nvPicPr>
          <p:cNvPr id="4" name="Picture 3"/>
          <p:cNvPicPr>
            <a:picLocks noChangeAspect="1"/>
          </p:cNvPicPr>
          <p:nvPr/>
        </p:nvPicPr>
        <p:blipFill>
          <a:blip r:embed="rId2"/>
          <a:stretch>
            <a:fillRect/>
          </a:stretch>
        </p:blipFill>
        <p:spPr>
          <a:xfrm>
            <a:off x="344194" y="1806272"/>
            <a:ext cx="11575964" cy="4239981"/>
          </a:xfrm>
          <a:prstGeom prst="rect">
            <a:avLst/>
          </a:prstGeom>
        </p:spPr>
      </p:pic>
    </p:spTree>
    <p:extLst>
      <p:ext uri="{BB962C8B-B14F-4D97-AF65-F5344CB8AC3E}">
        <p14:creationId xmlns:p14="http://schemas.microsoft.com/office/powerpoint/2010/main" val="22537782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4"/>
          <p:cNvSpPr>
            <a:spLocks noGrp="1"/>
          </p:cNvSpPr>
          <p:nvPr>
            <p:ph type="title"/>
          </p:nvPr>
        </p:nvSpPr>
        <p:spPr>
          <a:xfrm>
            <a:off x="838200" y="365125"/>
            <a:ext cx="10515600" cy="1048039"/>
          </a:xfrm>
        </p:spPr>
        <p:txBody>
          <a:bodyPr/>
          <a:lstStyle/>
          <a:p>
            <a:r>
              <a:rPr lang="en-US" dirty="0"/>
              <a:t>Stem Cell Transplantation for SCD</a:t>
            </a:r>
          </a:p>
        </p:txBody>
      </p:sp>
      <p:sp>
        <p:nvSpPr>
          <p:cNvPr id="15" name="Content Placeholder 14">
            <a:extLst>
              <a:ext uri="{FF2B5EF4-FFF2-40B4-BE49-F238E27FC236}">
                <a16:creationId xmlns:a16="http://schemas.microsoft.com/office/drawing/2014/main" id="{6CDAE369-8F1B-D646-A66B-75E2BCE0B9AF}"/>
              </a:ext>
            </a:extLst>
          </p:cNvPr>
          <p:cNvSpPr>
            <a:spLocks noGrp="1"/>
          </p:cNvSpPr>
          <p:nvPr>
            <p:ph sz="half" idx="1"/>
          </p:nvPr>
        </p:nvSpPr>
        <p:spPr>
          <a:xfrm>
            <a:off x="443346" y="1626956"/>
            <a:ext cx="4681548" cy="4263481"/>
          </a:xfrm>
        </p:spPr>
        <p:txBody>
          <a:bodyPr>
            <a:normAutofit fontScale="77500" lnSpcReduction="20000"/>
          </a:bodyPr>
          <a:lstStyle/>
          <a:p>
            <a:r>
              <a:rPr lang="en-US" dirty="0"/>
              <a:t>SCT is only curative therapy for SCD*</a:t>
            </a:r>
          </a:p>
          <a:p>
            <a:r>
              <a:rPr lang="en-US" dirty="0"/>
              <a:t>Indications for Transplant in SCD</a:t>
            </a:r>
          </a:p>
          <a:p>
            <a:pPr lvl="1"/>
            <a:r>
              <a:rPr lang="en-US" dirty="0"/>
              <a:t>Hb SS/</a:t>
            </a:r>
            <a:r>
              <a:rPr lang="en-US" dirty="0">
                <a:ea typeface="ＭＳ Ｐゴシック" pitchFamily="34" charset="-128"/>
              </a:rPr>
              <a:t>Sβ</a:t>
            </a:r>
            <a:r>
              <a:rPr lang="en-US" baseline="32000" dirty="0">
                <a:ea typeface="ＭＳ Ｐゴシック" pitchFamily="34" charset="-128"/>
              </a:rPr>
              <a:t>0 </a:t>
            </a:r>
            <a:r>
              <a:rPr lang="en-US" dirty="0">
                <a:ea typeface="ＭＳ Ｐゴシック" pitchFamily="34" charset="-128"/>
              </a:rPr>
              <a:t>less than 16 years</a:t>
            </a:r>
          </a:p>
          <a:p>
            <a:pPr lvl="1"/>
            <a:r>
              <a:rPr lang="en-US" dirty="0">
                <a:ea typeface="ＭＳ Ｐゴシック" pitchFamily="34" charset="-128"/>
              </a:rPr>
              <a:t>One or more of the following:</a:t>
            </a:r>
          </a:p>
          <a:p>
            <a:pPr lvl="2"/>
            <a:r>
              <a:rPr lang="en-US" dirty="0">
                <a:ea typeface="ＭＳ Ｐゴシック" pitchFamily="34" charset="-128"/>
              </a:rPr>
              <a:t>Stroke or CNS event lasting longer than 24 </a:t>
            </a:r>
            <a:r>
              <a:rPr lang="en-US" dirty="0" err="1">
                <a:ea typeface="ＭＳ Ｐゴシック" pitchFamily="34" charset="-128"/>
              </a:rPr>
              <a:t>hrs</a:t>
            </a:r>
            <a:endParaRPr lang="en-US" dirty="0">
              <a:ea typeface="ＭＳ Ｐゴシック" pitchFamily="34" charset="-128"/>
            </a:endParaRPr>
          </a:p>
          <a:p>
            <a:pPr lvl="2"/>
            <a:r>
              <a:rPr lang="en-US" dirty="0">
                <a:ea typeface="ＭＳ Ｐゴシック" pitchFamily="34" charset="-128"/>
              </a:rPr>
              <a:t>Impaired neuropsychologic function with abnormal brain MRI</a:t>
            </a:r>
          </a:p>
          <a:p>
            <a:pPr lvl="2"/>
            <a:r>
              <a:rPr lang="en-US" dirty="0">
                <a:ea typeface="ＭＳ Ｐゴシック" pitchFamily="34" charset="-128"/>
              </a:rPr>
              <a:t>Recurrent acute chest syndrome</a:t>
            </a:r>
          </a:p>
          <a:p>
            <a:pPr lvl="2"/>
            <a:r>
              <a:rPr lang="en-US" dirty="0">
                <a:ea typeface="ＭＳ Ｐゴシック" pitchFamily="34" charset="-128"/>
              </a:rPr>
              <a:t>Stage I or II Sickle Lung Disease</a:t>
            </a:r>
          </a:p>
          <a:p>
            <a:pPr lvl="2"/>
            <a:r>
              <a:rPr lang="en-US" dirty="0">
                <a:ea typeface="ＭＳ Ｐゴシック" pitchFamily="34" charset="-128"/>
              </a:rPr>
              <a:t>Recurrent painful episodes</a:t>
            </a:r>
            <a:endParaRPr lang="en-US" dirty="0"/>
          </a:p>
          <a:p>
            <a:r>
              <a:rPr lang="en-US" dirty="0"/>
              <a:t>HLA-matched sibling donors are limited</a:t>
            </a:r>
          </a:p>
          <a:p>
            <a:r>
              <a:rPr lang="en-US" dirty="0"/>
              <a:t>Ongoing research to expand donor choices and reduce toxicity</a:t>
            </a:r>
          </a:p>
        </p:txBody>
      </p:sp>
      <p:sp>
        <p:nvSpPr>
          <p:cNvPr id="6" name="Content Placeholder 5">
            <a:extLst>
              <a:ext uri="{FF2B5EF4-FFF2-40B4-BE49-F238E27FC236}">
                <a16:creationId xmlns:a16="http://schemas.microsoft.com/office/drawing/2014/main" id="{BC352A55-1EE9-2C48-B342-AFBDF337DEAD}"/>
              </a:ext>
            </a:extLst>
          </p:cNvPr>
          <p:cNvSpPr>
            <a:spLocks noGrp="1"/>
          </p:cNvSpPr>
          <p:nvPr>
            <p:ph sz="half" idx="2"/>
          </p:nvPr>
        </p:nvSpPr>
        <p:spPr>
          <a:xfrm>
            <a:off x="5840496" y="1740766"/>
            <a:ext cx="5769613" cy="569648"/>
          </a:xfrm>
        </p:spPr>
        <p:txBody>
          <a:bodyPr>
            <a:normAutofit fontScale="77500" lnSpcReduction="20000"/>
          </a:bodyPr>
          <a:lstStyle/>
          <a:p>
            <a:r>
              <a:rPr lang="en-US" dirty="0"/>
              <a:t>OS for SCD based on donor source (CIBMTR)</a:t>
            </a:r>
          </a:p>
          <a:p>
            <a:pPr lvl="1"/>
            <a:endParaRPr lang="en-US" dirty="0"/>
          </a:p>
          <a:p>
            <a:endParaRPr lang="en-US" dirty="0"/>
          </a:p>
        </p:txBody>
      </p:sp>
      <p:pic>
        <p:nvPicPr>
          <p:cNvPr id="18" name="Picture 17">
            <a:extLst>
              <a:ext uri="{FF2B5EF4-FFF2-40B4-BE49-F238E27FC236}">
                <a16:creationId xmlns:a16="http://schemas.microsoft.com/office/drawing/2014/main" id="{85E88D9A-A23D-C54F-9944-9EA71842E7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4894" y="2025590"/>
            <a:ext cx="6817840" cy="3466213"/>
          </a:xfrm>
          <a:prstGeom prst="rect">
            <a:avLst/>
          </a:prstGeom>
        </p:spPr>
      </p:pic>
      <p:sp>
        <p:nvSpPr>
          <p:cNvPr id="2" name="TextBox 1"/>
          <p:cNvSpPr txBox="1"/>
          <p:nvPr/>
        </p:nvSpPr>
        <p:spPr>
          <a:xfrm>
            <a:off x="5374160" y="5474385"/>
            <a:ext cx="6817840" cy="646331"/>
          </a:xfrm>
          <a:prstGeom prst="rect">
            <a:avLst/>
          </a:prstGeom>
          <a:noFill/>
        </p:spPr>
        <p:txBody>
          <a:bodyPr wrap="square" rtlCol="0">
            <a:spAutoFit/>
          </a:bodyPr>
          <a:lstStyle/>
          <a:p>
            <a:r>
              <a:rPr lang="en-US" sz="1200" dirty="0"/>
              <a:t>Reproduced with permission from </a:t>
            </a:r>
            <a:r>
              <a:rPr lang="en-US" sz="1200" dirty="0" err="1"/>
              <a:t>Gluckman</a:t>
            </a:r>
            <a:r>
              <a:rPr lang="en-US" sz="1200" dirty="0"/>
              <a:t> E. Allogeneic transplantation strategies including haploidentical transplantation in sickle cell disease. Hematology Am Soc </a:t>
            </a:r>
            <a:r>
              <a:rPr lang="en-US" sz="1200" dirty="0" err="1"/>
              <a:t>Hematol</a:t>
            </a:r>
            <a:r>
              <a:rPr lang="en-US" sz="1200" dirty="0"/>
              <a:t> Educ Program. 2013;2013:370-6. </a:t>
            </a:r>
            <a:r>
              <a:rPr lang="en-US" sz="1200" dirty="0" err="1"/>
              <a:t>doi</a:t>
            </a:r>
            <a:r>
              <a:rPr lang="en-US" sz="1200" dirty="0"/>
              <a:t>: 10.1182/asheducation-2013.1.370. © 2013 by the American Society of Hematology.</a:t>
            </a:r>
          </a:p>
        </p:txBody>
      </p:sp>
    </p:spTree>
    <p:extLst>
      <p:ext uri="{BB962C8B-B14F-4D97-AF65-F5344CB8AC3E}">
        <p14:creationId xmlns:p14="http://schemas.microsoft.com/office/powerpoint/2010/main" val="1118186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Sickle Cell Trait</a:t>
            </a:r>
            <a:endParaRPr lang="en-US" dirty="0"/>
          </a:p>
        </p:txBody>
      </p:sp>
      <p:sp>
        <p:nvSpPr>
          <p:cNvPr id="4" name="Content Placeholder 3">
            <a:extLst>
              <a:ext uri="{FF2B5EF4-FFF2-40B4-BE49-F238E27FC236}">
                <a16:creationId xmlns:a16="http://schemas.microsoft.com/office/drawing/2014/main" id="{AC2653E1-DABE-2A4C-A66B-E3011CA8F8D1}"/>
              </a:ext>
            </a:extLst>
          </p:cNvPr>
          <p:cNvSpPr>
            <a:spLocks noGrp="1"/>
          </p:cNvSpPr>
          <p:nvPr>
            <p:ph sz="half" idx="1"/>
          </p:nvPr>
        </p:nvSpPr>
        <p:spPr/>
        <p:txBody>
          <a:bodyPr>
            <a:normAutofit fontScale="92500" lnSpcReduction="20000"/>
          </a:bodyPr>
          <a:lstStyle/>
          <a:p>
            <a:r>
              <a:rPr lang="en-US" dirty="0"/>
              <a:t>Newborn screening pattern = FAS</a:t>
            </a:r>
          </a:p>
          <a:p>
            <a:r>
              <a:rPr lang="en-US" dirty="0"/>
              <a:t>Main </a:t>
            </a:r>
            <a:r>
              <a:rPr lang="en-US" dirty="0" err="1"/>
              <a:t>Hbs</a:t>
            </a:r>
            <a:r>
              <a:rPr lang="en-US" dirty="0"/>
              <a:t> – A&gt;S; S &lt;50%</a:t>
            </a:r>
          </a:p>
          <a:p>
            <a:r>
              <a:rPr lang="en-US" dirty="0"/>
              <a:t>Hematologic parameters – normal</a:t>
            </a:r>
          </a:p>
          <a:p>
            <a:r>
              <a:rPr lang="en-US" dirty="0"/>
              <a:t>Associations </a:t>
            </a:r>
          </a:p>
          <a:p>
            <a:pPr lvl="1"/>
            <a:r>
              <a:rPr lang="en-US" dirty="0"/>
              <a:t>Microscopic hematuria</a:t>
            </a:r>
          </a:p>
          <a:p>
            <a:pPr lvl="1"/>
            <a:r>
              <a:rPr lang="en-US" dirty="0"/>
              <a:t>Renal papillary necrosis (gross hematuria)</a:t>
            </a:r>
          </a:p>
          <a:p>
            <a:pPr lvl="1"/>
            <a:r>
              <a:rPr lang="en-US" dirty="0"/>
              <a:t>Isosthenuria (mild urinary concentrating defect)</a:t>
            </a:r>
          </a:p>
          <a:p>
            <a:pPr lvl="1"/>
            <a:r>
              <a:rPr lang="en-US" dirty="0"/>
              <a:t>Increased risk of chronic kidney disease</a:t>
            </a:r>
          </a:p>
          <a:p>
            <a:pPr lvl="1"/>
            <a:r>
              <a:rPr lang="en-US" dirty="0"/>
              <a:t>Increased risk of pulmonary embolism</a:t>
            </a:r>
          </a:p>
          <a:p>
            <a:pPr lvl="1"/>
            <a:r>
              <a:rPr lang="en-US" dirty="0"/>
              <a:t>Glaucoma after </a:t>
            </a:r>
            <a:r>
              <a:rPr lang="en-US" dirty="0" err="1"/>
              <a:t>hyphema</a:t>
            </a:r>
            <a:endParaRPr lang="en-US" dirty="0"/>
          </a:p>
          <a:p>
            <a:pPr lvl="1"/>
            <a:r>
              <a:rPr lang="en-US" dirty="0"/>
              <a:t>Splenic infarction (altitude or depressurized flight)</a:t>
            </a:r>
          </a:p>
          <a:p>
            <a:pPr lvl="1"/>
            <a:endParaRPr lang="en-US" dirty="0"/>
          </a:p>
        </p:txBody>
      </p:sp>
      <p:sp>
        <p:nvSpPr>
          <p:cNvPr id="15" name="Content Placeholder 14">
            <a:extLst>
              <a:ext uri="{FF2B5EF4-FFF2-40B4-BE49-F238E27FC236}">
                <a16:creationId xmlns:a16="http://schemas.microsoft.com/office/drawing/2014/main" id="{008A8910-0721-8042-84AA-82B3D0D49C1A}"/>
              </a:ext>
            </a:extLst>
          </p:cNvPr>
          <p:cNvSpPr>
            <a:spLocks noGrp="1"/>
          </p:cNvSpPr>
          <p:nvPr>
            <p:ph sz="half" idx="2"/>
          </p:nvPr>
        </p:nvSpPr>
        <p:spPr/>
        <p:txBody>
          <a:bodyPr>
            <a:normAutofit fontScale="92500" lnSpcReduction="20000"/>
          </a:bodyPr>
          <a:lstStyle/>
          <a:p>
            <a:r>
              <a:rPr lang="en-US" dirty="0"/>
              <a:t>Sickle trait is generally considered a benign condition.</a:t>
            </a:r>
          </a:p>
          <a:p>
            <a:r>
              <a:rPr lang="en-US" dirty="0"/>
              <a:t>Exertional heat illness / rhabdomyolysis / death</a:t>
            </a:r>
          </a:p>
          <a:p>
            <a:pPr lvl="1"/>
            <a:r>
              <a:rPr lang="en-US" dirty="0"/>
              <a:t>“Exercise Collapse Associated with Sickle Cell Trait”</a:t>
            </a:r>
          </a:p>
          <a:p>
            <a:pPr lvl="1"/>
            <a:r>
              <a:rPr lang="en-US" dirty="0"/>
              <a:t>Sudden death described after periods of extreme physical exertion. </a:t>
            </a:r>
          </a:p>
          <a:p>
            <a:pPr lvl="1"/>
            <a:r>
              <a:rPr lang="en-US" dirty="0"/>
              <a:t>Exact etiology unclear.</a:t>
            </a:r>
          </a:p>
          <a:p>
            <a:r>
              <a:rPr lang="en-US" dirty="0"/>
              <a:t>Renal medullary carcinoma (rare)</a:t>
            </a:r>
          </a:p>
          <a:p>
            <a:pPr lvl="1"/>
            <a:r>
              <a:rPr lang="en-US" dirty="0"/>
              <a:t>150 cases reported</a:t>
            </a:r>
          </a:p>
          <a:p>
            <a:pPr lvl="1"/>
            <a:r>
              <a:rPr lang="en-US" dirty="0"/>
              <a:t>Exclusively associated with Sickle Trait</a:t>
            </a:r>
          </a:p>
          <a:p>
            <a:pPr marL="457200" lvl="1" indent="0">
              <a:buNone/>
            </a:pPr>
            <a:endParaRPr lang="en-US" dirty="0"/>
          </a:p>
          <a:p>
            <a:endParaRPr lang="en-US" dirty="0"/>
          </a:p>
        </p:txBody>
      </p:sp>
    </p:spTree>
    <p:extLst>
      <p:ext uri="{BB962C8B-B14F-4D97-AF65-F5344CB8AC3E}">
        <p14:creationId xmlns:p14="http://schemas.microsoft.com/office/powerpoint/2010/main" val="16433075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Other Hemoglobinopathies </a:t>
            </a:r>
            <a:endParaRPr lang="en-US" dirty="0"/>
          </a:p>
        </p:txBody>
      </p:sp>
      <p:sp>
        <p:nvSpPr>
          <p:cNvPr id="3" name="Content Placeholder 2"/>
          <p:cNvSpPr>
            <a:spLocks noGrp="1"/>
          </p:cNvSpPr>
          <p:nvPr>
            <p:ph idx="1"/>
          </p:nvPr>
        </p:nvSpPr>
        <p:spPr/>
        <p:txBody>
          <a:bodyPr/>
          <a:lstStyle/>
          <a:p>
            <a:r>
              <a:rPr lang="en-US" dirty="0"/>
              <a:t>Hemoglobin C</a:t>
            </a:r>
          </a:p>
          <a:p>
            <a:r>
              <a:rPr lang="en-US" dirty="0"/>
              <a:t>Hemoglobin E</a:t>
            </a:r>
          </a:p>
          <a:p>
            <a:r>
              <a:rPr lang="en-US" dirty="0"/>
              <a:t>Hereditary Persistence of Fetal Hemoglobin (HPFH)</a:t>
            </a:r>
          </a:p>
          <a:p>
            <a:r>
              <a:rPr lang="en-US" dirty="0"/>
              <a:t>Hemoglobin Constant Spring</a:t>
            </a:r>
          </a:p>
          <a:p>
            <a:endParaRPr lang="en-US" dirty="0"/>
          </a:p>
        </p:txBody>
      </p:sp>
    </p:spTree>
    <p:extLst>
      <p:ext uri="{BB962C8B-B14F-4D97-AF65-F5344CB8AC3E}">
        <p14:creationId xmlns:p14="http://schemas.microsoft.com/office/powerpoint/2010/main" val="30307535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11"/>
          <p:cNvSpPr>
            <a:spLocks noGrp="1" noChangeArrowheads="1"/>
          </p:cNvSpPr>
          <p:nvPr>
            <p:ph type="title"/>
          </p:nvPr>
        </p:nvSpPr>
        <p:spPr/>
        <p:txBody>
          <a:bodyPr/>
          <a:lstStyle/>
          <a:p>
            <a:r>
              <a:rPr lang="en-US" dirty="0"/>
              <a:t>Hemoglobin C Disease</a:t>
            </a:r>
          </a:p>
        </p:txBody>
      </p:sp>
      <p:sp>
        <p:nvSpPr>
          <p:cNvPr id="165891" name="Rectangle 12"/>
          <p:cNvSpPr>
            <a:spLocks noGrp="1" noChangeArrowheads="1"/>
          </p:cNvSpPr>
          <p:nvPr>
            <p:ph type="body" sz="half" idx="1"/>
          </p:nvPr>
        </p:nvSpPr>
        <p:spPr>
          <a:xfrm>
            <a:off x="637202" y="1509668"/>
            <a:ext cx="5384800" cy="4724400"/>
          </a:xfrm>
        </p:spPr>
        <p:txBody>
          <a:bodyPr/>
          <a:lstStyle/>
          <a:p>
            <a:r>
              <a:rPr lang="en-US" dirty="0"/>
              <a:t>Homozygosity for </a:t>
            </a:r>
            <a:r>
              <a:rPr lang="en-US" dirty="0" err="1">
                <a:sym typeface="Symbol" pitchFamily="18" charset="2"/>
              </a:rPr>
              <a:t>Hb</a:t>
            </a:r>
            <a:r>
              <a:rPr lang="en-US" dirty="0">
                <a:sym typeface="Symbol" pitchFamily="18" charset="2"/>
              </a:rPr>
              <a:t> C</a:t>
            </a:r>
            <a:r>
              <a:rPr lang="en-US" dirty="0"/>
              <a:t>C</a:t>
            </a:r>
            <a:r>
              <a:rPr lang="en-US" dirty="0">
                <a:sym typeface="Symbol" pitchFamily="18" charset="2"/>
              </a:rPr>
              <a:t></a:t>
            </a:r>
            <a:endParaRPr lang="en-US" dirty="0"/>
          </a:p>
          <a:p>
            <a:r>
              <a:rPr lang="en-US" dirty="0"/>
              <a:t>Not a </a:t>
            </a:r>
            <a:r>
              <a:rPr lang="ja-JP" altLang="en-US"/>
              <a:t>“</a:t>
            </a:r>
            <a:r>
              <a:rPr lang="en-US" altLang="ja-JP" dirty="0"/>
              <a:t>sickling</a:t>
            </a:r>
            <a:r>
              <a:rPr lang="ja-JP" altLang="en-US"/>
              <a:t>”</a:t>
            </a:r>
            <a:r>
              <a:rPr lang="en-US" altLang="ja-JP" dirty="0"/>
              <a:t> disorder</a:t>
            </a:r>
          </a:p>
          <a:p>
            <a:r>
              <a:rPr lang="en-US" dirty="0"/>
              <a:t>Mild chronic hemolytic anemia</a:t>
            </a:r>
          </a:p>
          <a:p>
            <a:r>
              <a:rPr lang="en-US" dirty="0"/>
              <a:t>Intermittent jaundice</a:t>
            </a:r>
          </a:p>
          <a:p>
            <a:r>
              <a:rPr lang="en-US" dirty="0"/>
              <a:t>Splenomegaly (adolescents and adults)</a:t>
            </a:r>
          </a:p>
          <a:p>
            <a:pPr lvl="1"/>
            <a:r>
              <a:rPr lang="en-US" dirty="0"/>
              <a:t>No </a:t>
            </a:r>
            <a:r>
              <a:rPr lang="en-US" dirty="0" err="1"/>
              <a:t>hyposplenism</a:t>
            </a:r>
            <a:endParaRPr lang="en-US" dirty="0"/>
          </a:p>
          <a:p>
            <a:pPr lvl="1"/>
            <a:r>
              <a:rPr lang="en-US" dirty="0"/>
              <a:t>No splenic sequestration</a:t>
            </a:r>
          </a:p>
          <a:p>
            <a:r>
              <a:rPr lang="en-US" dirty="0"/>
              <a:t>Microcytosis, targets, crystals</a:t>
            </a:r>
          </a:p>
        </p:txBody>
      </p:sp>
      <p:sp>
        <p:nvSpPr>
          <p:cNvPr id="4" name="TextBox 3"/>
          <p:cNvSpPr txBox="1"/>
          <p:nvPr/>
        </p:nvSpPr>
        <p:spPr>
          <a:xfrm>
            <a:off x="7644219" y="5323225"/>
            <a:ext cx="2239962" cy="369332"/>
          </a:xfrm>
          <a:prstGeom prst="rect">
            <a:avLst/>
          </a:prstGeom>
          <a:noFill/>
        </p:spPr>
        <p:txBody>
          <a:bodyPr wrap="square" rtlCol="0">
            <a:spAutoFit/>
          </a:bodyPr>
          <a:lstStyle/>
          <a:p>
            <a:pPr algn="ctr"/>
            <a:r>
              <a:rPr lang="en-US" dirty="0"/>
              <a:t>Hb C crystals</a:t>
            </a:r>
          </a:p>
        </p:txBody>
      </p:sp>
      <p:pic>
        <p:nvPicPr>
          <p:cNvPr id="7" name="Picture 6">
            <a:extLst>
              <a:ext uri="{FF2B5EF4-FFF2-40B4-BE49-F238E27FC236}">
                <a16:creationId xmlns:a16="http://schemas.microsoft.com/office/drawing/2014/main" id="{8C3E58B1-969A-5747-9E52-632C1D6FCE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789" y="1808066"/>
            <a:ext cx="4570824" cy="3409507"/>
          </a:xfrm>
          <a:prstGeom prst="rect">
            <a:avLst/>
          </a:prstGeom>
          <a:ln>
            <a:solidFill>
              <a:schemeClr val="accent1"/>
            </a:solidFill>
          </a:ln>
        </p:spPr>
      </p:pic>
      <p:sp>
        <p:nvSpPr>
          <p:cNvPr id="8" name="Donut 7">
            <a:extLst>
              <a:ext uri="{FF2B5EF4-FFF2-40B4-BE49-F238E27FC236}">
                <a16:creationId xmlns:a16="http://schemas.microsoft.com/office/drawing/2014/main" id="{91BF47B0-0B98-7A45-9D0D-0B8C1E5ACE28}"/>
              </a:ext>
            </a:extLst>
          </p:cNvPr>
          <p:cNvSpPr/>
          <p:nvPr/>
        </p:nvSpPr>
        <p:spPr>
          <a:xfrm>
            <a:off x="6775248" y="2452602"/>
            <a:ext cx="678497" cy="659219"/>
          </a:xfrm>
          <a:prstGeom prst="donut">
            <a:avLst>
              <a:gd name="adj" fmla="val 0"/>
            </a:avLst>
          </a:prstGeom>
          <a:solidFill>
            <a:schemeClr val="tx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Rectangle 1"/>
          <p:cNvSpPr/>
          <p:nvPr/>
        </p:nvSpPr>
        <p:spPr>
          <a:xfrm>
            <a:off x="2901301" y="5933985"/>
            <a:ext cx="6096000" cy="646331"/>
          </a:xfrm>
          <a:prstGeom prst="rect">
            <a:avLst/>
          </a:prstGeom>
        </p:spPr>
        <p:txBody>
          <a:bodyPr>
            <a:spAutoFit/>
          </a:bodyPr>
          <a:lstStyle/>
          <a:p>
            <a:r>
              <a:rPr lang="en-US" sz="1200" dirty="0"/>
              <a:t>Republished with permission of American Society of Hematology, from Homozygous hemoglobin C disease, Jan 1, 1946, https://doi.org/10.1182/blood-2013-04-498188; permission conveyed through Copyright Clearance Center, Inc. </a:t>
            </a:r>
          </a:p>
        </p:txBody>
      </p:sp>
    </p:spTree>
    <p:extLst>
      <p:ext uri="{BB962C8B-B14F-4D97-AF65-F5344CB8AC3E}">
        <p14:creationId xmlns:p14="http://schemas.microsoft.com/office/powerpoint/2010/main" val="39362075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838200" y="365126"/>
            <a:ext cx="10515600" cy="715530"/>
          </a:xfrm>
        </p:spPr>
        <p:txBody>
          <a:bodyPr/>
          <a:lstStyle/>
          <a:p>
            <a:r>
              <a:rPr lang="en-US" dirty="0"/>
              <a:t>Hemoglobin E</a:t>
            </a:r>
          </a:p>
        </p:txBody>
      </p:sp>
      <p:sp>
        <p:nvSpPr>
          <p:cNvPr id="65538" name="Rectangle 3"/>
          <p:cNvSpPr>
            <a:spLocks noGrp="1" noChangeArrowheads="1"/>
          </p:cNvSpPr>
          <p:nvPr>
            <p:ph idx="1"/>
          </p:nvPr>
        </p:nvSpPr>
        <p:spPr>
          <a:xfrm>
            <a:off x="800049" y="1103342"/>
            <a:ext cx="10515600" cy="4351338"/>
          </a:xfrm>
        </p:spPr>
        <p:txBody>
          <a:bodyPr rtlCol="0">
            <a:normAutofit/>
          </a:bodyPr>
          <a:lstStyle/>
          <a:p>
            <a:r>
              <a:rPr lang="en-US" sz="2000" dirty="0"/>
              <a:t>Very common Hb variant (Southeast Asia)</a:t>
            </a:r>
          </a:p>
          <a:p>
            <a:r>
              <a:rPr lang="en-US" sz="2000" dirty="0"/>
              <a:t>b26 </a:t>
            </a:r>
            <a:r>
              <a:rPr lang="en-US" sz="2000" dirty="0" err="1"/>
              <a:t>glu</a:t>
            </a:r>
            <a:r>
              <a:rPr lang="en-US" sz="2000" dirty="0" err="1">
                <a:sym typeface="Symbol" charset="0"/>
              </a:rPr>
              <a:t></a:t>
            </a:r>
            <a:r>
              <a:rPr lang="en-US" sz="2000" dirty="0" err="1"/>
              <a:t>lys</a:t>
            </a:r>
            <a:r>
              <a:rPr lang="en-US" sz="2000" dirty="0"/>
              <a:t> [HBB.c.79G&gt;A(p.E27K)]</a:t>
            </a:r>
          </a:p>
          <a:p>
            <a:r>
              <a:rPr lang="en-US" sz="2000" dirty="0"/>
              <a:t>Qualitative and quantitative defect (</a:t>
            </a:r>
            <a:r>
              <a:rPr lang="en-US" sz="2000" dirty="0" err="1"/>
              <a:t>thalassemic</a:t>
            </a:r>
            <a:r>
              <a:rPr lang="en-US" sz="2000" dirty="0"/>
              <a:t> </a:t>
            </a:r>
            <a:r>
              <a:rPr lang="en-US" sz="2000" dirty="0" err="1"/>
              <a:t>hemoglobinopathy</a:t>
            </a:r>
            <a:r>
              <a:rPr lang="en-US" sz="2000" dirty="0"/>
              <a:t>)</a:t>
            </a:r>
          </a:p>
          <a:p>
            <a:r>
              <a:rPr lang="en-US" sz="2000" dirty="0"/>
              <a:t>Interacts </a:t>
            </a:r>
            <a:r>
              <a:rPr lang="en-US" sz="2000"/>
              <a:t>with </a:t>
            </a:r>
            <a:r>
              <a:rPr lang="en-US" sz="2000">
                <a:solidFill>
                  <a:schemeClr val="tx1"/>
                </a:solidFill>
                <a:ea typeface="ＭＳ Ｐゴシック" charset="0"/>
                <a:cs typeface="ＭＳ Ｐゴシック" charset="0"/>
                <a:sym typeface="Symbol" charset="0"/>
              </a:rPr>
              <a:t>β </a:t>
            </a:r>
            <a:r>
              <a:rPr lang="en-US" sz="2000"/>
              <a:t>-</a:t>
            </a:r>
            <a:r>
              <a:rPr lang="en-US" sz="2000" dirty="0"/>
              <a:t>thalassemia determinants</a:t>
            </a:r>
          </a:p>
        </p:txBody>
      </p:sp>
      <p:graphicFrame>
        <p:nvGraphicFramePr>
          <p:cNvPr id="32874" name="Group 106"/>
          <p:cNvGraphicFramePr>
            <a:graphicFrameLocks noGrp="1"/>
          </p:cNvGraphicFramePr>
          <p:nvPr/>
        </p:nvGraphicFramePr>
        <p:xfrm>
          <a:off x="1946003" y="3320141"/>
          <a:ext cx="7772400" cy="2730883"/>
        </p:xfrm>
        <a:graphic>
          <a:graphicData uri="http://schemas.openxmlformats.org/drawingml/2006/table">
            <a:tbl>
              <a:tblPr/>
              <a:tblGrid>
                <a:gridCol w="24384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512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latin typeface="+mj-lt"/>
                          <a:ea typeface="ＭＳ Ｐゴシック" charset="0"/>
                          <a:cs typeface="ＭＳ Ｐゴシック" charset="0"/>
                        </a:rPr>
                        <a:t>Name</a:t>
                      </a:r>
                    </a:p>
                  </a:txBody>
                  <a:tcPr anchor="ctr" horzOverflow="overflow">
                    <a:lnL w="38100" cap="flat" cmpd="sng" algn="ctr">
                      <a:solidFill>
                        <a:schemeClr val="tx1"/>
                      </a:solidFill>
                      <a:prstDash val="solid"/>
                      <a:round/>
                      <a:headEnd type="none" w="med" len="med"/>
                      <a:tailEnd type="none" w="med" len="med"/>
                    </a:lnL>
                    <a:lnR>
                      <a:noFill/>
                    </a:lnR>
                    <a:lnT w="38100" cap="flat" cmpd="sng" algn="ctr">
                      <a:solidFill>
                        <a:schemeClr val="tx1"/>
                      </a:solidFill>
                      <a:prstDash val="solid"/>
                      <a:round/>
                      <a:headEnd type="none" w="med" len="med"/>
                      <a:tailEnd type="none" w="med" len="med"/>
                    </a:lnT>
                    <a:lnB>
                      <a:noFill/>
                    </a:lnB>
                    <a:lnTlToBr>
                      <a:noFill/>
                    </a:lnTlToBr>
                    <a:lnBlToTr>
                      <a:noFill/>
                    </a:lnBlToTr>
                    <a:solidFill>
                      <a:schemeClr val="accent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latin typeface="+mj-lt"/>
                          <a:ea typeface="ＭＳ Ｐゴシック" charset="0"/>
                          <a:cs typeface="ＭＳ Ｐゴシック" charset="0"/>
                        </a:rPr>
                        <a:t>Main Hb Present</a:t>
                      </a:r>
                    </a:p>
                  </a:txBody>
                  <a:tcPr anchor="ctr"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solidFill>
                      <a:schemeClr val="accent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latin typeface="+mj-lt"/>
                          <a:ea typeface="ＭＳ Ｐゴシック" charset="0"/>
                          <a:cs typeface="ＭＳ Ｐゴシック" charset="0"/>
                        </a:rPr>
                        <a:t>Clinical features (generalization)</a:t>
                      </a:r>
                    </a:p>
                  </a:txBody>
                  <a:tcPr anchor="ctr" horzOverflow="overflow">
                    <a:lnL>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solidFill>
                      <a:schemeClr val="accent1">
                        <a:lumMod val="50000"/>
                      </a:schemeClr>
                    </a:solidFill>
                  </a:tcPr>
                </a:tc>
                <a:extLst>
                  <a:ext uri="{0D108BD9-81ED-4DB2-BD59-A6C34878D82A}">
                    <a16:rowId xmlns:a16="http://schemas.microsoft.com/office/drawing/2014/main" val="10000"/>
                  </a:ext>
                </a:extLst>
              </a:tr>
              <a:tr h="512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mj-lt"/>
                          <a:ea typeface="ＭＳ Ｐゴシック" charset="0"/>
                          <a:cs typeface="ＭＳ Ｐゴシック" charset="0"/>
                        </a:rPr>
                        <a:t>Hb E trait</a:t>
                      </a:r>
                    </a:p>
                  </a:txBody>
                  <a:tcPr anchor="ctr" horzOverflow="overflow">
                    <a:lnL w="381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mj-lt"/>
                          <a:ea typeface="ＭＳ Ｐゴシック" charset="0"/>
                          <a:cs typeface="ＭＳ Ｐゴシック" charset="0"/>
                        </a:rPr>
                        <a:t>A &gt; E</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tx1"/>
                          </a:solidFill>
                          <a:effectLst/>
                          <a:latin typeface="+mj-lt"/>
                          <a:ea typeface="ＭＳ Ｐゴシック" charset="0"/>
                          <a:cs typeface="ＭＳ Ｐゴシック" charset="0"/>
                        </a:rPr>
                        <a:t>Microcytosis</a:t>
                      </a:r>
                      <a:r>
                        <a:rPr kumimoji="0" lang="en-US" sz="1800" b="0" i="0" u="none" strike="noStrike" cap="none" normalizeH="0" baseline="0" dirty="0">
                          <a:ln>
                            <a:noFill/>
                          </a:ln>
                          <a:solidFill>
                            <a:schemeClr val="tx1"/>
                          </a:solidFill>
                          <a:effectLst/>
                          <a:latin typeface="+mj-lt"/>
                          <a:ea typeface="ＭＳ Ｐゴシック" charset="0"/>
                          <a:cs typeface="ＭＳ Ｐゴシック" charset="0"/>
                        </a:rPr>
                        <a:t>, target cells</a:t>
                      </a:r>
                    </a:p>
                  </a:txBody>
                  <a:tcPr anchor="ctr" horzOverflow="overflow">
                    <a:lnL>
                      <a:noFill/>
                    </a:lnL>
                    <a:lnR w="381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1"/>
                  </a:ext>
                </a:extLst>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mj-lt"/>
                          <a:ea typeface="ＭＳ Ｐゴシック" charset="0"/>
                          <a:cs typeface="ＭＳ Ｐゴシック" charset="0"/>
                        </a:rPr>
                        <a:t>Hb E disease</a:t>
                      </a:r>
                    </a:p>
                  </a:txBody>
                  <a:tcPr anchor="ctr" horzOverflow="overflow">
                    <a:lnL w="381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mj-lt"/>
                          <a:ea typeface="ＭＳ Ｐゴシック" charset="0"/>
                          <a:cs typeface="ＭＳ Ｐゴシック" charset="0"/>
                        </a:rPr>
                        <a:t>E</a:t>
                      </a:r>
                    </a:p>
                  </a:txBody>
                  <a:tcPr anchor="ctr" horzOverflow="overflow">
                    <a:lnL>
                      <a:noFill/>
                    </a:lnL>
                    <a:lnR>
                      <a:noFill/>
                    </a:lnR>
                    <a:lnT>
                      <a:noFill/>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1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mj-lt"/>
                          <a:ea typeface="ＭＳ Ｐゴシック" charset="0"/>
                          <a:cs typeface="ＭＳ Ｐゴシック" charset="0"/>
                        </a:rPr>
                        <a:t>Mild microcytic anemia, target cells</a:t>
                      </a:r>
                    </a:p>
                  </a:txBody>
                  <a:tcPr anchor="ctr" horzOverflow="overflow">
                    <a:lnL>
                      <a:noFill/>
                    </a:lnL>
                    <a:lnR w="38100" cap="flat" cmpd="sng" algn="ctr">
                      <a:solidFill>
                        <a:schemeClr val="tx1"/>
                      </a:solidFill>
                      <a:prstDash val="solid"/>
                      <a:round/>
                      <a:headEnd type="none" w="med" len="med"/>
                      <a:tailEnd type="none" w="med" len="med"/>
                    </a:lnR>
                    <a:lnT>
                      <a:noFill/>
                    </a:lnT>
                    <a:lnB>
                      <a:noFill/>
                    </a:lnB>
                    <a:lnTlToBr>
                      <a:noFill/>
                    </a:lnTlToBr>
                    <a:lnBlToTr>
                      <a:noFill/>
                    </a:lnBlToTr>
                    <a:solidFill>
                      <a:srgbClr val="C0C0C0"/>
                    </a:solidFill>
                  </a:tcPr>
                </a:tc>
                <a:extLst>
                  <a:ext uri="{0D108BD9-81ED-4DB2-BD59-A6C34878D82A}">
                    <a16:rowId xmlns:a16="http://schemas.microsoft.com/office/drawing/2014/main" val="10002"/>
                  </a:ext>
                </a:extLst>
              </a:tr>
              <a:tr h="512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mj-lt"/>
                          <a:ea typeface="ＭＳ Ｐゴシック" charset="0"/>
                          <a:cs typeface="ＭＳ Ｐゴシック" charset="0"/>
                        </a:rPr>
                        <a:t>Hb E / </a:t>
                      </a:r>
                      <a:r>
                        <a:rPr kumimoji="0" lang="en-US" sz="1800" b="0" i="0" u="none" strike="noStrike" cap="none" normalizeH="0" baseline="0" dirty="0">
                          <a:ln>
                            <a:noFill/>
                          </a:ln>
                          <a:solidFill>
                            <a:schemeClr val="tx1"/>
                          </a:solidFill>
                          <a:effectLst/>
                          <a:latin typeface="+mj-lt"/>
                          <a:ea typeface="ＭＳ Ｐゴシック" charset="0"/>
                          <a:cs typeface="ＭＳ Ｐゴシック" charset="0"/>
                          <a:sym typeface="Symbol" charset="0"/>
                        </a:rPr>
                        <a:t>β</a:t>
                      </a:r>
                      <a:r>
                        <a:rPr kumimoji="0" lang="en-US" sz="1800" b="0" i="0" u="none" strike="noStrike" cap="none" normalizeH="0" baseline="30000" dirty="0">
                          <a:ln>
                            <a:noFill/>
                          </a:ln>
                          <a:solidFill>
                            <a:schemeClr val="tx1"/>
                          </a:solidFill>
                          <a:effectLst/>
                          <a:latin typeface="+mj-lt"/>
                          <a:ea typeface="ＭＳ Ｐゴシック" charset="0"/>
                          <a:cs typeface="ＭＳ Ｐゴシック" charset="0"/>
                        </a:rPr>
                        <a:t>+</a:t>
                      </a:r>
                      <a:r>
                        <a:rPr kumimoji="0" lang="en-US" sz="1800" b="0" i="0" u="none" strike="noStrike" cap="none" normalizeH="0" baseline="0" dirty="0">
                          <a:ln>
                            <a:noFill/>
                          </a:ln>
                          <a:solidFill>
                            <a:schemeClr val="tx1"/>
                          </a:solidFill>
                          <a:effectLst/>
                          <a:latin typeface="+mj-lt"/>
                          <a:ea typeface="ＭＳ Ｐゴシック" charset="0"/>
                          <a:cs typeface="ＭＳ Ｐゴシック" charset="0"/>
                        </a:rPr>
                        <a:t> -thalassemia</a:t>
                      </a:r>
                    </a:p>
                  </a:txBody>
                  <a:tcPr anchor="ctr" horzOverflow="overflow">
                    <a:lnL w="381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mj-lt"/>
                          <a:ea typeface="ＭＳ Ｐゴシック" charset="0"/>
                          <a:cs typeface="ＭＳ Ｐゴシック" charset="0"/>
                        </a:rPr>
                        <a:t>E</a:t>
                      </a:r>
                      <a:r>
                        <a:rPr kumimoji="0" lang="en-US" sz="1800" b="0" i="0" u="none" strike="noStrike" cap="none" normalizeH="0" baseline="0" dirty="0">
                          <a:ln>
                            <a:noFill/>
                          </a:ln>
                          <a:solidFill>
                            <a:schemeClr val="tx1"/>
                          </a:solidFill>
                          <a:effectLst/>
                          <a:latin typeface="+mj-lt"/>
                          <a:ea typeface="ＭＳ Ｐゴシック" charset="0"/>
                          <a:cs typeface="ＭＳ Ｐゴシック" charset="0"/>
                          <a:sym typeface="Symbol" charset="0"/>
                        </a:rPr>
                        <a:t> &gt; A</a:t>
                      </a:r>
                      <a:endParaRPr kumimoji="0" lang="en-US" sz="1800" b="0" i="0" u="none" strike="noStrike" cap="none" normalizeH="0" baseline="30000" dirty="0">
                        <a:ln>
                          <a:noFill/>
                        </a:ln>
                        <a:solidFill>
                          <a:schemeClr val="tx1"/>
                        </a:solidFill>
                        <a:effectLst/>
                        <a:latin typeface="+mj-lt"/>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kern="1200" cap="none" normalizeH="0" baseline="0" dirty="0">
                          <a:ln>
                            <a:noFill/>
                          </a:ln>
                          <a:solidFill>
                            <a:schemeClr val="tx1"/>
                          </a:solidFill>
                          <a:effectLst/>
                          <a:latin typeface="+mn-lt"/>
                          <a:ea typeface="ＭＳ Ｐゴシック" charset="0"/>
                          <a:cs typeface="ＭＳ Ｐゴシック" charset="0"/>
                          <a:sym typeface="Symbol" charset="0"/>
                        </a:rPr>
                        <a:t>β</a:t>
                      </a:r>
                      <a:r>
                        <a:rPr kumimoji="0" lang="en-US" sz="1800" b="0" i="0" u="none" strike="noStrike" kern="1200" cap="none" normalizeH="0" baseline="0" dirty="0">
                          <a:ln>
                            <a:noFill/>
                          </a:ln>
                          <a:solidFill>
                            <a:schemeClr val="tx1"/>
                          </a:solidFill>
                          <a:effectLst/>
                          <a:latin typeface="+mn-lt"/>
                          <a:ea typeface="ＭＳ Ｐゴシック" charset="0"/>
                          <a:cs typeface="ＭＳ Ｐゴシック" charset="0"/>
                        </a:rPr>
                        <a:t>-thalassemia minor to intermedia</a:t>
                      </a:r>
                    </a:p>
                  </a:txBody>
                  <a:tcPr anchor="ctr" horzOverflow="overflow">
                    <a:lnL>
                      <a:noFill/>
                    </a:lnL>
                    <a:lnR w="381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512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mj-lt"/>
                          <a:ea typeface="ＭＳ Ｐゴシック" charset="0"/>
                          <a:cs typeface="ＭＳ Ｐゴシック" charset="0"/>
                        </a:rPr>
                        <a:t>Hb E / </a:t>
                      </a:r>
                      <a:r>
                        <a:rPr kumimoji="0" lang="en-US" sz="1800" b="0" i="0" u="none" strike="noStrike" cap="none" normalizeH="0" baseline="0" dirty="0">
                          <a:ln>
                            <a:noFill/>
                          </a:ln>
                          <a:solidFill>
                            <a:schemeClr val="tx1"/>
                          </a:solidFill>
                          <a:effectLst/>
                          <a:latin typeface="+mj-lt"/>
                          <a:ea typeface="ＭＳ Ｐゴシック" charset="0"/>
                          <a:cs typeface="ＭＳ Ｐゴシック" charset="0"/>
                          <a:sym typeface="Symbol" charset="0"/>
                        </a:rPr>
                        <a:t>β</a:t>
                      </a:r>
                      <a:r>
                        <a:rPr kumimoji="0" lang="en-US" sz="1800" b="0" i="0" u="none" strike="noStrike" cap="none" normalizeH="0" baseline="30000" dirty="0">
                          <a:ln>
                            <a:noFill/>
                          </a:ln>
                          <a:solidFill>
                            <a:schemeClr val="tx1"/>
                          </a:solidFill>
                          <a:effectLst/>
                          <a:latin typeface="+mj-lt"/>
                          <a:ea typeface="ＭＳ Ｐゴシック" charset="0"/>
                          <a:cs typeface="ＭＳ Ｐゴシック" charset="0"/>
                        </a:rPr>
                        <a:t>0</a:t>
                      </a:r>
                      <a:r>
                        <a:rPr kumimoji="0" lang="en-US" sz="1800" b="0" i="0" u="none" strike="noStrike" cap="none" normalizeH="0" baseline="0" dirty="0">
                          <a:ln>
                            <a:noFill/>
                          </a:ln>
                          <a:solidFill>
                            <a:schemeClr val="tx1"/>
                          </a:solidFill>
                          <a:effectLst/>
                          <a:latin typeface="+mj-lt"/>
                          <a:ea typeface="ＭＳ Ｐゴシック" charset="0"/>
                          <a:cs typeface="ＭＳ Ｐゴシック" charset="0"/>
                        </a:rPr>
                        <a:t> -thalassemia</a:t>
                      </a:r>
                    </a:p>
                  </a:txBody>
                  <a:tcPr anchor="ctr" horzOverflow="overflow">
                    <a:lnL w="38100" cap="flat" cmpd="sng" algn="ctr">
                      <a:solidFill>
                        <a:schemeClr val="tx1"/>
                      </a:solidFill>
                      <a:prstDash val="solid"/>
                      <a:round/>
                      <a:headEnd type="none" w="med" len="med"/>
                      <a:tailEnd type="none" w="med" len="med"/>
                    </a:lnL>
                    <a:lnR>
                      <a:noFill/>
                    </a:lnR>
                    <a:lnT>
                      <a:noFill/>
                    </a:lnT>
                    <a:lnB w="381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mj-lt"/>
                          <a:ea typeface="ＭＳ Ｐゴシック" charset="0"/>
                          <a:cs typeface="ＭＳ Ｐゴシック" charset="0"/>
                        </a:rPr>
                        <a:t>E</a:t>
                      </a:r>
                    </a:p>
                  </a:txBody>
                  <a:tcPr anchor="ctr"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mj-lt"/>
                          <a:ea typeface="ＭＳ Ｐゴシック" charset="0"/>
                          <a:cs typeface="ＭＳ Ｐゴシック" charset="0"/>
                          <a:sym typeface="Symbol" charset="0"/>
                        </a:rPr>
                        <a:t>β</a:t>
                      </a:r>
                      <a:r>
                        <a:rPr kumimoji="0" lang="en-US" sz="1800" b="0" i="0" u="none" strike="noStrike" cap="none" normalizeH="0" baseline="0" dirty="0">
                          <a:ln>
                            <a:noFill/>
                          </a:ln>
                          <a:solidFill>
                            <a:schemeClr val="tx1"/>
                          </a:solidFill>
                          <a:effectLst/>
                          <a:latin typeface="+mj-lt"/>
                          <a:ea typeface="ＭＳ Ｐゴシック" charset="0"/>
                          <a:cs typeface="ＭＳ Ｐゴシック" charset="0"/>
                        </a:rPr>
                        <a:t>-thalassemia intermedia to major</a:t>
                      </a:r>
                    </a:p>
                  </a:txBody>
                  <a:tcPr anchor="ctr" horzOverflow="overflow">
                    <a:lnL>
                      <a:noFill/>
                    </a:lnL>
                    <a:lnR w="38100" cap="flat" cmpd="sng" algn="ctr">
                      <a:solidFill>
                        <a:schemeClr val="tx1"/>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4"/>
                  </a:ext>
                </a:extLst>
              </a:tr>
            </a:tbl>
          </a:graphicData>
        </a:graphic>
      </p:graphicFrame>
      <p:sp>
        <p:nvSpPr>
          <p:cNvPr id="82967" name="Text Box 107"/>
          <p:cNvSpPr txBox="1">
            <a:spLocks noChangeArrowheads="1"/>
          </p:cNvSpPr>
          <p:nvPr/>
        </p:nvSpPr>
        <p:spPr bwMode="auto">
          <a:xfrm>
            <a:off x="3594747" y="2840265"/>
            <a:ext cx="3908699" cy="400110"/>
          </a:xfrm>
          <a:prstGeom prst="rect">
            <a:avLst/>
          </a:prstGeom>
          <a:noFill/>
          <a:ln w="9525">
            <a:noFill/>
            <a:miter lim="800000"/>
            <a:headEnd/>
            <a:tailEnd/>
          </a:ln>
        </p:spPr>
        <p:txBody>
          <a:bodyPr wrap="none">
            <a:spAutoFit/>
          </a:bodyPr>
          <a:lstStyle/>
          <a:p>
            <a:r>
              <a:rPr lang="en-US" sz="2000" b="1" dirty="0">
                <a:cs typeface="Arial" pitchFamily="34" charset="0"/>
              </a:rPr>
              <a:t>Clinical Spectrum of Hb E Disorders</a:t>
            </a:r>
          </a:p>
        </p:txBody>
      </p:sp>
      <p:sp>
        <p:nvSpPr>
          <p:cNvPr id="2" name="TextBox 1"/>
          <p:cNvSpPr txBox="1"/>
          <p:nvPr/>
        </p:nvSpPr>
        <p:spPr>
          <a:xfrm>
            <a:off x="2171649" y="6101536"/>
            <a:ext cx="7321107" cy="292388"/>
          </a:xfrm>
          <a:prstGeom prst="rect">
            <a:avLst/>
          </a:prstGeom>
          <a:noFill/>
        </p:spPr>
        <p:txBody>
          <a:bodyPr wrap="none" rtlCol="0">
            <a:spAutoFit/>
          </a:bodyPr>
          <a:lstStyle/>
          <a:p>
            <a:pPr algn="ctr"/>
            <a:r>
              <a:rPr lang="en-US" sz="1300" dirty="0"/>
              <a:t>Hb E/</a:t>
            </a:r>
            <a:r>
              <a:rPr lang="el-GR" sz="1300" dirty="0">
                <a:cs typeface="Arial" panose="020B0604020202020204" pitchFamily="34" charset="0"/>
              </a:rPr>
              <a:t>β</a:t>
            </a:r>
            <a:r>
              <a:rPr lang="en-US" sz="1300" dirty="0">
                <a:cs typeface="Arial" panose="020B0604020202020204" pitchFamily="34" charset="0"/>
              </a:rPr>
              <a:t>-thalassemia syndromes are managed like other </a:t>
            </a:r>
            <a:r>
              <a:rPr lang="el-GR" sz="1300" dirty="0">
                <a:cs typeface="Arial" panose="020B0604020202020204" pitchFamily="34" charset="0"/>
              </a:rPr>
              <a:t>β</a:t>
            </a:r>
            <a:r>
              <a:rPr lang="en-US" sz="1300" dirty="0">
                <a:cs typeface="Arial" panose="020B0604020202020204" pitchFamily="34" charset="0"/>
              </a:rPr>
              <a:t>-thalassemia syndromes of comparable severity. </a:t>
            </a:r>
            <a:endParaRPr lang="en-US" sz="1300" dirty="0"/>
          </a:p>
        </p:txBody>
      </p:sp>
      <p:sp>
        <p:nvSpPr>
          <p:cNvPr id="9" name="TextBox 8"/>
          <p:cNvSpPr txBox="1"/>
          <p:nvPr/>
        </p:nvSpPr>
        <p:spPr>
          <a:xfrm>
            <a:off x="4140785" y="6486525"/>
            <a:ext cx="2816625" cy="307777"/>
          </a:xfrm>
          <a:prstGeom prst="rect">
            <a:avLst/>
          </a:prstGeom>
          <a:noFill/>
        </p:spPr>
        <p:txBody>
          <a:bodyPr wrap="square" rtlCol="0">
            <a:spAutoFit/>
          </a:bodyPr>
          <a:lstStyle/>
          <a:p>
            <a:r>
              <a:rPr lang="en-US" sz="1400" i="1" dirty="0"/>
              <a:t>Table courtesy of Charles Quinn</a:t>
            </a:r>
          </a:p>
        </p:txBody>
      </p:sp>
    </p:spTree>
    <p:extLst>
      <p:ext uri="{BB962C8B-B14F-4D97-AF65-F5344CB8AC3E}">
        <p14:creationId xmlns:p14="http://schemas.microsoft.com/office/powerpoint/2010/main" val="41530512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1A7AC-9193-7C4E-BDF5-8441714662EA}"/>
              </a:ext>
            </a:extLst>
          </p:cNvPr>
          <p:cNvSpPr>
            <a:spLocks noGrp="1"/>
          </p:cNvSpPr>
          <p:nvPr>
            <p:ph type="title"/>
          </p:nvPr>
        </p:nvSpPr>
        <p:spPr>
          <a:xfrm>
            <a:off x="838200" y="365125"/>
            <a:ext cx="10515600" cy="1325563"/>
          </a:xfrm>
        </p:spPr>
        <p:txBody>
          <a:bodyPr/>
          <a:lstStyle/>
          <a:p>
            <a:r>
              <a:rPr lang="en-US" dirty="0"/>
              <a:t>Hereditary Persistence of Fetal Hemoglobin</a:t>
            </a:r>
          </a:p>
        </p:txBody>
      </p:sp>
      <p:sp>
        <p:nvSpPr>
          <p:cNvPr id="3" name="Content Placeholder 2">
            <a:extLst>
              <a:ext uri="{FF2B5EF4-FFF2-40B4-BE49-F238E27FC236}">
                <a16:creationId xmlns:a16="http://schemas.microsoft.com/office/drawing/2014/main" id="{9BF7CF04-0098-1947-BAC3-663F489D9601}"/>
              </a:ext>
            </a:extLst>
          </p:cNvPr>
          <p:cNvSpPr>
            <a:spLocks noGrp="1"/>
          </p:cNvSpPr>
          <p:nvPr>
            <p:ph idx="1"/>
          </p:nvPr>
        </p:nvSpPr>
        <p:spPr>
          <a:xfrm>
            <a:off x="1275916" y="3428999"/>
            <a:ext cx="9427061" cy="2340153"/>
          </a:xfrm>
        </p:spPr>
        <p:txBody>
          <a:bodyPr>
            <a:normAutofit/>
          </a:bodyPr>
          <a:lstStyle/>
          <a:p>
            <a:r>
              <a:rPr lang="en-US" dirty="0"/>
              <a:t>Deletional</a:t>
            </a:r>
          </a:p>
          <a:p>
            <a:pPr lvl="1"/>
            <a:r>
              <a:rPr lang="en-US" dirty="0" err="1"/>
              <a:t>Pancellular</a:t>
            </a:r>
            <a:r>
              <a:rPr lang="en-US" dirty="0"/>
              <a:t> Hb F production</a:t>
            </a:r>
          </a:p>
          <a:p>
            <a:pPr lvl="1"/>
            <a:r>
              <a:rPr lang="en-US" dirty="0"/>
              <a:t>Ex: </a:t>
            </a:r>
            <a:r>
              <a:rPr lang="en-US" dirty="0" err="1"/>
              <a:t>Ghanian</a:t>
            </a:r>
            <a:endParaRPr lang="en-US" dirty="0"/>
          </a:p>
          <a:p>
            <a:r>
              <a:rPr lang="en-US" dirty="0"/>
              <a:t>Non-deletional </a:t>
            </a:r>
          </a:p>
          <a:p>
            <a:pPr lvl="1"/>
            <a:r>
              <a:rPr lang="en-US" dirty="0" err="1"/>
              <a:t>Heterocellular</a:t>
            </a:r>
            <a:r>
              <a:rPr lang="en-US" dirty="0"/>
              <a:t> </a:t>
            </a:r>
            <a:r>
              <a:rPr lang="en-US" dirty="0" err="1"/>
              <a:t>Hb</a:t>
            </a:r>
            <a:r>
              <a:rPr lang="en-US" dirty="0"/>
              <a:t> F production</a:t>
            </a:r>
          </a:p>
          <a:p>
            <a:endParaRPr lang="en-US" dirty="0"/>
          </a:p>
        </p:txBody>
      </p:sp>
      <p:pic>
        <p:nvPicPr>
          <p:cNvPr id="9" name="Picture 8">
            <a:extLst>
              <a:ext uri="{FF2B5EF4-FFF2-40B4-BE49-F238E27FC236}">
                <a16:creationId xmlns:a16="http://schemas.microsoft.com/office/drawing/2014/main" id="{7249ADFE-8150-4244-AAF7-73DFD446D8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075" y="3428999"/>
            <a:ext cx="2378994" cy="1903195"/>
          </a:xfrm>
          <a:prstGeom prst="rect">
            <a:avLst/>
          </a:prstGeom>
        </p:spPr>
      </p:pic>
      <p:sp>
        <p:nvSpPr>
          <p:cNvPr id="10" name="TextBox 9">
            <a:extLst>
              <a:ext uri="{FF2B5EF4-FFF2-40B4-BE49-F238E27FC236}">
                <a16:creationId xmlns:a16="http://schemas.microsoft.com/office/drawing/2014/main" id="{6F4A4212-5505-6C4B-AAFB-E40606EF30CF}"/>
              </a:ext>
            </a:extLst>
          </p:cNvPr>
          <p:cNvSpPr txBox="1"/>
          <p:nvPr/>
        </p:nvSpPr>
        <p:spPr>
          <a:xfrm>
            <a:off x="7131112" y="5341300"/>
            <a:ext cx="3420745" cy="646331"/>
          </a:xfrm>
          <a:prstGeom prst="rect">
            <a:avLst/>
          </a:prstGeom>
          <a:noFill/>
        </p:spPr>
        <p:txBody>
          <a:bodyPr wrap="none" rtlCol="0">
            <a:spAutoFit/>
          </a:bodyPr>
          <a:lstStyle/>
          <a:p>
            <a:r>
              <a:rPr lang="en-US" dirty="0" err="1"/>
              <a:t>Heterocellular</a:t>
            </a:r>
            <a:r>
              <a:rPr lang="en-US" dirty="0"/>
              <a:t> Distribution of Hg F </a:t>
            </a:r>
          </a:p>
          <a:p>
            <a:r>
              <a:rPr lang="en-US" dirty="0"/>
              <a:t>on </a:t>
            </a:r>
            <a:r>
              <a:rPr lang="en-US" dirty="0" err="1"/>
              <a:t>Kleihaur</a:t>
            </a:r>
            <a:r>
              <a:rPr lang="en-US" dirty="0"/>
              <a:t> </a:t>
            </a:r>
            <a:r>
              <a:rPr lang="en-US" dirty="0" err="1"/>
              <a:t>Betke</a:t>
            </a:r>
            <a:r>
              <a:rPr lang="en-US" dirty="0"/>
              <a:t> Test </a:t>
            </a:r>
          </a:p>
        </p:txBody>
      </p:sp>
      <p:sp>
        <p:nvSpPr>
          <p:cNvPr id="4" name="TextBox 3"/>
          <p:cNvSpPr txBox="1"/>
          <p:nvPr/>
        </p:nvSpPr>
        <p:spPr>
          <a:xfrm>
            <a:off x="2771775" y="6047637"/>
            <a:ext cx="6962775" cy="646331"/>
          </a:xfrm>
          <a:prstGeom prst="rect">
            <a:avLst/>
          </a:prstGeom>
          <a:noFill/>
        </p:spPr>
        <p:txBody>
          <a:bodyPr wrap="square" rtlCol="0">
            <a:spAutoFit/>
          </a:bodyPr>
          <a:lstStyle/>
          <a:p>
            <a:r>
              <a:rPr lang="en-US" sz="1200" dirty="0"/>
              <a:t>Republished with permission of American Society of Hematology, from Hereditary Persistence of Fetal Hemoglobin - </a:t>
            </a:r>
            <a:r>
              <a:rPr lang="en-US" sz="1200" dirty="0" err="1"/>
              <a:t>Kleihauer-Betke</a:t>
            </a:r>
            <a:r>
              <a:rPr lang="en-US" sz="1200" dirty="0"/>
              <a:t> Hemoglobin F Acid Resistance , </a:t>
            </a:r>
            <a:r>
              <a:rPr lang="en-US" sz="1200" dirty="0" err="1"/>
              <a:t>Lazarchick</a:t>
            </a:r>
            <a:r>
              <a:rPr lang="en-US" sz="1200" dirty="0"/>
              <a:t>, J, January 1, 2001; permission conveyed through Copyright Clearance Center, Inc.</a:t>
            </a:r>
          </a:p>
        </p:txBody>
      </p:sp>
      <p:pic>
        <p:nvPicPr>
          <p:cNvPr id="6" name="Picture 5">
            <a:extLst>
              <a:ext uri="{FF2B5EF4-FFF2-40B4-BE49-F238E27FC236}">
                <a16:creationId xmlns:a16="http://schemas.microsoft.com/office/drawing/2014/main" id="{E7D7201F-B8A3-1D49-9BCC-19EBB48725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5916" y="1425359"/>
            <a:ext cx="9427061" cy="1903195"/>
          </a:xfrm>
          <a:prstGeom prst="rect">
            <a:avLst/>
          </a:prstGeom>
        </p:spPr>
      </p:pic>
    </p:spTree>
    <p:extLst>
      <p:ext uri="{BB962C8B-B14F-4D97-AF65-F5344CB8AC3E}">
        <p14:creationId xmlns:p14="http://schemas.microsoft.com/office/powerpoint/2010/main" val="16373437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1981200" y="274638"/>
            <a:ext cx="8229600" cy="868362"/>
          </a:xfrm>
        </p:spPr>
        <p:txBody>
          <a:bodyPr>
            <a:normAutofit/>
          </a:bodyPr>
          <a:lstStyle/>
          <a:p>
            <a:pPr eaLnBrk="1" hangingPunct="1"/>
            <a:r>
              <a:rPr lang="en-US" sz="4000" dirty="0">
                <a:ea typeface="ＭＳ Ｐゴシック" pitchFamily="34" charset="-128"/>
              </a:rPr>
              <a:t>Hb Constant Spring (CS)</a:t>
            </a:r>
          </a:p>
        </p:txBody>
      </p:sp>
      <p:sp>
        <p:nvSpPr>
          <p:cNvPr id="51202" name="Rectangle 3"/>
          <p:cNvSpPr>
            <a:spLocks noGrp="1" noChangeArrowheads="1"/>
          </p:cNvSpPr>
          <p:nvPr>
            <p:ph idx="1"/>
          </p:nvPr>
        </p:nvSpPr>
        <p:spPr>
          <a:xfrm>
            <a:off x="2590800" y="4319588"/>
            <a:ext cx="6400800" cy="1870074"/>
          </a:xfrm>
        </p:spPr>
        <p:style>
          <a:lnRef idx="2">
            <a:schemeClr val="accent3"/>
          </a:lnRef>
          <a:fillRef idx="1">
            <a:schemeClr val="lt1"/>
          </a:fillRef>
          <a:effectRef idx="0">
            <a:schemeClr val="accent3"/>
          </a:effectRef>
          <a:fontRef idx="minor">
            <a:schemeClr val="dk1"/>
          </a:fontRef>
        </p:style>
        <p:txBody>
          <a:bodyPr>
            <a:noAutofit/>
          </a:bodyPr>
          <a:lstStyle/>
          <a:p>
            <a:pPr marL="0" indent="0" algn="ctr">
              <a:lnSpc>
                <a:spcPct val="110000"/>
              </a:lnSpc>
              <a:buNone/>
            </a:pPr>
            <a:r>
              <a:rPr lang="en-US" sz="2000" b="1" u="sng" dirty="0">
                <a:solidFill>
                  <a:srgbClr val="000000"/>
                </a:solidFill>
                <a:ea typeface="ＭＳ Ｐゴシック" pitchFamily="34" charset="-128"/>
              </a:rPr>
              <a:t>Hb H - Constant Spring</a:t>
            </a:r>
          </a:p>
          <a:p>
            <a:pPr marL="0" indent="0" algn="ctr">
              <a:lnSpc>
                <a:spcPct val="110000"/>
              </a:lnSpc>
              <a:buNone/>
            </a:pPr>
            <a:r>
              <a:rPr lang="en-US" sz="2000" dirty="0">
                <a:solidFill>
                  <a:srgbClr val="000000"/>
                </a:solidFill>
                <a:ea typeface="ＭＳ Ｐゴシック" pitchFamily="34" charset="-128"/>
              </a:rPr>
              <a:t>Genotype:   – – / </a:t>
            </a:r>
            <a:r>
              <a:rPr lang="en-US" sz="2000" dirty="0">
                <a:solidFill>
                  <a:srgbClr val="000000"/>
                </a:solidFill>
                <a:latin typeface="Symbol" pitchFamily="18" charset="2"/>
                <a:ea typeface="ＭＳ Ｐゴシック" pitchFamily="34" charset="-128"/>
              </a:rPr>
              <a:t></a:t>
            </a:r>
            <a:r>
              <a:rPr lang="en-US" sz="2000" baseline="30000" dirty="0">
                <a:solidFill>
                  <a:srgbClr val="000000"/>
                </a:solidFill>
                <a:ea typeface="ＭＳ Ｐゴシック" pitchFamily="34" charset="-128"/>
              </a:rPr>
              <a:t>CS</a:t>
            </a:r>
            <a:r>
              <a:rPr lang="en-US" sz="2000" dirty="0">
                <a:solidFill>
                  <a:srgbClr val="000000"/>
                </a:solidFill>
                <a:latin typeface="Symbol" pitchFamily="18" charset="2"/>
                <a:ea typeface="ＭＳ Ｐゴシック" pitchFamily="34" charset="-128"/>
              </a:rPr>
              <a:t></a:t>
            </a:r>
          </a:p>
          <a:p>
            <a:pPr marL="0" indent="0" algn="ctr">
              <a:lnSpc>
                <a:spcPct val="110000"/>
              </a:lnSpc>
              <a:buNone/>
            </a:pPr>
            <a:r>
              <a:rPr lang="en-US" sz="2000" dirty="0">
                <a:solidFill>
                  <a:srgbClr val="000000"/>
                </a:solidFill>
                <a:ea typeface="ＭＳ Ｐゴシック" pitchFamily="34" charset="-128"/>
              </a:rPr>
              <a:t>A form of Hb H disease (</a:t>
            </a:r>
            <a:r>
              <a:rPr lang="en-US" sz="2000" dirty="0">
                <a:solidFill>
                  <a:srgbClr val="000000"/>
                </a:solidFill>
                <a:latin typeface="Symbol" pitchFamily="18" charset="2"/>
                <a:ea typeface="ＭＳ Ｐゴシック" pitchFamily="34" charset="-128"/>
              </a:rPr>
              <a:t>a</a:t>
            </a:r>
            <a:r>
              <a:rPr lang="en-US" sz="2000" dirty="0">
                <a:solidFill>
                  <a:srgbClr val="000000"/>
                </a:solidFill>
                <a:ea typeface="ＭＳ Ｐゴシック" pitchFamily="34" charset="-128"/>
              </a:rPr>
              <a:t>-thalassemia intermedia)</a:t>
            </a:r>
          </a:p>
          <a:p>
            <a:pPr marL="0" indent="0" algn="ctr">
              <a:lnSpc>
                <a:spcPct val="110000"/>
              </a:lnSpc>
              <a:buNone/>
            </a:pPr>
            <a:r>
              <a:rPr lang="en-US" sz="2000" dirty="0">
                <a:solidFill>
                  <a:srgbClr val="000000"/>
                </a:solidFill>
                <a:ea typeface="ＭＳ Ｐゴシック" pitchFamily="34" charset="-128"/>
              </a:rPr>
              <a:t>Typically more severe than classical Hb H disease</a:t>
            </a:r>
          </a:p>
        </p:txBody>
      </p:sp>
      <p:grpSp>
        <p:nvGrpSpPr>
          <p:cNvPr id="68611" name="Group 23"/>
          <p:cNvGrpSpPr>
            <a:grpSpLocks/>
          </p:cNvGrpSpPr>
          <p:nvPr/>
        </p:nvGrpSpPr>
        <p:grpSpPr bwMode="auto">
          <a:xfrm>
            <a:off x="2895600" y="1371601"/>
            <a:ext cx="2590800" cy="1001713"/>
            <a:chOff x="2819400" y="1295400"/>
            <a:chExt cx="2590800" cy="1001183"/>
          </a:xfrm>
        </p:grpSpPr>
        <p:cxnSp>
          <p:nvCxnSpPr>
            <p:cNvPr id="3" name="Straight Connector 2"/>
            <p:cNvCxnSpPr/>
            <p:nvPr/>
          </p:nvCxnSpPr>
          <p:spPr>
            <a:xfrm>
              <a:off x="2819400" y="2285476"/>
              <a:ext cx="1828800" cy="0"/>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68632" name="Group 8"/>
            <p:cNvGrpSpPr>
              <a:grpSpLocks/>
            </p:cNvGrpSpPr>
            <p:nvPr/>
          </p:nvGrpSpPr>
          <p:grpSpPr bwMode="auto">
            <a:xfrm>
              <a:off x="4507474" y="1839383"/>
              <a:ext cx="228600" cy="457200"/>
              <a:chOff x="4343400" y="1775885"/>
              <a:chExt cx="228600" cy="457200"/>
            </a:xfrm>
          </p:grpSpPr>
          <p:cxnSp>
            <p:nvCxnSpPr>
              <p:cNvPr id="5" name="Straight Connector 4"/>
              <p:cNvCxnSpPr/>
              <p:nvPr/>
            </p:nvCxnSpPr>
            <p:spPr>
              <a:xfrm>
                <a:off x="4457138" y="1980806"/>
                <a:ext cx="0" cy="252279"/>
              </a:xfrm>
              <a:prstGeom prst="line">
                <a:avLst/>
              </a:prstGeom>
              <a:ln w="19050" cmpd="sng">
                <a:solidFill>
                  <a:srgbClr val="000000"/>
                </a:solidFill>
              </a:ln>
            </p:spPr>
            <p:style>
              <a:lnRef idx="2">
                <a:schemeClr val="accent1"/>
              </a:lnRef>
              <a:fillRef idx="1">
                <a:schemeClr val="lt1"/>
              </a:fillRef>
              <a:effectRef idx="0">
                <a:schemeClr val="accent1"/>
              </a:effectRef>
              <a:fontRef idx="minor">
                <a:schemeClr val="dk1"/>
              </a:fontRef>
            </p:style>
          </p:cxnSp>
          <p:sp>
            <p:nvSpPr>
              <p:cNvPr id="7" name="Octagon 6"/>
              <p:cNvSpPr/>
              <p:nvPr/>
            </p:nvSpPr>
            <p:spPr>
              <a:xfrm>
                <a:off x="4342838" y="1776127"/>
                <a:ext cx="228600" cy="228479"/>
              </a:xfrm>
              <a:prstGeom prst="octagon">
                <a:avLst/>
              </a:prstGeom>
              <a:solidFill>
                <a:srgbClr val="FF0000"/>
              </a:solidFill>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w="28575" cmpd="sng">
                    <a:solidFill>
                      <a:srgbClr val="000000"/>
                    </a:solidFill>
                  </a:ln>
                  <a:cs typeface="Arial Narrow"/>
                </a:endParaRPr>
              </a:p>
            </p:txBody>
          </p:sp>
        </p:grpSp>
        <p:cxnSp>
          <p:nvCxnSpPr>
            <p:cNvPr id="21" name="Straight Connector 20"/>
            <p:cNvCxnSpPr/>
            <p:nvPr/>
          </p:nvCxnSpPr>
          <p:spPr>
            <a:xfrm>
              <a:off x="4648200" y="2285476"/>
              <a:ext cx="762000" cy="0"/>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68634" name="TextBox 14"/>
            <p:cNvSpPr txBox="1">
              <a:spLocks noChangeArrowheads="1"/>
            </p:cNvSpPr>
            <p:nvPr/>
          </p:nvSpPr>
          <p:spPr bwMode="auto">
            <a:xfrm>
              <a:off x="4314388" y="1295400"/>
              <a:ext cx="614772" cy="584776"/>
            </a:xfrm>
            <a:prstGeom prst="rect">
              <a:avLst/>
            </a:prstGeom>
            <a:noFill/>
            <a:ln w="9525">
              <a:noFill/>
              <a:miter lim="800000"/>
              <a:headEnd/>
              <a:tailEnd/>
            </a:ln>
          </p:spPr>
          <p:txBody>
            <a:bodyPr wrap="none">
              <a:spAutoFit/>
            </a:bodyPr>
            <a:lstStyle/>
            <a:p>
              <a:pPr algn="ctr"/>
              <a:r>
                <a:rPr lang="en-US" sz="1600">
                  <a:latin typeface="Arial Narrow" pitchFamily="34" charset="0"/>
                </a:rPr>
                <a:t>UAA</a:t>
              </a:r>
            </a:p>
            <a:p>
              <a:pPr algn="ctr"/>
              <a:r>
                <a:rPr lang="en-US" sz="1600">
                  <a:latin typeface="Arial Narrow" pitchFamily="34" charset="0"/>
                </a:rPr>
                <a:t>(stop)</a:t>
              </a:r>
            </a:p>
          </p:txBody>
        </p:sp>
      </p:grpSp>
      <p:sp>
        <p:nvSpPr>
          <p:cNvPr id="68612" name="TextBox 15"/>
          <p:cNvSpPr txBox="1">
            <a:spLocks noChangeArrowheads="1"/>
          </p:cNvSpPr>
          <p:nvPr/>
        </p:nvSpPr>
        <p:spPr bwMode="auto">
          <a:xfrm>
            <a:off x="1828801" y="2057400"/>
            <a:ext cx="877887" cy="584200"/>
          </a:xfrm>
          <a:prstGeom prst="rect">
            <a:avLst/>
          </a:prstGeom>
          <a:noFill/>
          <a:ln w="9525">
            <a:noFill/>
            <a:miter lim="800000"/>
            <a:headEnd/>
            <a:tailEnd/>
          </a:ln>
        </p:spPr>
        <p:txBody>
          <a:bodyPr wrap="none">
            <a:spAutoFit/>
          </a:bodyPr>
          <a:lstStyle/>
          <a:p>
            <a:pPr algn="ctr"/>
            <a:r>
              <a:rPr lang="en-US" sz="1600" b="1">
                <a:latin typeface="Symbol" pitchFamily="18" charset="2"/>
              </a:rPr>
              <a:t>a</a:t>
            </a:r>
            <a:r>
              <a:rPr lang="en-US" sz="1600" b="1">
                <a:latin typeface="Arial Narrow" pitchFamily="34" charset="0"/>
              </a:rPr>
              <a:t>-globin</a:t>
            </a:r>
          </a:p>
          <a:p>
            <a:pPr algn="ctr"/>
            <a:r>
              <a:rPr lang="en-US" sz="1600" b="1">
                <a:latin typeface="Arial Narrow" pitchFamily="34" charset="0"/>
              </a:rPr>
              <a:t>mRNA</a:t>
            </a:r>
          </a:p>
        </p:txBody>
      </p:sp>
      <p:sp>
        <p:nvSpPr>
          <p:cNvPr id="68613" name="TextBox 36"/>
          <p:cNvSpPr txBox="1">
            <a:spLocks noChangeArrowheads="1"/>
          </p:cNvSpPr>
          <p:nvPr/>
        </p:nvSpPr>
        <p:spPr bwMode="auto">
          <a:xfrm>
            <a:off x="1828801" y="3454400"/>
            <a:ext cx="1031875" cy="584200"/>
          </a:xfrm>
          <a:prstGeom prst="rect">
            <a:avLst/>
          </a:prstGeom>
          <a:noFill/>
          <a:ln w="9525">
            <a:noFill/>
            <a:miter lim="800000"/>
            <a:headEnd/>
            <a:tailEnd/>
          </a:ln>
        </p:spPr>
        <p:txBody>
          <a:bodyPr wrap="none">
            <a:spAutoFit/>
          </a:bodyPr>
          <a:lstStyle/>
          <a:p>
            <a:pPr algn="ctr"/>
            <a:r>
              <a:rPr lang="en-US" sz="1600" b="1">
                <a:latin typeface="Symbol" pitchFamily="18" charset="2"/>
              </a:rPr>
              <a:t>a</a:t>
            </a:r>
            <a:r>
              <a:rPr lang="en-US" sz="1600" b="1" baseline="30000">
                <a:latin typeface="Arial Narrow" pitchFamily="34" charset="0"/>
              </a:rPr>
              <a:t>CS</a:t>
            </a:r>
            <a:r>
              <a:rPr lang="en-US" sz="1600" b="1">
                <a:latin typeface="Arial Narrow" pitchFamily="34" charset="0"/>
              </a:rPr>
              <a:t>-globin</a:t>
            </a:r>
          </a:p>
          <a:p>
            <a:pPr algn="ctr"/>
            <a:r>
              <a:rPr lang="en-US" sz="1600" b="1">
                <a:latin typeface="Arial Narrow" pitchFamily="34" charset="0"/>
              </a:rPr>
              <a:t>mRNA</a:t>
            </a:r>
          </a:p>
        </p:txBody>
      </p:sp>
      <p:grpSp>
        <p:nvGrpSpPr>
          <p:cNvPr id="68614" name="Group 24"/>
          <p:cNvGrpSpPr>
            <a:grpSpLocks/>
          </p:cNvGrpSpPr>
          <p:nvPr/>
        </p:nvGrpSpPr>
        <p:grpSpPr bwMode="auto">
          <a:xfrm>
            <a:off x="2895600" y="2895601"/>
            <a:ext cx="2601912" cy="849313"/>
            <a:chOff x="2808453" y="2732617"/>
            <a:chExt cx="2601747" cy="848783"/>
          </a:xfrm>
        </p:grpSpPr>
        <p:cxnSp>
          <p:nvCxnSpPr>
            <p:cNvPr id="28" name="Straight Connector 27"/>
            <p:cNvCxnSpPr/>
            <p:nvPr/>
          </p:nvCxnSpPr>
          <p:spPr>
            <a:xfrm>
              <a:off x="4633962" y="3329145"/>
              <a:ext cx="0" cy="252255"/>
            </a:xfrm>
            <a:prstGeom prst="line">
              <a:avLst/>
            </a:prstGeom>
            <a:ln w="19050" cmpd="sng">
              <a:solidFill>
                <a:srgbClr val="000000"/>
              </a:solidFill>
            </a:ln>
          </p:spPr>
          <p:style>
            <a:lnRef idx="2">
              <a:schemeClr val="accent1"/>
            </a:lnRef>
            <a:fillRef idx="1">
              <a:schemeClr val="lt1"/>
            </a:fillRef>
            <a:effectRef idx="0">
              <a:schemeClr val="accent1"/>
            </a:effectRef>
            <a:fontRef idx="minor">
              <a:schemeClr val="dk1"/>
            </a:fontRef>
          </p:style>
        </p:cxnSp>
        <p:sp>
          <p:nvSpPr>
            <p:cNvPr id="68625" name="TextBox 31"/>
            <p:cNvSpPr txBox="1">
              <a:spLocks noChangeArrowheads="1"/>
            </p:cNvSpPr>
            <p:nvPr/>
          </p:nvSpPr>
          <p:spPr bwMode="auto">
            <a:xfrm>
              <a:off x="4353407" y="2732617"/>
              <a:ext cx="558566" cy="584776"/>
            </a:xfrm>
            <a:prstGeom prst="rect">
              <a:avLst/>
            </a:prstGeom>
            <a:noFill/>
            <a:ln w="9525">
              <a:noFill/>
              <a:miter lim="800000"/>
              <a:headEnd/>
              <a:tailEnd/>
            </a:ln>
          </p:spPr>
          <p:txBody>
            <a:bodyPr wrap="none">
              <a:spAutoFit/>
            </a:bodyPr>
            <a:lstStyle/>
            <a:p>
              <a:pPr algn="ctr"/>
              <a:r>
                <a:rPr lang="en-US" sz="1600">
                  <a:latin typeface="Arial Narrow" pitchFamily="34" charset="0"/>
                </a:rPr>
                <a:t>CAA</a:t>
              </a:r>
            </a:p>
            <a:p>
              <a:pPr algn="ctr"/>
              <a:r>
                <a:rPr lang="en-US" sz="1600">
                  <a:latin typeface="Arial Narrow" pitchFamily="34" charset="0"/>
                </a:rPr>
                <a:t>(Gln)</a:t>
              </a:r>
            </a:p>
          </p:txBody>
        </p:sp>
        <p:grpSp>
          <p:nvGrpSpPr>
            <p:cNvPr id="68626" name="Group 32"/>
            <p:cNvGrpSpPr>
              <a:grpSpLocks/>
            </p:cNvGrpSpPr>
            <p:nvPr/>
          </p:nvGrpSpPr>
          <p:grpSpPr bwMode="auto">
            <a:xfrm>
              <a:off x="5181600" y="3113617"/>
              <a:ext cx="228600" cy="457200"/>
              <a:chOff x="4343400" y="1775885"/>
              <a:chExt cx="228600" cy="457200"/>
            </a:xfrm>
          </p:grpSpPr>
          <p:cxnSp>
            <p:nvCxnSpPr>
              <p:cNvPr id="34" name="Straight Connector 33"/>
              <p:cNvCxnSpPr/>
              <p:nvPr/>
            </p:nvCxnSpPr>
            <p:spPr>
              <a:xfrm>
                <a:off x="4457707" y="1980308"/>
                <a:ext cx="0" cy="252255"/>
              </a:xfrm>
              <a:prstGeom prst="line">
                <a:avLst/>
              </a:prstGeom>
              <a:ln w="19050" cmpd="sng">
                <a:solidFill>
                  <a:srgbClr val="000000"/>
                </a:solidFill>
              </a:ln>
            </p:spPr>
            <p:style>
              <a:lnRef idx="2">
                <a:schemeClr val="accent1"/>
              </a:lnRef>
              <a:fillRef idx="1">
                <a:schemeClr val="lt1"/>
              </a:fillRef>
              <a:effectRef idx="0">
                <a:schemeClr val="accent1"/>
              </a:effectRef>
              <a:fontRef idx="minor">
                <a:schemeClr val="dk1"/>
              </a:fontRef>
            </p:style>
          </p:cxnSp>
          <p:sp>
            <p:nvSpPr>
              <p:cNvPr id="35" name="Octagon 34"/>
              <p:cNvSpPr/>
              <p:nvPr/>
            </p:nvSpPr>
            <p:spPr>
              <a:xfrm>
                <a:off x="4343414" y="1775647"/>
                <a:ext cx="228586" cy="228458"/>
              </a:xfrm>
              <a:prstGeom prst="octagon">
                <a:avLst/>
              </a:prstGeom>
              <a:solidFill>
                <a:srgbClr val="FF0000"/>
              </a:solidFill>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w="28575" cmpd="sng">
                    <a:solidFill>
                      <a:srgbClr val="000000"/>
                    </a:solidFill>
                  </a:ln>
                  <a:cs typeface="Arial Narrow"/>
                </a:endParaRPr>
              </a:p>
            </p:txBody>
          </p:sp>
        </p:grpSp>
        <p:cxnSp>
          <p:nvCxnSpPr>
            <p:cNvPr id="43" name="Straight Connector 42"/>
            <p:cNvCxnSpPr/>
            <p:nvPr/>
          </p:nvCxnSpPr>
          <p:spPr>
            <a:xfrm>
              <a:off x="2808453" y="3567121"/>
              <a:ext cx="1839795" cy="14279"/>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4648248" y="3581400"/>
              <a:ext cx="761952" cy="0"/>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pic>
        <p:nvPicPr>
          <p:cNvPr id="68615" name="Picture 30" descr="Image41.gif"/>
          <p:cNvPicPr>
            <a:picLocks noChangeAspect="1"/>
          </p:cNvPicPr>
          <p:nvPr/>
        </p:nvPicPr>
        <p:blipFill>
          <a:blip r:embed="rId3"/>
          <a:srcRect/>
          <a:stretch>
            <a:fillRect/>
          </a:stretch>
        </p:blipFill>
        <p:spPr bwMode="auto">
          <a:xfrm>
            <a:off x="7467600" y="1752600"/>
            <a:ext cx="946150" cy="1066800"/>
          </a:xfrm>
          <a:prstGeom prst="rect">
            <a:avLst/>
          </a:prstGeom>
          <a:noFill/>
          <a:ln w="9525">
            <a:noFill/>
            <a:miter lim="800000"/>
            <a:headEnd/>
            <a:tailEnd/>
          </a:ln>
        </p:spPr>
      </p:pic>
      <p:grpSp>
        <p:nvGrpSpPr>
          <p:cNvPr id="40" name="Group 39"/>
          <p:cNvGrpSpPr>
            <a:grpSpLocks/>
          </p:cNvGrpSpPr>
          <p:nvPr/>
        </p:nvGrpSpPr>
        <p:grpSpPr bwMode="auto">
          <a:xfrm>
            <a:off x="7467601" y="3200401"/>
            <a:ext cx="1112837" cy="1027113"/>
            <a:chOff x="6715925" y="2994951"/>
            <a:chExt cx="1112025" cy="1027814"/>
          </a:xfrm>
        </p:grpSpPr>
        <p:pic>
          <p:nvPicPr>
            <p:cNvPr id="68622" name="Picture 50" descr="Image41.gif"/>
            <p:cNvPicPr>
              <a:picLocks noChangeAspect="1"/>
            </p:cNvPicPr>
            <p:nvPr/>
          </p:nvPicPr>
          <p:blipFill>
            <a:blip r:embed="rId3"/>
            <a:srcRect/>
            <a:stretch>
              <a:fillRect/>
            </a:stretch>
          </p:blipFill>
          <p:spPr bwMode="auto">
            <a:xfrm>
              <a:off x="6715925" y="2994951"/>
              <a:ext cx="911258" cy="1027814"/>
            </a:xfrm>
            <a:prstGeom prst="rect">
              <a:avLst/>
            </a:prstGeom>
            <a:noFill/>
            <a:ln w="9525">
              <a:noFill/>
              <a:miter lim="800000"/>
              <a:headEnd/>
              <a:tailEnd/>
            </a:ln>
          </p:spPr>
        </p:pic>
        <p:sp>
          <p:nvSpPr>
            <p:cNvPr id="36" name="Rounded Rectangle 35"/>
            <p:cNvSpPr/>
            <p:nvPr/>
          </p:nvSpPr>
          <p:spPr>
            <a:xfrm>
              <a:off x="7567790" y="3307902"/>
              <a:ext cx="260160" cy="104847"/>
            </a:xfrm>
            <a:prstGeom prst="roundRect">
              <a:avLst/>
            </a:prstGeom>
            <a:solidFill>
              <a:srgbClr val="FF66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68617" name="TextBox 52"/>
          <p:cNvSpPr txBox="1">
            <a:spLocks noChangeArrowheads="1"/>
          </p:cNvSpPr>
          <p:nvPr/>
        </p:nvSpPr>
        <p:spPr bwMode="auto">
          <a:xfrm>
            <a:off x="6415088" y="3422650"/>
            <a:ext cx="1031875" cy="584200"/>
          </a:xfrm>
          <a:prstGeom prst="rect">
            <a:avLst/>
          </a:prstGeom>
          <a:noFill/>
          <a:ln w="9525">
            <a:noFill/>
            <a:miter lim="800000"/>
            <a:headEnd/>
            <a:tailEnd/>
          </a:ln>
        </p:spPr>
        <p:txBody>
          <a:bodyPr wrap="none">
            <a:spAutoFit/>
          </a:bodyPr>
          <a:lstStyle/>
          <a:p>
            <a:pPr algn="ctr"/>
            <a:r>
              <a:rPr lang="en-US" sz="1600" b="1">
                <a:latin typeface="Symbol" pitchFamily="18" charset="2"/>
              </a:rPr>
              <a:t>a</a:t>
            </a:r>
            <a:r>
              <a:rPr lang="en-US" sz="1600" b="1" baseline="30000">
                <a:latin typeface="Arial Narrow" pitchFamily="34" charset="0"/>
              </a:rPr>
              <a:t>CS</a:t>
            </a:r>
            <a:r>
              <a:rPr lang="en-US" sz="1600" b="1">
                <a:latin typeface="Arial Narrow" pitchFamily="34" charset="0"/>
              </a:rPr>
              <a:t>-globin</a:t>
            </a:r>
          </a:p>
          <a:p>
            <a:pPr algn="ctr"/>
            <a:r>
              <a:rPr lang="en-US" sz="1600" b="1">
                <a:latin typeface="Arial Narrow" pitchFamily="34" charset="0"/>
              </a:rPr>
              <a:t>protein</a:t>
            </a:r>
          </a:p>
        </p:txBody>
      </p:sp>
      <p:sp>
        <p:nvSpPr>
          <p:cNvPr id="68618" name="TextBox 53"/>
          <p:cNvSpPr txBox="1">
            <a:spLocks noChangeArrowheads="1"/>
          </p:cNvSpPr>
          <p:nvPr/>
        </p:nvSpPr>
        <p:spPr bwMode="auto">
          <a:xfrm>
            <a:off x="6400801" y="1993900"/>
            <a:ext cx="877887" cy="584200"/>
          </a:xfrm>
          <a:prstGeom prst="rect">
            <a:avLst/>
          </a:prstGeom>
          <a:noFill/>
          <a:ln w="9525">
            <a:noFill/>
            <a:miter lim="800000"/>
            <a:headEnd/>
            <a:tailEnd/>
          </a:ln>
        </p:spPr>
        <p:txBody>
          <a:bodyPr wrap="none">
            <a:spAutoFit/>
          </a:bodyPr>
          <a:lstStyle/>
          <a:p>
            <a:pPr algn="ctr"/>
            <a:r>
              <a:rPr lang="en-US" sz="1600" b="1">
                <a:latin typeface="Symbol" pitchFamily="18" charset="2"/>
              </a:rPr>
              <a:t>a</a:t>
            </a:r>
            <a:r>
              <a:rPr lang="en-US" sz="1600" b="1">
                <a:latin typeface="Arial Narrow" pitchFamily="34" charset="0"/>
              </a:rPr>
              <a:t>-globin</a:t>
            </a:r>
          </a:p>
          <a:p>
            <a:pPr algn="ctr"/>
            <a:r>
              <a:rPr lang="en-US" sz="1600" b="1">
                <a:latin typeface="Arial Narrow" pitchFamily="34" charset="0"/>
              </a:rPr>
              <a:t>protein</a:t>
            </a:r>
          </a:p>
        </p:txBody>
      </p:sp>
      <p:sp>
        <p:nvSpPr>
          <p:cNvPr id="38" name="Right Arrow 37"/>
          <p:cNvSpPr/>
          <p:nvPr/>
        </p:nvSpPr>
        <p:spPr>
          <a:xfrm>
            <a:off x="5791200" y="2089150"/>
            <a:ext cx="457200" cy="5334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57" name="Right Arrow 56"/>
          <p:cNvSpPr/>
          <p:nvPr/>
        </p:nvSpPr>
        <p:spPr>
          <a:xfrm>
            <a:off x="5791200" y="3473450"/>
            <a:ext cx="457200" cy="5334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68621" name="TextBox 45"/>
          <p:cNvSpPr txBox="1">
            <a:spLocks noChangeArrowheads="1"/>
          </p:cNvSpPr>
          <p:nvPr/>
        </p:nvSpPr>
        <p:spPr bwMode="auto">
          <a:xfrm>
            <a:off x="8578851" y="3146426"/>
            <a:ext cx="1907895" cy="830997"/>
          </a:xfrm>
          <a:prstGeom prst="rect">
            <a:avLst/>
          </a:prstGeom>
          <a:noFill/>
          <a:ln w="9525">
            <a:noFill/>
            <a:miter lim="800000"/>
            <a:headEnd/>
            <a:tailEnd/>
          </a:ln>
        </p:spPr>
        <p:txBody>
          <a:bodyPr wrap="none">
            <a:spAutoFit/>
          </a:bodyPr>
          <a:lstStyle/>
          <a:p>
            <a:r>
              <a:rPr lang="en-US" sz="1600" dirty="0">
                <a:latin typeface="Arial Narrow" pitchFamily="34" charset="0"/>
              </a:rPr>
              <a:t>31 extra </a:t>
            </a:r>
            <a:r>
              <a:rPr lang="en-US" sz="1600" dirty="0" err="1">
                <a:latin typeface="Arial Narrow" pitchFamily="34" charset="0"/>
              </a:rPr>
              <a:t>a.a</a:t>
            </a:r>
            <a:r>
              <a:rPr lang="en-US" sz="1600" dirty="0">
                <a:latin typeface="Arial Narrow" pitchFamily="34" charset="0"/>
              </a:rPr>
              <a:t>.</a:t>
            </a:r>
          </a:p>
          <a:p>
            <a:r>
              <a:rPr lang="en-US" sz="1600" b="1" dirty="0">
                <a:latin typeface="Arial Narrow" pitchFamily="34" charset="0"/>
              </a:rPr>
              <a:t>slow</a:t>
            </a:r>
            <a:r>
              <a:rPr lang="en-US" sz="1600" dirty="0">
                <a:latin typeface="Arial Narrow" pitchFamily="34" charset="0"/>
              </a:rPr>
              <a:t> band on IEF</a:t>
            </a:r>
          </a:p>
          <a:p>
            <a:r>
              <a:rPr lang="en-US" sz="1600" dirty="0">
                <a:latin typeface="Arial Narrow" pitchFamily="34" charset="0"/>
              </a:rPr>
              <a:t>unstable (2-3% on IEF)</a:t>
            </a:r>
          </a:p>
        </p:txBody>
      </p:sp>
      <p:sp>
        <p:nvSpPr>
          <p:cNvPr id="32" name="TextBox 31"/>
          <p:cNvSpPr txBox="1"/>
          <p:nvPr/>
        </p:nvSpPr>
        <p:spPr>
          <a:xfrm>
            <a:off x="3974899" y="6477000"/>
            <a:ext cx="2816625" cy="307777"/>
          </a:xfrm>
          <a:prstGeom prst="rect">
            <a:avLst/>
          </a:prstGeom>
          <a:noFill/>
        </p:spPr>
        <p:txBody>
          <a:bodyPr wrap="square" rtlCol="0">
            <a:spAutoFit/>
          </a:bodyPr>
          <a:lstStyle/>
          <a:p>
            <a:r>
              <a:rPr lang="en-US" sz="1400" i="1" dirty="0"/>
              <a:t>Image courtesy of Charles Quinn</a:t>
            </a:r>
          </a:p>
        </p:txBody>
      </p:sp>
    </p:spTree>
    <p:extLst>
      <p:ext uri="{BB962C8B-B14F-4D97-AF65-F5344CB8AC3E}">
        <p14:creationId xmlns:p14="http://schemas.microsoft.com/office/powerpoint/2010/main" val="3361277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40"/>
                                        </p:tgtEl>
                                      </p:cBhvr>
                                    </p:animEffect>
                                    <p:set>
                                      <p:cBhvr>
                                        <p:cTn id="7" dur="1" fill="hold">
                                          <p:stCondLst>
                                            <p:cond delay="9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839" y="365125"/>
            <a:ext cx="11597267" cy="1325563"/>
          </a:xfrm>
        </p:spPr>
        <p:txBody>
          <a:bodyPr/>
          <a:lstStyle/>
          <a:p>
            <a:r>
              <a:rPr lang="en-US" dirty="0"/>
              <a:t>Thalassemia syndromes</a:t>
            </a:r>
          </a:p>
        </p:txBody>
      </p:sp>
      <p:sp>
        <p:nvSpPr>
          <p:cNvPr id="3" name="Content Placeholder 2"/>
          <p:cNvSpPr>
            <a:spLocks noGrp="1"/>
          </p:cNvSpPr>
          <p:nvPr>
            <p:ph idx="1"/>
          </p:nvPr>
        </p:nvSpPr>
        <p:spPr/>
        <p:txBody>
          <a:bodyPr/>
          <a:lstStyle/>
          <a:p>
            <a:pPr marL="514350" indent="-514350">
              <a:buFont typeface="+mj-lt"/>
              <a:buAutoNum type="arabicPeriod"/>
            </a:pPr>
            <a:r>
              <a:rPr lang="en-US" dirty="0"/>
              <a:t>Basic Science and Pathophysiology</a:t>
            </a:r>
          </a:p>
          <a:p>
            <a:pPr marL="514350" indent="-514350">
              <a:buFont typeface="+mj-lt"/>
              <a:buAutoNum type="arabicPeriod"/>
            </a:pPr>
            <a:r>
              <a:rPr lang="en-US" dirty="0">
                <a:solidFill>
                  <a:schemeClr val="accent1">
                    <a:lumMod val="20000"/>
                    <a:lumOff val="80000"/>
                  </a:schemeClr>
                </a:solidFill>
              </a:rPr>
              <a:t>Epidemiology and Risk Assessment</a:t>
            </a:r>
          </a:p>
          <a:p>
            <a:pPr marL="514350" indent="-514350">
              <a:buFont typeface="+mj-lt"/>
              <a:buAutoNum type="arabicPeriod"/>
            </a:pPr>
            <a:r>
              <a:rPr lang="en-US" dirty="0">
                <a:solidFill>
                  <a:schemeClr val="accent1">
                    <a:lumMod val="20000"/>
                    <a:lumOff val="80000"/>
                  </a:schemeClr>
                </a:solidFill>
              </a:rPr>
              <a:t>Diagnosis</a:t>
            </a:r>
          </a:p>
          <a:p>
            <a:pPr marL="514350" indent="-514350">
              <a:buFont typeface="+mj-lt"/>
              <a:buAutoNum type="arabicPeriod"/>
            </a:pPr>
            <a:r>
              <a:rPr lang="en-US" dirty="0">
                <a:solidFill>
                  <a:schemeClr val="accent1">
                    <a:lumMod val="20000"/>
                    <a:lumOff val="80000"/>
                  </a:schemeClr>
                </a:solidFill>
              </a:rPr>
              <a:t>Management and Treatment</a:t>
            </a:r>
          </a:p>
        </p:txBody>
      </p:sp>
    </p:spTree>
    <p:extLst>
      <p:ext uri="{BB962C8B-B14F-4D97-AF65-F5344CB8AC3E}">
        <p14:creationId xmlns:p14="http://schemas.microsoft.com/office/powerpoint/2010/main" val="21843341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r>
              <a:rPr lang="en-US"/>
              <a:t>Basic Nomenclature of Thalassemia</a:t>
            </a:r>
            <a:endParaRPr lang="en-US" dirty="0"/>
          </a:p>
        </p:txBody>
      </p:sp>
      <p:sp>
        <p:nvSpPr>
          <p:cNvPr id="28674" name="Rectangle 3"/>
          <p:cNvSpPr>
            <a:spLocks noGrp="1" noChangeArrowheads="1"/>
          </p:cNvSpPr>
          <p:nvPr>
            <p:ph idx="1"/>
          </p:nvPr>
        </p:nvSpPr>
        <p:spPr>
          <a:xfrm>
            <a:off x="838200" y="1551709"/>
            <a:ext cx="10515600" cy="4625254"/>
          </a:xfrm>
        </p:spPr>
        <p:txBody>
          <a:bodyPr>
            <a:normAutofit/>
          </a:bodyPr>
          <a:lstStyle/>
          <a:p>
            <a:r>
              <a:rPr lang="en-US" dirty="0"/>
              <a:t>Genetic Defect</a:t>
            </a:r>
          </a:p>
          <a:p>
            <a:pPr lvl="1"/>
            <a:r>
              <a:rPr lang="en-US" dirty="0"/>
              <a:t>α-thalassemia: defect in α </a:t>
            </a:r>
            <a:r>
              <a:rPr lang="en-US" dirty="0" err="1"/>
              <a:t>globins</a:t>
            </a:r>
            <a:endParaRPr lang="en-US" dirty="0"/>
          </a:p>
          <a:p>
            <a:pPr lvl="2"/>
            <a:r>
              <a:rPr lang="en-US" dirty="0"/>
              <a:t>Deletions; absence of α globin genes</a:t>
            </a:r>
          </a:p>
          <a:p>
            <a:pPr lvl="1"/>
            <a:r>
              <a:rPr lang="en-US" dirty="0"/>
              <a:t>β-thalassemia: defect in β </a:t>
            </a:r>
            <a:r>
              <a:rPr lang="en-US" dirty="0" err="1"/>
              <a:t>globins</a:t>
            </a:r>
            <a:endParaRPr lang="en-US" dirty="0"/>
          </a:p>
          <a:p>
            <a:pPr lvl="2"/>
            <a:r>
              <a:rPr lang="en-US" dirty="0"/>
              <a:t>Point mutations disrupt regulatory elements of gene expression</a:t>
            </a:r>
          </a:p>
          <a:p>
            <a:r>
              <a:rPr lang="en-US" dirty="0"/>
              <a:t>Clinical Severity</a:t>
            </a:r>
          </a:p>
          <a:p>
            <a:pPr lvl="1"/>
            <a:r>
              <a:rPr lang="en-US" dirty="0"/>
              <a:t>Minor / trait: mild anemia, asymptomatic</a:t>
            </a:r>
          </a:p>
          <a:p>
            <a:pPr lvl="1"/>
            <a:r>
              <a:rPr lang="en-US" dirty="0"/>
              <a:t>Intermedia / NTDT: moderate anemia, signs/symptoms, some transfusions</a:t>
            </a:r>
          </a:p>
          <a:p>
            <a:pPr lvl="1"/>
            <a:r>
              <a:rPr lang="en-US" dirty="0"/>
              <a:t>Major / TDT: severe anemia, transfusion-dependent</a:t>
            </a:r>
          </a:p>
        </p:txBody>
      </p:sp>
      <p:sp>
        <p:nvSpPr>
          <p:cNvPr id="6" name="TextBox 4"/>
          <p:cNvSpPr txBox="1">
            <a:spLocks noChangeArrowheads="1"/>
          </p:cNvSpPr>
          <p:nvPr/>
        </p:nvSpPr>
        <p:spPr bwMode="auto">
          <a:xfrm>
            <a:off x="2123918" y="5592188"/>
            <a:ext cx="3764492" cy="584775"/>
          </a:xfrm>
          <a:prstGeom prst="rect">
            <a:avLst/>
          </a:prstGeom>
          <a:noFill/>
          <a:ln w="9525">
            <a:noFill/>
            <a:miter lim="800000"/>
            <a:headEnd/>
            <a:tailEnd/>
          </a:ln>
        </p:spPr>
        <p:txBody>
          <a:bodyPr wrap="none">
            <a:spAutoFit/>
          </a:bodyPr>
          <a:lstStyle/>
          <a:p>
            <a:r>
              <a:rPr lang="en-US" sz="1600" dirty="0">
                <a:latin typeface="Arial Narrow" pitchFamily="34" charset="0"/>
              </a:rPr>
              <a:t>NTDT = non-transfusion-dependent thalassemia</a:t>
            </a:r>
          </a:p>
          <a:p>
            <a:r>
              <a:rPr lang="en-US" sz="1600" dirty="0">
                <a:latin typeface="Arial Narrow" pitchFamily="34" charset="0"/>
              </a:rPr>
              <a:t>TDT= transfusion-dependent thalassemia</a:t>
            </a:r>
          </a:p>
        </p:txBody>
      </p:sp>
    </p:spTree>
    <p:extLst>
      <p:ext uri="{BB962C8B-B14F-4D97-AF65-F5344CB8AC3E}">
        <p14:creationId xmlns:p14="http://schemas.microsoft.com/office/powerpoint/2010/main" val="24104352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rtlCol="0">
            <a:normAutofit/>
          </a:bodyPr>
          <a:lstStyle/>
          <a:p>
            <a:pPr>
              <a:defRPr/>
            </a:pPr>
            <a:r>
              <a:rPr lang="en-US" dirty="0"/>
              <a:t>Pathophysiology of Thalassemia</a:t>
            </a:r>
          </a:p>
        </p:txBody>
      </p:sp>
      <p:sp>
        <p:nvSpPr>
          <p:cNvPr id="48130" name="Text Box 8"/>
          <p:cNvSpPr txBox="1">
            <a:spLocks noChangeArrowheads="1"/>
          </p:cNvSpPr>
          <p:nvPr/>
        </p:nvSpPr>
        <p:spPr bwMode="auto">
          <a:xfrm>
            <a:off x="3862792" y="1981200"/>
            <a:ext cx="4466416" cy="415498"/>
          </a:xfrm>
          <a:prstGeom prst="rect">
            <a:avLst/>
          </a:prstGeom>
          <a:noFill/>
          <a:ln w="9525">
            <a:noFill/>
            <a:miter lim="800000"/>
            <a:headEnd/>
            <a:tailEnd/>
          </a:ln>
        </p:spPr>
        <p:txBody>
          <a:bodyPr wrap="none">
            <a:spAutoFit/>
          </a:bodyPr>
          <a:lstStyle/>
          <a:p>
            <a:pPr algn="ctr"/>
            <a:r>
              <a:rPr lang="en-US" sz="2100" dirty="0">
                <a:cs typeface="Arial" pitchFamily="34" charset="0"/>
              </a:rPr>
              <a:t>Decreased production of </a:t>
            </a:r>
            <a:r>
              <a:rPr lang="en-US" sz="2100" dirty="0">
                <a:latin typeface="Symbol" pitchFamily="18" charset="2"/>
              </a:rPr>
              <a:t>a</a:t>
            </a:r>
            <a:r>
              <a:rPr lang="en-US" sz="2100" dirty="0">
                <a:cs typeface="Arial" pitchFamily="34" charset="0"/>
              </a:rPr>
              <a:t> or </a:t>
            </a:r>
            <a:r>
              <a:rPr lang="en-US" sz="2100" dirty="0">
                <a:latin typeface="Symbol" pitchFamily="18" charset="2"/>
              </a:rPr>
              <a:t>b</a:t>
            </a:r>
            <a:r>
              <a:rPr lang="en-US" sz="2100" dirty="0">
                <a:cs typeface="Arial" pitchFamily="34" charset="0"/>
              </a:rPr>
              <a:t> </a:t>
            </a:r>
            <a:r>
              <a:rPr lang="en-US" sz="2100" dirty="0" err="1">
                <a:cs typeface="Arial" pitchFamily="34" charset="0"/>
              </a:rPr>
              <a:t>globins</a:t>
            </a:r>
            <a:endParaRPr lang="en-US" sz="2100" dirty="0">
              <a:cs typeface="Arial" pitchFamily="34" charset="0"/>
            </a:endParaRPr>
          </a:p>
        </p:txBody>
      </p:sp>
      <p:sp>
        <p:nvSpPr>
          <p:cNvPr id="48131" name="Text Box 9"/>
          <p:cNvSpPr txBox="1">
            <a:spLocks noChangeArrowheads="1"/>
          </p:cNvSpPr>
          <p:nvPr/>
        </p:nvSpPr>
        <p:spPr bwMode="auto">
          <a:xfrm>
            <a:off x="4049911" y="2790825"/>
            <a:ext cx="4095352" cy="415498"/>
          </a:xfrm>
          <a:prstGeom prst="rect">
            <a:avLst/>
          </a:prstGeom>
          <a:noFill/>
          <a:ln w="9525">
            <a:noFill/>
            <a:miter lim="800000"/>
            <a:headEnd/>
            <a:tailEnd/>
          </a:ln>
        </p:spPr>
        <p:txBody>
          <a:bodyPr wrap="none">
            <a:spAutoFit/>
          </a:bodyPr>
          <a:lstStyle/>
          <a:p>
            <a:pPr algn="ctr"/>
            <a:r>
              <a:rPr lang="en-US" sz="2100">
                <a:solidFill>
                  <a:srgbClr val="FF0000"/>
                </a:solidFill>
                <a:cs typeface="Arial" pitchFamily="34" charset="0"/>
              </a:rPr>
              <a:t>Imbalance</a:t>
            </a:r>
            <a:r>
              <a:rPr lang="en-US" sz="2100">
                <a:cs typeface="Arial" pitchFamily="34" charset="0"/>
              </a:rPr>
              <a:t> between </a:t>
            </a:r>
            <a:r>
              <a:rPr lang="en-US" sz="2100">
                <a:latin typeface="Symbol" pitchFamily="18" charset="2"/>
              </a:rPr>
              <a:t>a</a:t>
            </a:r>
            <a:r>
              <a:rPr lang="en-US" sz="2100">
                <a:cs typeface="Arial" pitchFamily="34" charset="0"/>
              </a:rPr>
              <a:t> and </a:t>
            </a:r>
            <a:r>
              <a:rPr lang="en-US" sz="2100">
                <a:latin typeface="Symbol" pitchFamily="18" charset="2"/>
              </a:rPr>
              <a:t>b</a:t>
            </a:r>
            <a:r>
              <a:rPr lang="en-US" sz="2100">
                <a:cs typeface="Arial" pitchFamily="34" charset="0"/>
              </a:rPr>
              <a:t> globins</a:t>
            </a:r>
          </a:p>
        </p:txBody>
      </p:sp>
      <p:sp>
        <p:nvSpPr>
          <p:cNvPr id="48132" name="Text Box 10"/>
          <p:cNvSpPr txBox="1">
            <a:spLocks noChangeArrowheads="1"/>
          </p:cNvSpPr>
          <p:nvPr/>
        </p:nvSpPr>
        <p:spPr bwMode="auto">
          <a:xfrm>
            <a:off x="2664412" y="3600450"/>
            <a:ext cx="6864764" cy="415498"/>
          </a:xfrm>
          <a:prstGeom prst="rect">
            <a:avLst/>
          </a:prstGeom>
          <a:noFill/>
          <a:ln w="9525">
            <a:noFill/>
            <a:miter lim="800000"/>
            <a:headEnd/>
            <a:tailEnd/>
          </a:ln>
        </p:spPr>
        <p:txBody>
          <a:bodyPr wrap="none">
            <a:spAutoFit/>
          </a:bodyPr>
          <a:lstStyle/>
          <a:p>
            <a:pPr algn="ctr"/>
            <a:r>
              <a:rPr lang="en-US" sz="2100">
                <a:cs typeface="Arial" pitchFamily="34" charset="0"/>
              </a:rPr>
              <a:t>Globins in excess precipitate and damage the RBC membrane</a:t>
            </a:r>
          </a:p>
        </p:txBody>
      </p:sp>
      <p:sp>
        <p:nvSpPr>
          <p:cNvPr id="48133" name="Text Box 14"/>
          <p:cNvSpPr txBox="1">
            <a:spLocks noChangeArrowheads="1"/>
          </p:cNvSpPr>
          <p:nvPr/>
        </p:nvSpPr>
        <p:spPr bwMode="auto">
          <a:xfrm>
            <a:off x="4394201" y="4410075"/>
            <a:ext cx="3406775" cy="412750"/>
          </a:xfrm>
          <a:prstGeom prst="rect">
            <a:avLst/>
          </a:prstGeom>
          <a:noFill/>
          <a:ln w="9525">
            <a:noFill/>
            <a:miter lim="800000"/>
            <a:headEnd/>
            <a:tailEnd/>
          </a:ln>
        </p:spPr>
        <p:txBody>
          <a:bodyPr>
            <a:spAutoFit/>
          </a:bodyPr>
          <a:lstStyle/>
          <a:p>
            <a:pPr algn="ctr">
              <a:spcBef>
                <a:spcPct val="50000"/>
              </a:spcBef>
            </a:pPr>
            <a:r>
              <a:rPr lang="en-US" sz="2100">
                <a:solidFill>
                  <a:srgbClr val="EC3402"/>
                </a:solidFill>
                <a:cs typeface="Arial" pitchFamily="34" charset="0"/>
              </a:rPr>
              <a:t>Ineffective erythropoiesis</a:t>
            </a:r>
          </a:p>
        </p:txBody>
      </p:sp>
      <p:sp>
        <p:nvSpPr>
          <p:cNvPr id="48134" name="Text Box 13"/>
          <p:cNvSpPr txBox="1">
            <a:spLocks noChangeArrowheads="1"/>
          </p:cNvSpPr>
          <p:nvPr/>
        </p:nvSpPr>
        <p:spPr bwMode="auto">
          <a:xfrm>
            <a:off x="2047541" y="5514975"/>
            <a:ext cx="1021433" cy="415498"/>
          </a:xfrm>
          <a:prstGeom prst="rect">
            <a:avLst/>
          </a:prstGeom>
          <a:noFill/>
          <a:ln w="9525">
            <a:noFill/>
            <a:miter lim="800000"/>
            <a:headEnd/>
            <a:tailEnd/>
          </a:ln>
        </p:spPr>
        <p:txBody>
          <a:bodyPr wrap="none">
            <a:spAutoFit/>
          </a:bodyPr>
          <a:lstStyle/>
          <a:p>
            <a:pPr algn="ctr"/>
            <a:r>
              <a:rPr lang="en-US" sz="2100">
                <a:cs typeface="Arial" pitchFamily="34" charset="0"/>
              </a:rPr>
              <a:t>Anemia</a:t>
            </a:r>
          </a:p>
        </p:txBody>
      </p:sp>
      <p:sp>
        <p:nvSpPr>
          <p:cNvPr id="48135" name="Text Box 15"/>
          <p:cNvSpPr txBox="1">
            <a:spLocks noChangeArrowheads="1"/>
          </p:cNvSpPr>
          <p:nvPr/>
        </p:nvSpPr>
        <p:spPr bwMode="auto">
          <a:xfrm>
            <a:off x="7658100" y="5514976"/>
            <a:ext cx="2628900" cy="733425"/>
          </a:xfrm>
          <a:prstGeom prst="rect">
            <a:avLst/>
          </a:prstGeom>
          <a:noFill/>
          <a:ln w="9525">
            <a:noFill/>
            <a:miter lim="800000"/>
            <a:headEnd/>
            <a:tailEnd/>
          </a:ln>
        </p:spPr>
        <p:txBody>
          <a:bodyPr>
            <a:spAutoFit/>
          </a:bodyPr>
          <a:lstStyle/>
          <a:p>
            <a:pPr algn="ctr"/>
            <a:r>
              <a:rPr lang="en-US" sz="2100">
                <a:cs typeface="Arial" pitchFamily="34" charset="0"/>
              </a:rPr>
              <a:t>Increased intestinal iron absorption</a:t>
            </a:r>
          </a:p>
        </p:txBody>
      </p:sp>
      <p:cxnSp>
        <p:nvCxnSpPr>
          <p:cNvPr id="48136" name="AutoShape 18"/>
          <p:cNvCxnSpPr>
            <a:cxnSpLocks noChangeShapeType="1"/>
            <a:stCxn id="48133" idx="2"/>
            <a:endCxn id="48135" idx="0"/>
          </p:cNvCxnSpPr>
          <p:nvPr/>
        </p:nvCxnSpPr>
        <p:spPr bwMode="auto">
          <a:xfrm rot="16200000" flipH="1">
            <a:off x="7188994" y="3731419"/>
            <a:ext cx="692150" cy="2874962"/>
          </a:xfrm>
          <a:prstGeom prst="bentConnector3">
            <a:avLst>
              <a:gd name="adj1" fmla="val 50000"/>
            </a:avLst>
          </a:prstGeom>
          <a:noFill/>
          <a:ln w="28575">
            <a:solidFill>
              <a:schemeClr val="tx1"/>
            </a:solidFill>
            <a:miter lim="800000"/>
            <a:headEnd/>
            <a:tailEnd type="triangle" w="med" len="med"/>
          </a:ln>
        </p:spPr>
      </p:cxnSp>
      <p:cxnSp>
        <p:nvCxnSpPr>
          <p:cNvPr id="48137" name="AutoShape 19"/>
          <p:cNvCxnSpPr>
            <a:cxnSpLocks noChangeShapeType="1"/>
            <a:stCxn id="48133" idx="2"/>
            <a:endCxn id="48134" idx="0"/>
          </p:cNvCxnSpPr>
          <p:nvPr/>
        </p:nvCxnSpPr>
        <p:spPr bwMode="auto">
          <a:xfrm rot="5400000">
            <a:off x="3981848" y="3399236"/>
            <a:ext cx="692150" cy="3539331"/>
          </a:xfrm>
          <a:prstGeom prst="bentConnector3">
            <a:avLst>
              <a:gd name="adj1" fmla="val 50000"/>
            </a:avLst>
          </a:prstGeom>
          <a:noFill/>
          <a:ln w="28575">
            <a:solidFill>
              <a:schemeClr val="tx1"/>
            </a:solidFill>
            <a:miter lim="800000"/>
            <a:headEnd/>
            <a:tailEnd type="triangle" w="med" len="med"/>
          </a:ln>
        </p:spPr>
      </p:cxnSp>
      <p:sp>
        <p:nvSpPr>
          <p:cNvPr id="48138" name="Text Box 20"/>
          <p:cNvSpPr txBox="1">
            <a:spLocks noChangeArrowheads="1"/>
          </p:cNvSpPr>
          <p:nvPr/>
        </p:nvSpPr>
        <p:spPr bwMode="auto">
          <a:xfrm>
            <a:off x="5653088" y="5514975"/>
            <a:ext cx="1843582" cy="738664"/>
          </a:xfrm>
          <a:prstGeom prst="rect">
            <a:avLst/>
          </a:prstGeom>
          <a:noFill/>
          <a:ln w="9525">
            <a:noFill/>
            <a:miter lim="800000"/>
            <a:headEnd/>
            <a:tailEnd/>
          </a:ln>
        </p:spPr>
        <p:txBody>
          <a:bodyPr wrap="none">
            <a:spAutoFit/>
          </a:bodyPr>
          <a:lstStyle/>
          <a:p>
            <a:r>
              <a:rPr lang="en-US" sz="2100">
                <a:cs typeface="Arial" pitchFamily="34" charset="0"/>
              </a:rPr>
              <a:t>Extramedullary</a:t>
            </a:r>
          </a:p>
          <a:p>
            <a:r>
              <a:rPr lang="en-US" sz="2100">
                <a:cs typeface="Arial" pitchFamily="34" charset="0"/>
              </a:rPr>
              <a:t>hematopoiesis</a:t>
            </a:r>
          </a:p>
        </p:txBody>
      </p:sp>
      <p:sp>
        <p:nvSpPr>
          <p:cNvPr id="48139" name="Text Box 21"/>
          <p:cNvSpPr txBox="1">
            <a:spLocks noChangeArrowheads="1"/>
          </p:cNvSpPr>
          <p:nvPr/>
        </p:nvSpPr>
        <p:spPr bwMode="auto">
          <a:xfrm>
            <a:off x="3502801" y="5514975"/>
            <a:ext cx="1671675" cy="738664"/>
          </a:xfrm>
          <a:prstGeom prst="rect">
            <a:avLst/>
          </a:prstGeom>
          <a:noFill/>
          <a:ln w="9525">
            <a:noFill/>
            <a:miter lim="800000"/>
            <a:headEnd/>
            <a:tailEnd/>
          </a:ln>
        </p:spPr>
        <p:txBody>
          <a:bodyPr wrap="none">
            <a:spAutoFit/>
          </a:bodyPr>
          <a:lstStyle/>
          <a:p>
            <a:pPr algn="ctr"/>
            <a:r>
              <a:rPr lang="en-US" sz="2100">
                <a:cs typeface="Arial" pitchFamily="34" charset="0"/>
              </a:rPr>
              <a:t>Bone marrow</a:t>
            </a:r>
          </a:p>
          <a:p>
            <a:pPr algn="ctr"/>
            <a:r>
              <a:rPr lang="en-US" sz="2100">
                <a:cs typeface="Arial" pitchFamily="34" charset="0"/>
              </a:rPr>
              <a:t>expansion</a:t>
            </a:r>
          </a:p>
        </p:txBody>
      </p:sp>
      <p:cxnSp>
        <p:nvCxnSpPr>
          <p:cNvPr id="48140" name="AutoShape 23"/>
          <p:cNvCxnSpPr>
            <a:cxnSpLocks noChangeShapeType="1"/>
            <a:stCxn id="48133" idx="2"/>
            <a:endCxn id="48139" idx="0"/>
          </p:cNvCxnSpPr>
          <p:nvPr/>
        </p:nvCxnSpPr>
        <p:spPr bwMode="auto">
          <a:xfrm rot="5400000">
            <a:off x="4872038" y="4289425"/>
            <a:ext cx="692150" cy="1758950"/>
          </a:xfrm>
          <a:prstGeom prst="bentConnector3">
            <a:avLst>
              <a:gd name="adj1" fmla="val 50000"/>
            </a:avLst>
          </a:prstGeom>
          <a:noFill/>
          <a:ln w="28575">
            <a:solidFill>
              <a:schemeClr val="tx1"/>
            </a:solidFill>
            <a:miter lim="800000"/>
            <a:headEnd/>
            <a:tailEnd type="triangle" w="med" len="med"/>
          </a:ln>
        </p:spPr>
      </p:cxnSp>
      <p:cxnSp>
        <p:nvCxnSpPr>
          <p:cNvPr id="48141" name="AutoShape 24"/>
          <p:cNvCxnSpPr>
            <a:cxnSpLocks noChangeShapeType="1"/>
            <a:stCxn id="48133" idx="2"/>
            <a:endCxn id="48138" idx="0"/>
          </p:cNvCxnSpPr>
          <p:nvPr/>
        </p:nvCxnSpPr>
        <p:spPr bwMode="auto">
          <a:xfrm rot="16200000" flipH="1">
            <a:off x="5990158" y="4930255"/>
            <a:ext cx="692150" cy="477291"/>
          </a:xfrm>
          <a:prstGeom prst="bentConnector3">
            <a:avLst>
              <a:gd name="adj1" fmla="val 50000"/>
            </a:avLst>
          </a:prstGeom>
          <a:noFill/>
          <a:ln w="28575">
            <a:solidFill>
              <a:schemeClr val="tx1"/>
            </a:solidFill>
            <a:miter lim="800000"/>
            <a:headEnd/>
            <a:tailEnd type="triangle" w="med" len="med"/>
          </a:ln>
        </p:spPr>
      </p:cxnSp>
      <p:cxnSp>
        <p:nvCxnSpPr>
          <p:cNvPr id="48142" name="AutoShape 25"/>
          <p:cNvCxnSpPr>
            <a:cxnSpLocks noChangeShapeType="1"/>
            <a:stCxn id="48130" idx="2"/>
            <a:endCxn id="48131" idx="0"/>
          </p:cNvCxnSpPr>
          <p:nvPr/>
        </p:nvCxnSpPr>
        <p:spPr bwMode="auto">
          <a:xfrm>
            <a:off x="6096001" y="2396699"/>
            <a:ext cx="1587" cy="394127"/>
          </a:xfrm>
          <a:prstGeom prst="straightConnector1">
            <a:avLst/>
          </a:prstGeom>
          <a:noFill/>
          <a:ln w="28575">
            <a:solidFill>
              <a:schemeClr val="tx1"/>
            </a:solidFill>
            <a:round/>
            <a:headEnd/>
            <a:tailEnd type="triangle" w="med" len="med"/>
          </a:ln>
        </p:spPr>
      </p:cxnSp>
      <p:cxnSp>
        <p:nvCxnSpPr>
          <p:cNvPr id="48143" name="AutoShape 26"/>
          <p:cNvCxnSpPr>
            <a:cxnSpLocks noChangeShapeType="1"/>
            <a:stCxn id="48131" idx="2"/>
            <a:endCxn id="48132" idx="0"/>
          </p:cNvCxnSpPr>
          <p:nvPr/>
        </p:nvCxnSpPr>
        <p:spPr bwMode="auto">
          <a:xfrm flipH="1">
            <a:off x="6096795" y="3206324"/>
            <a:ext cx="793" cy="394127"/>
          </a:xfrm>
          <a:prstGeom prst="straightConnector1">
            <a:avLst/>
          </a:prstGeom>
          <a:noFill/>
          <a:ln w="28575">
            <a:solidFill>
              <a:schemeClr val="tx1"/>
            </a:solidFill>
            <a:round/>
            <a:headEnd/>
            <a:tailEnd type="triangle" w="med" len="med"/>
          </a:ln>
        </p:spPr>
      </p:cxnSp>
      <p:cxnSp>
        <p:nvCxnSpPr>
          <p:cNvPr id="48144" name="AutoShape 27"/>
          <p:cNvCxnSpPr>
            <a:cxnSpLocks noChangeShapeType="1"/>
            <a:stCxn id="48132" idx="2"/>
            <a:endCxn id="48133" idx="0"/>
          </p:cNvCxnSpPr>
          <p:nvPr/>
        </p:nvCxnSpPr>
        <p:spPr bwMode="auto">
          <a:xfrm>
            <a:off x="6096794" y="4015949"/>
            <a:ext cx="794" cy="394127"/>
          </a:xfrm>
          <a:prstGeom prst="straightConnector1">
            <a:avLst/>
          </a:prstGeom>
          <a:noFill/>
          <a:ln w="28575">
            <a:solidFill>
              <a:schemeClr val="tx1"/>
            </a:solidFill>
            <a:round/>
            <a:headEnd/>
            <a:tailEnd type="triangle" w="med" len="med"/>
          </a:ln>
        </p:spPr>
      </p:cxnSp>
      <p:sp>
        <p:nvSpPr>
          <p:cNvPr id="21" name="TextBox 20"/>
          <p:cNvSpPr txBox="1"/>
          <p:nvPr/>
        </p:nvSpPr>
        <p:spPr>
          <a:xfrm>
            <a:off x="4049911" y="6434338"/>
            <a:ext cx="2816625" cy="307777"/>
          </a:xfrm>
          <a:prstGeom prst="rect">
            <a:avLst/>
          </a:prstGeom>
          <a:noFill/>
        </p:spPr>
        <p:txBody>
          <a:bodyPr wrap="square" rtlCol="0">
            <a:spAutoFit/>
          </a:bodyPr>
          <a:lstStyle/>
          <a:p>
            <a:r>
              <a:rPr lang="en-US" sz="1400" i="1" dirty="0"/>
              <a:t>Image courtesy of Charles Quinn</a:t>
            </a:r>
          </a:p>
        </p:txBody>
      </p:sp>
    </p:spTree>
    <p:extLst>
      <p:ext uri="{BB962C8B-B14F-4D97-AF65-F5344CB8AC3E}">
        <p14:creationId xmlns:p14="http://schemas.microsoft.com/office/powerpoint/2010/main" val="389553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044"/>
          <p:cNvSpPr>
            <a:spLocks noGrp="1" noChangeArrowheads="1"/>
          </p:cNvSpPr>
          <p:nvPr>
            <p:ph type="title"/>
          </p:nvPr>
        </p:nvSpPr>
        <p:spPr>
          <a:xfrm>
            <a:off x="1807535" y="211728"/>
            <a:ext cx="8350803" cy="999625"/>
          </a:xfrm>
        </p:spPr>
        <p:txBody>
          <a:bodyPr vert="horz" lIns="91440" tIns="45720" rIns="34290" bIns="45720" rtlCol="0" anchor="ctr">
            <a:noAutofit/>
          </a:bodyPr>
          <a:lstStyle/>
          <a:p>
            <a:pPr>
              <a:defRPr/>
            </a:pPr>
            <a:r>
              <a:rPr lang="en-US" sz="3200" dirty="0"/>
              <a:t>Overview of Hemoglobin Synthesis</a:t>
            </a:r>
          </a:p>
        </p:txBody>
      </p:sp>
      <p:grpSp>
        <p:nvGrpSpPr>
          <p:cNvPr id="31746" name="Group 1059"/>
          <p:cNvGrpSpPr>
            <a:grpSpLocks/>
          </p:cNvGrpSpPr>
          <p:nvPr/>
        </p:nvGrpSpPr>
        <p:grpSpPr bwMode="auto">
          <a:xfrm>
            <a:off x="5823284" y="1211354"/>
            <a:ext cx="4186990" cy="4996942"/>
            <a:chOff x="1536" y="703"/>
            <a:chExt cx="2863" cy="3383"/>
          </a:xfrm>
        </p:grpSpPr>
        <p:pic>
          <p:nvPicPr>
            <p:cNvPr id="31747" name="Picture 1027"/>
            <p:cNvPicPr>
              <a:picLocks noChangeAspect="1" noChangeArrowheads="1"/>
            </p:cNvPicPr>
            <p:nvPr/>
          </p:nvPicPr>
          <p:blipFill>
            <a:blip r:embed="rId3"/>
            <a:srcRect/>
            <a:stretch>
              <a:fillRect/>
            </a:stretch>
          </p:blipFill>
          <p:spPr bwMode="auto">
            <a:xfrm>
              <a:off x="2778" y="3739"/>
              <a:ext cx="1015" cy="166"/>
            </a:xfrm>
            <a:prstGeom prst="rect">
              <a:avLst/>
            </a:prstGeom>
            <a:noFill/>
            <a:ln w="9525">
              <a:noFill/>
              <a:miter lim="800000"/>
              <a:headEnd/>
              <a:tailEnd/>
            </a:ln>
          </p:spPr>
        </p:pic>
        <p:pic>
          <p:nvPicPr>
            <p:cNvPr id="31748" name="Picture 1028"/>
            <p:cNvPicPr>
              <a:picLocks noChangeAspect="1" noChangeArrowheads="1"/>
            </p:cNvPicPr>
            <p:nvPr/>
          </p:nvPicPr>
          <p:blipFill>
            <a:blip r:embed="rId4"/>
            <a:srcRect/>
            <a:stretch>
              <a:fillRect/>
            </a:stretch>
          </p:blipFill>
          <p:spPr bwMode="auto">
            <a:xfrm rot="-5400000">
              <a:off x="3470" y="142"/>
              <a:ext cx="180" cy="1679"/>
            </a:xfrm>
            <a:prstGeom prst="rect">
              <a:avLst/>
            </a:prstGeom>
            <a:noFill/>
            <a:ln w="9525">
              <a:noFill/>
              <a:miter lim="800000"/>
              <a:headEnd/>
              <a:tailEnd/>
            </a:ln>
          </p:spPr>
        </p:pic>
        <p:sp>
          <p:nvSpPr>
            <p:cNvPr id="31749" name="Rectangle 1029"/>
            <p:cNvSpPr>
              <a:spLocks/>
            </p:cNvSpPr>
            <p:nvPr/>
          </p:nvSpPr>
          <p:spPr bwMode="auto">
            <a:xfrm>
              <a:off x="2840" y="3915"/>
              <a:ext cx="893" cy="171"/>
            </a:xfrm>
            <a:prstGeom prst="rect">
              <a:avLst/>
            </a:prstGeom>
            <a:noFill/>
            <a:ln w="9525">
              <a:noFill/>
              <a:miter lim="800000"/>
              <a:headEnd/>
              <a:tailEnd/>
            </a:ln>
          </p:spPr>
          <p:txBody>
            <a:bodyPr wrap="none" lIns="0" tIns="0" rIns="0" bIns="0" anchor="ctr">
              <a:spAutoFit/>
            </a:bodyPr>
            <a:lstStyle/>
            <a:p>
              <a:pPr algn="ctr" defTabSz="822325"/>
              <a:r>
                <a:rPr lang="en-US" sz="1600">
                  <a:solidFill>
                    <a:srgbClr val="444444"/>
                  </a:solidFill>
                  <a:cs typeface="Arial" pitchFamily="34" charset="0"/>
                  <a:sym typeface="Gill Sans" charset="0"/>
                </a:rPr>
                <a:t>chromosome 16</a:t>
              </a:r>
            </a:p>
          </p:txBody>
        </p:sp>
        <p:sp>
          <p:nvSpPr>
            <p:cNvPr id="31750" name="Rectangle 1030"/>
            <p:cNvSpPr>
              <a:spLocks/>
            </p:cNvSpPr>
            <p:nvPr/>
          </p:nvSpPr>
          <p:spPr bwMode="auto">
            <a:xfrm>
              <a:off x="3112" y="703"/>
              <a:ext cx="893" cy="171"/>
            </a:xfrm>
            <a:prstGeom prst="rect">
              <a:avLst/>
            </a:prstGeom>
            <a:noFill/>
            <a:ln w="9525">
              <a:noFill/>
              <a:miter lim="800000"/>
              <a:headEnd/>
              <a:tailEnd/>
            </a:ln>
          </p:spPr>
          <p:txBody>
            <a:bodyPr wrap="none" lIns="0" tIns="0" rIns="0" bIns="0" anchor="ctr">
              <a:spAutoFit/>
            </a:bodyPr>
            <a:lstStyle/>
            <a:p>
              <a:pPr algn="ctr" defTabSz="822325"/>
              <a:r>
                <a:rPr lang="en-US" sz="1600">
                  <a:solidFill>
                    <a:srgbClr val="444444"/>
                  </a:solidFill>
                  <a:cs typeface="Arial" pitchFamily="34" charset="0"/>
                  <a:sym typeface="Gill Sans" charset="0"/>
                </a:rPr>
                <a:t>chromosome 11</a:t>
              </a:r>
            </a:p>
          </p:txBody>
        </p:sp>
        <p:pic>
          <p:nvPicPr>
            <p:cNvPr id="31751" name="Picture 1037"/>
            <p:cNvPicPr>
              <a:picLocks noChangeAspect="1" noChangeArrowheads="1"/>
            </p:cNvPicPr>
            <p:nvPr/>
          </p:nvPicPr>
          <p:blipFill>
            <a:blip r:embed="rId5"/>
            <a:srcRect/>
            <a:stretch>
              <a:fillRect/>
            </a:stretch>
          </p:blipFill>
          <p:spPr bwMode="auto">
            <a:xfrm>
              <a:off x="1536" y="1606"/>
              <a:ext cx="2659" cy="1569"/>
            </a:xfrm>
            <a:prstGeom prst="rect">
              <a:avLst/>
            </a:prstGeom>
            <a:noFill/>
            <a:ln w="9525">
              <a:noFill/>
              <a:miter lim="800000"/>
              <a:headEnd/>
              <a:tailEnd/>
            </a:ln>
          </p:spPr>
        </p:pic>
        <p:pic>
          <p:nvPicPr>
            <p:cNvPr id="31752" name="Picture 1043"/>
            <p:cNvPicPr>
              <a:picLocks noChangeArrowheads="1"/>
            </p:cNvPicPr>
            <p:nvPr/>
          </p:nvPicPr>
          <p:blipFill>
            <a:blip r:embed="rId6"/>
            <a:srcRect l="32834" t="27953" r="30876" b="20212"/>
            <a:stretch>
              <a:fillRect/>
            </a:stretch>
          </p:blipFill>
          <p:spPr bwMode="auto">
            <a:xfrm>
              <a:off x="2387" y="1983"/>
              <a:ext cx="964" cy="813"/>
            </a:xfrm>
            <a:prstGeom prst="rect">
              <a:avLst/>
            </a:prstGeom>
            <a:noFill/>
            <a:ln w="9525">
              <a:noFill/>
              <a:miter lim="800000"/>
              <a:headEnd/>
              <a:tailEnd/>
            </a:ln>
          </p:spPr>
        </p:pic>
        <p:grpSp>
          <p:nvGrpSpPr>
            <p:cNvPr id="31753" name="Group 1038"/>
            <p:cNvGrpSpPr>
              <a:grpSpLocks/>
            </p:cNvGrpSpPr>
            <p:nvPr/>
          </p:nvGrpSpPr>
          <p:grpSpPr bwMode="auto">
            <a:xfrm>
              <a:off x="2151" y="2069"/>
              <a:ext cx="1501" cy="737"/>
              <a:chOff x="0" y="0"/>
              <a:chExt cx="1668" cy="819"/>
            </a:xfrm>
          </p:grpSpPr>
          <p:sp>
            <p:nvSpPr>
              <p:cNvPr id="31761" name="Line 1039"/>
              <p:cNvSpPr>
                <a:spLocks noChangeShapeType="1"/>
              </p:cNvSpPr>
              <p:nvPr/>
            </p:nvSpPr>
            <p:spPr bwMode="auto">
              <a:xfrm>
                <a:off x="1306" y="606"/>
                <a:ext cx="343" cy="213"/>
              </a:xfrm>
              <a:prstGeom prst="line">
                <a:avLst/>
              </a:prstGeom>
              <a:noFill/>
              <a:ln w="38100">
                <a:solidFill>
                  <a:srgbClr val="5E5E5E"/>
                </a:solidFill>
                <a:round/>
                <a:headEnd type="stealth" w="med" len="med"/>
                <a:tailEnd/>
              </a:ln>
            </p:spPr>
            <p:txBody>
              <a:bodyPr/>
              <a:lstStyle/>
              <a:p>
                <a:endParaRPr lang="en-US"/>
              </a:p>
            </p:txBody>
          </p:sp>
          <p:sp>
            <p:nvSpPr>
              <p:cNvPr id="31762" name="Line 1040"/>
              <p:cNvSpPr>
                <a:spLocks noChangeShapeType="1"/>
              </p:cNvSpPr>
              <p:nvPr/>
            </p:nvSpPr>
            <p:spPr bwMode="auto">
              <a:xfrm rot="10800000" flipH="1">
                <a:off x="1324" y="0"/>
                <a:ext cx="344" cy="213"/>
              </a:xfrm>
              <a:prstGeom prst="line">
                <a:avLst/>
              </a:prstGeom>
              <a:noFill/>
              <a:ln w="38100">
                <a:solidFill>
                  <a:srgbClr val="5E5E5E"/>
                </a:solidFill>
                <a:round/>
                <a:headEnd type="stealth" w="med" len="med"/>
                <a:tailEnd/>
              </a:ln>
            </p:spPr>
            <p:txBody>
              <a:bodyPr/>
              <a:lstStyle/>
              <a:p>
                <a:endParaRPr lang="en-US"/>
              </a:p>
            </p:txBody>
          </p:sp>
          <p:sp>
            <p:nvSpPr>
              <p:cNvPr id="31763" name="Line 1041"/>
              <p:cNvSpPr>
                <a:spLocks noChangeShapeType="1"/>
              </p:cNvSpPr>
              <p:nvPr/>
            </p:nvSpPr>
            <p:spPr bwMode="auto">
              <a:xfrm rot="10800000">
                <a:off x="0" y="0"/>
                <a:ext cx="343" cy="213"/>
              </a:xfrm>
              <a:prstGeom prst="line">
                <a:avLst/>
              </a:prstGeom>
              <a:noFill/>
              <a:ln w="38100">
                <a:solidFill>
                  <a:srgbClr val="5E5E5E"/>
                </a:solidFill>
                <a:round/>
                <a:headEnd type="stealth" w="med" len="med"/>
                <a:tailEnd/>
              </a:ln>
            </p:spPr>
            <p:txBody>
              <a:bodyPr/>
              <a:lstStyle/>
              <a:p>
                <a:endParaRPr lang="en-US"/>
              </a:p>
            </p:txBody>
          </p:sp>
          <p:sp>
            <p:nvSpPr>
              <p:cNvPr id="31764" name="Line 1042"/>
              <p:cNvSpPr>
                <a:spLocks noChangeShapeType="1"/>
              </p:cNvSpPr>
              <p:nvPr/>
            </p:nvSpPr>
            <p:spPr bwMode="auto">
              <a:xfrm flipH="1">
                <a:off x="0" y="606"/>
                <a:ext cx="343" cy="213"/>
              </a:xfrm>
              <a:prstGeom prst="line">
                <a:avLst/>
              </a:prstGeom>
              <a:noFill/>
              <a:ln w="38100">
                <a:solidFill>
                  <a:srgbClr val="5E5E5E"/>
                </a:solidFill>
                <a:round/>
                <a:headEnd type="stealth" w="med" len="med"/>
                <a:tailEnd/>
              </a:ln>
            </p:spPr>
            <p:txBody>
              <a:bodyPr/>
              <a:lstStyle/>
              <a:p>
                <a:endParaRPr lang="en-US"/>
              </a:p>
            </p:txBody>
          </p:sp>
        </p:grpSp>
        <p:sp>
          <p:nvSpPr>
            <p:cNvPr id="9226" name="Rectangle 1026"/>
            <p:cNvSpPr>
              <a:spLocks/>
            </p:cNvSpPr>
            <p:nvPr/>
          </p:nvSpPr>
          <p:spPr bwMode="auto">
            <a:xfrm>
              <a:off x="2733" y="2727"/>
              <a:ext cx="350"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p>
              <a:pPr algn="ctr" defTabSz="822325">
                <a:defRPr/>
              </a:pPr>
              <a:r>
                <a:rPr lang="en-US" b="1" dirty="0" err="1">
                  <a:solidFill>
                    <a:schemeClr val="accent1">
                      <a:lumMod val="50000"/>
                    </a:schemeClr>
                  </a:solidFill>
                  <a:latin typeface="Arial"/>
                  <a:ea typeface="ＭＳ Ｐゴシック" charset="0"/>
                  <a:cs typeface="Arial"/>
                  <a:sym typeface="Gill Sans" charset="0"/>
                </a:rPr>
                <a:t>Hb</a:t>
              </a:r>
              <a:r>
                <a:rPr lang="en-US" b="1" dirty="0">
                  <a:solidFill>
                    <a:schemeClr val="accent1">
                      <a:lumMod val="50000"/>
                    </a:schemeClr>
                  </a:solidFill>
                  <a:latin typeface="Arial"/>
                  <a:ea typeface="ＭＳ Ｐゴシック" charset="0"/>
                  <a:cs typeface="Arial"/>
                  <a:sym typeface="Gill Sans" charset="0"/>
                </a:rPr>
                <a:t> A</a:t>
              </a:r>
            </a:p>
          </p:txBody>
        </p:sp>
        <p:grpSp>
          <p:nvGrpSpPr>
            <p:cNvPr id="31755" name="Group 1031"/>
            <p:cNvGrpSpPr>
              <a:grpSpLocks/>
            </p:cNvGrpSpPr>
            <p:nvPr/>
          </p:nvGrpSpPr>
          <p:grpSpPr bwMode="auto">
            <a:xfrm>
              <a:off x="2088" y="1040"/>
              <a:ext cx="1557" cy="594"/>
              <a:chOff x="0" y="0"/>
              <a:chExt cx="1730" cy="660"/>
            </a:xfrm>
          </p:grpSpPr>
          <p:sp>
            <p:nvSpPr>
              <p:cNvPr id="31759" name="Line 1032"/>
              <p:cNvSpPr>
                <a:spLocks noChangeShapeType="1"/>
              </p:cNvSpPr>
              <p:nvPr/>
            </p:nvSpPr>
            <p:spPr bwMode="auto">
              <a:xfrm rot="10800000" flipH="1">
                <a:off x="0" y="0"/>
                <a:ext cx="867" cy="660"/>
              </a:xfrm>
              <a:prstGeom prst="line">
                <a:avLst/>
              </a:prstGeom>
              <a:noFill/>
              <a:ln w="38100">
                <a:solidFill>
                  <a:srgbClr val="5E5E5E"/>
                </a:solidFill>
                <a:round/>
                <a:headEnd type="stealth" w="med" len="med"/>
                <a:tailEnd/>
              </a:ln>
            </p:spPr>
            <p:txBody>
              <a:bodyPr/>
              <a:lstStyle/>
              <a:p>
                <a:endParaRPr lang="en-US"/>
              </a:p>
            </p:txBody>
          </p:sp>
          <p:sp>
            <p:nvSpPr>
              <p:cNvPr id="31760" name="Line 1033"/>
              <p:cNvSpPr>
                <a:spLocks noChangeShapeType="1"/>
              </p:cNvSpPr>
              <p:nvPr/>
            </p:nvSpPr>
            <p:spPr bwMode="auto">
              <a:xfrm rot="10800000">
                <a:off x="862" y="0"/>
                <a:ext cx="868" cy="660"/>
              </a:xfrm>
              <a:prstGeom prst="line">
                <a:avLst/>
              </a:prstGeom>
              <a:noFill/>
              <a:ln w="38100">
                <a:solidFill>
                  <a:srgbClr val="5E5E5E"/>
                </a:solidFill>
                <a:round/>
                <a:headEnd type="stealth" w="med" len="med"/>
                <a:tailEnd/>
              </a:ln>
            </p:spPr>
            <p:txBody>
              <a:bodyPr/>
              <a:lstStyle/>
              <a:p>
                <a:endParaRPr lang="en-US"/>
              </a:p>
            </p:txBody>
          </p:sp>
        </p:grpSp>
        <p:grpSp>
          <p:nvGrpSpPr>
            <p:cNvPr id="31756" name="Group 1034"/>
            <p:cNvGrpSpPr>
              <a:grpSpLocks/>
            </p:cNvGrpSpPr>
            <p:nvPr/>
          </p:nvGrpSpPr>
          <p:grpSpPr bwMode="auto">
            <a:xfrm>
              <a:off x="2088" y="3160"/>
              <a:ext cx="1557" cy="595"/>
              <a:chOff x="0" y="0"/>
              <a:chExt cx="1730" cy="660"/>
            </a:xfrm>
          </p:grpSpPr>
          <p:sp>
            <p:nvSpPr>
              <p:cNvPr id="31757" name="Line 1035"/>
              <p:cNvSpPr>
                <a:spLocks noChangeShapeType="1"/>
              </p:cNvSpPr>
              <p:nvPr/>
            </p:nvSpPr>
            <p:spPr bwMode="auto">
              <a:xfrm flipH="1">
                <a:off x="862" y="0"/>
                <a:ext cx="868" cy="660"/>
              </a:xfrm>
              <a:prstGeom prst="line">
                <a:avLst/>
              </a:prstGeom>
              <a:noFill/>
              <a:ln w="38100">
                <a:solidFill>
                  <a:srgbClr val="5E5E5E"/>
                </a:solidFill>
                <a:round/>
                <a:headEnd type="stealth" w="med" len="med"/>
                <a:tailEnd/>
              </a:ln>
            </p:spPr>
            <p:txBody>
              <a:bodyPr/>
              <a:lstStyle/>
              <a:p>
                <a:endParaRPr lang="en-US"/>
              </a:p>
            </p:txBody>
          </p:sp>
          <p:sp>
            <p:nvSpPr>
              <p:cNvPr id="31758" name="Line 1036"/>
              <p:cNvSpPr>
                <a:spLocks noChangeShapeType="1"/>
              </p:cNvSpPr>
              <p:nvPr/>
            </p:nvSpPr>
            <p:spPr bwMode="auto">
              <a:xfrm>
                <a:off x="0" y="0"/>
                <a:ext cx="867" cy="660"/>
              </a:xfrm>
              <a:prstGeom prst="line">
                <a:avLst/>
              </a:prstGeom>
              <a:noFill/>
              <a:ln w="38100">
                <a:solidFill>
                  <a:srgbClr val="5E5E5E"/>
                </a:solidFill>
                <a:round/>
                <a:headEnd type="stealth" w="med" len="med"/>
                <a:tailEnd/>
              </a:ln>
            </p:spPr>
            <p:txBody>
              <a:bodyPr/>
              <a:lstStyle/>
              <a:p>
                <a:endParaRPr lang="en-US"/>
              </a:p>
            </p:txBody>
          </p:sp>
        </p:grpSp>
      </p:gr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41483" y="1914462"/>
            <a:ext cx="3315675" cy="3011738"/>
          </a:xfrm>
          <a:prstGeom prst="rect">
            <a:avLst/>
          </a:prstGeom>
        </p:spPr>
      </p:pic>
      <p:sp>
        <p:nvSpPr>
          <p:cNvPr id="3" name="TextBox 2"/>
          <p:cNvSpPr txBox="1"/>
          <p:nvPr/>
        </p:nvSpPr>
        <p:spPr>
          <a:xfrm>
            <a:off x="2896004" y="1559233"/>
            <a:ext cx="806631" cy="400110"/>
          </a:xfrm>
          <a:prstGeom prst="rect">
            <a:avLst/>
          </a:prstGeom>
          <a:noFill/>
        </p:spPr>
        <p:txBody>
          <a:bodyPr wrap="none" rtlCol="0">
            <a:spAutoFit/>
          </a:bodyPr>
          <a:lstStyle/>
          <a:p>
            <a:pPr algn="ctr"/>
            <a:r>
              <a:rPr lang="en-US" sz="2000" b="1" i="1" dirty="0" err="1"/>
              <a:t>Heme</a:t>
            </a:r>
            <a:endParaRPr lang="en-US" sz="2000" b="1" i="1" dirty="0"/>
          </a:p>
        </p:txBody>
      </p:sp>
      <p:sp>
        <p:nvSpPr>
          <p:cNvPr id="24" name="TextBox 23"/>
          <p:cNvSpPr txBox="1"/>
          <p:nvPr/>
        </p:nvSpPr>
        <p:spPr>
          <a:xfrm>
            <a:off x="6519260" y="1490006"/>
            <a:ext cx="877163" cy="400110"/>
          </a:xfrm>
          <a:prstGeom prst="rect">
            <a:avLst/>
          </a:prstGeom>
          <a:noFill/>
        </p:spPr>
        <p:txBody>
          <a:bodyPr wrap="none" rtlCol="0">
            <a:spAutoFit/>
          </a:bodyPr>
          <a:lstStyle/>
          <a:p>
            <a:pPr algn="ctr"/>
            <a:r>
              <a:rPr lang="en-US" sz="2000" b="1" i="1" dirty="0"/>
              <a:t>Globin</a:t>
            </a:r>
          </a:p>
        </p:txBody>
      </p:sp>
      <p:sp>
        <p:nvSpPr>
          <p:cNvPr id="4" name="TextBox 3"/>
          <p:cNvSpPr txBox="1"/>
          <p:nvPr/>
        </p:nvSpPr>
        <p:spPr>
          <a:xfrm>
            <a:off x="2626538" y="5226914"/>
            <a:ext cx="1345561" cy="523220"/>
          </a:xfrm>
          <a:prstGeom prst="rect">
            <a:avLst/>
          </a:prstGeom>
          <a:noFill/>
        </p:spPr>
        <p:txBody>
          <a:bodyPr wrap="none" rtlCol="0">
            <a:spAutoFit/>
          </a:bodyPr>
          <a:lstStyle/>
          <a:p>
            <a:pPr algn="ctr"/>
            <a:r>
              <a:rPr lang="en-US" sz="1400" dirty="0"/>
              <a:t>8 genes</a:t>
            </a:r>
          </a:p>
          <a:p>
            <a:pPr algn="ctr"/>
            <a:r>
              <a:rPr lang="en-US" sz="1400" dirty="0"/>
              <a:t>7 chromosomes</a:t>
            </a:r>
          </a:p>
        </p:txBody>
      </p:sp>
      <p:sp>
        <p:nvSpPr>
          <p:cNvPr id="5" name="TextBox 4"/>
          <p:cNvSpPr txBox="1"/>
          <p:nvPr/>
        </p:nvSpPr>
        <p:spPr>
          <a:xfrm>
            <a:off x="3702635" y="6269524"/>
            <a:ext cx="2816625" cy="307777"/>
          </a:xfrm>
          <a:prstGeom prst="rect">
            <a:avLst/>
          </a:prstGeom>
          <a:noFill/>
        </p:spPr>
        <p:txBody>
          <a:bodyPr wrap="square" rtlCol="0">
            <a:spAutoFit/>
          </a:bodyPr>
          <a:lstStyle/>
          <a:p>
            <a:r>
              <a:rPr lang="en-US" sz="1400" i="1" dirty="0"/>
              <a:t>Image courtesy of Charles Quinn</a:t>
            </a:r>
          </a:p>
        </p:txBody>
      </p:sp>
    </p:spTree>
    <p:extLst>
      <p:ext uri="{BB962C8B-B14F-4D97-AF65-F5344CB8AC3E}">
        <p14:creationId xmlns:p14="http://schemas.microsoft.com/office/powerpoint/2010/main" val="13343299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Thalassemia syndromes</a:t>
            </a:r>
          </a:p>
        </p:txBody>
      </p:sp>
      <p:sp>
        <p:nvSpPr>
          <p:cNvPr id="3" name="Content Placeholder 2"/>
          <p:cNvSpPr>
            <a:spLocks noGrp="1"/>
          </p:cNvSpPr>
          <p:nvPr>
            <p:ph idx="1"/>
          </p:nvPr>
        </p:nvSpPr>
        <p:spPr/>
        <p:txBody>
          <a:bodyPr/>
          <a:lstStyle/>
          <a:p>
            <a:pPr marL="514350" indent="-514350">
              <a:buFont typeface="+mj-lt"/>
              <a:buAutoNum type="arabicPeriod"/>
            </a:pPr>
            <a:r>
              <a:rPr lang="en-US" dirty="0">
                <a:solidFill>
                  <a:schemeClr val="accent1">
                    <a:lumMod val="20000"/>
                    <a:lumOff val="80000"/>
                  </a:schemeClr>
                </a:solidFill>
              </a:rPr>
              <a:t>Basic Science and Pathophysiology</a:t>
            </a:r>
          </a:p>
          <a:p>
            <a:pPr marL="514350" indent="-514350">
              <a:buFont typeface="+mj-lt"/>
              <a:buAutoNum type="arabicPeriod"/>
            </a:pPr>
            <a:r>
              <a:rPr lang="en-US" dirty="0"/>
              <a:t>Epidemiology and Risk Assessment</a:t>
            </a:r>
          </a:p>
          <a:p>
            <a:pPr marL="514350" indent="-514350">
              <a:buFont typeface="+mj-lt"/>
              <a:buAutoNum type="arabicPeriod"/>
            </a:pPr>
            <a:r>
              <a:rPr lang="en-US" dirty="0">
                <a:solidFill>
                  <a:schemeClr val="accent1">
                    <a:lumMod val="20000"/>
                    <a:lumOff val="80000"/>
                  </a:schemeClr>
                </a:solidFill>
              </a:rPr>
              <a:t>Diagnosis</a:t>
            </a:r>
          </a:p>
          <a:p>
            <a:pPr marL="514350" indent="-514350">
              <a:buFont typeface="+mj-lt"/>
              <a:buAutoNum type="arabicPeriod"/>
            </a:pPr>
            <a:r>
              <a:rPr lang="en-US" dirty="0">
                <a:solidFill>
                  <a:schemeClr val="accent1">
                    <a:lumMod val="20000"/>
                    <a:lumOff val="80000"/>
                  </a:schemeClr>
                </a:solidFill>
              </a:rPr>
              <a:t>Management and Treatment</a:t>
            </a:r>
          </a:p>
        </p:txBody>
      </p:sp>
    </p:spTree>
    <p:extLst>
      <p:ext uri="{BB962C8B-B14F-4D97-AF65-F5344CB8AC3E}">
        <p14:creationId xmlns:p14="http://schemas.microsoft.com/office/powerpoint/2010/main" val="7690697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981200" y="124691"/>
            <a:ext cx="8229600" cy="886691"/>
          </a:xfrm>
          <a:prstGeom prst="rect">
            <a:avLst/>
          </a:prstGeom>
          <a:noFill/>
          <a:ln w="12700">
            <a:noFill/>
            <a:miter lim="800000"/>
            <a:headEnd/>
            <a:tailEnd/>
          </a:ln>
        </p:spPr>
        <p:txBody>
          <a:bodyPr lIns="90487" tIns="44450" rIns="90487" bIns="44450" anchor="ctr"/>
          <a:lstStyle/>
          <a:p>
            <a:pPr algn="ctr" eaLnBrk="1" hangingPunct="1"/>
            <a:r>
              <a:rPr lang="en-US" sz="3600" b="1" dirty="0">
                <a:cs typeface="Arial" pitchFamily="34" charset="0"/>
              </a:rPr>
              <a:t>Geographical Distribution of Thalassemia</a:t>
            </a:r>
            <a:endParaRPr lang="en-US" sz="3600" dirty="0">
              <a:latin typeface="Arial Narrow" pitchFamily="34" charset="0"/>
            </a:endParaRPr>
          </a:p>
        </p:txBody>
      </p:sp>
      <p:pic>
        <p:nvPicPr>
          <p:cNvPr id="3" name="Picture 2">
            <a:extLst>
              <a:ext uri="{FF2B5EF4-FFF2-40B4-BE49-F238E27FC236}">
                <a16:creationId xmlns:a16="http://schemas.microsoft.com/office/drawing/2014/main" id="{F070B591-C36F-6849-8109-7DAFD93A7E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243341"/>
            <a:ext cx="7924800" cy="4747490"/>
          </a:xfrm>
          <a:prstGeom prst="rect">
            <a:avLst/>
          </a:prstGeom>
        </p:spPr>
      </p:pic>
      <p:sp>
        <p:nvSpPr>
          <p:cNvPr id="2" name="TextBox 1"/>
          <p:cNvSpPr txBox="1"/>
          <p:nvPr/>
        </p:nvSpPr>
        <p:spPr>
          <a:xfrm>
            <a:off x="2165132" y="6202350"/>
            <a:ext cx="7725102" cy="523220"/>
          </a:xfrm>
          <a:prstGeom prst="rect">
            <a:avLst/>
          </a:prstGeom>
          <a:noFill/>
        </p:spPr>
        <p:txBody>
          <a:bodyPr wrap="square" rtlCol="0">
            <a:spAutoFit/>
          </a:bodyPr>
          <a:lstStyle/>
          <a:p>
            <a:r>
              <a:rPr lang="en-US" sz="1400" dirty="0"/>
              <a:t>By Armando Moreno </a:t>
            </a:r>
            <a:r>
              <a:rPr lang="en-US" sz="1400" dirty="0" err="1"/>
              <a:t>Vranich</a:t>
            </a:r>
            <a:r>
              <a:rPr lang="en-US" sz="1400" dirty="0"/>
              <a:t> - Original work of Armando Moreno </a:t>
            </a:r>
            <a:r>
              <a:rPr lang="en-US" sz="1400" dirty="0" err="1"/>
              <a:t>Vranich</a:t>
            </a:r>
            <a:r>
              <a:rPr lang="en-US" sz="1400" dirty="0"/>
              <a:t>, Public Domain, https://commons.wikimedia.org/w/index.php?curid=11568835</a:t>
            </a:r>
          </a:p>
        </p:txBody>
      </p:sp>
    </p:spTree>
    <p:extLst>
      <p:ext uri="{BB962C8B-B14F-4D97-AF65-F5344CB8AC3E}">
        <p14:creationId xmlns:p14="http://schemas.microsoft.com/office/powerpoint/2010/main" val="13457898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Thalassemia syndromes</a:t>
            </a:r>
          </a:p>
        </p:txBody>
      </p:sp>
      <p:sp>
        <p:nvSpPr>
          <p:cNvPr id="3" name="Content Placeholder 2"/>
          <p:cNvSpPr>
            <a:spLocks noGrp="1"/>
          </p:cNvSpPr>
          <p:nvPr>
            <p:ph idx="1"/>
          </p:nvPr>
        </p:nvSpPr>
        <p:spPr/>
        <p:txBody>
          <a:bodyPr/>
          <a:lstStyle/>
          <a:p>
            <a:pPr marL="514350" indent="-514350">
              <a:buFont typeface="+mj-lt"/>
              <a:buAutoNum type="arabicPeriod"/>
            </a:pPr>
            <a:r>
              <a:rPr lang="en-US" dirty="0">
                <a:solidFill>
                  <a:schemeClr val="accent1">
                    <a:lumMod val="20000"/>
                    <a:lumOff val="80000"/>
                  </a:schemeClr>
                </a:solidFill>
              </a:rPr>
              <a:t>Basic Science and Pathophysiology</a:t>
            </a:r>
          </a:p>
          <a:p>
            <a:pPr marL="514350" indent="-514350">
              <a:buFont typeface="+mj-lt"/>
              <a:buAutoNum type="arabicPeriod"/>
            </a:pPr>
            <a:r>
              <a:rPr lang="en-US" dirty="0">
                <a:solidFill>
                  <a:schemeClr val="accent1">
                    <a:lumMod val="20000"/>
                    <a:lumOff val="80000"/>
                  </a:schemeClr>
                </a:solidFill>
              </a:rPr>
              <a:t>Epidemiology and Risk Assessment</a:t>
            </a:r>
          </a:p>
          <a:p>
            <a:pPr marL="514350" indent="-514350">
              <a:buFont typeface="+mj-lt"/>
              <a:buAutoNum type="arabicPeriod"/>
            </a:pPr>
            <a:r>
              <a:rPr lang="en-US" dirty="0"/>
              <a:t>Diagnosis</a:t>
            </a:r>
          </a:p>
          <a:p>
            <a:pPr marL="514350" indent="-514350">
              <a:buFont typeface="+mj-lt"/>
              <a:buAutoNum type="arabicPeriod"/>
            </a:pPr>
            <a:r>
              <a:rPr lang="en-US" dirty="0">
                <a:solidFill>
                  <a:schemeClr val="accent1">
                    <a:lumMod val="20000"/>
                    <a:lumOff val="80000"/>
                  </a:schemeClr>
                </a:solidFill>
              </a:rPr>
              <a:t>Management and Treatment</a:t>
            </a:r>
          </a:p>
        </p:txBody>
      </p:sp>
    </p:spTree>
    <p:extLst>
      <p:ext uri="{BB962C8B-B14F-4D97-AF65-F5344CB8AC3E}">
        <p14:creationId xmlns:p14="http://schemas.microsoft.com/office/powerpoint/2010/main" val="2621586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663826" y="1219201"/>
          <a:ext cx="6888163" cy="3043239"/>
        </p:xfrm>
        <a:graphic>
          <a:graphicData uri="http://schemas.openxmlformats.org/drawingml/2006/table">
            <a:tbl>
              <a:tblPr/>
              <a:tblGrid>
                <a:gridCol w="2289175">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2693988">
                  <a:extLst>
                    <a:ext uri="{9D8B030D-6E8A-4147-A177-3AD203B41FA5}">
                      <a16:colId xmlns:a16="http://schemas.microsoft.com/office/drawing/2014/main" val="20002"/>
                    </a:ext>
                  </a:extLst>
                </a:gridCol>
              </a:tblGrid>
              <a:tr h="7334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latin typeface="Arial Narrow" pitchFamily="34" charset="0"/>
                          <a:ea typeface="ＭＳ Ｐゴシック" pitchFamily="34" charset="-128"/>
                        </a:rPr>
                        <a:t>Condition</a:t>
                      </a:r>
                      <a:endParaRPr kumimoji="0" lang="en-US" sz="2400" b="1" i="0" u="none" strike="noStrike" cap="none" normalizeH="0" baseline="0" dirty="0">
                        <a:ln>
                          <a:noFill/>
                        </a:ln>
                        <a:solidFill>
                          <a:srgbClr val="FFFFFF"/>
                        </a:solidFill>
                        <a:effectLst/>
                        <a:latin typeface="Arial" pitchFamily="34" charset="0"/>
                        <a:ea typeface="ＭＳ Ｐゴシック" pitchFamily="34" charset="-128"/>
                        <a:cs typeface="Arial" pitchFamily="34" charset="0"/>
                      </a:endParaRPr>
                    </a:p>
                  </a:txBody>
                  <a:tcPr marL="91431" marR="91431" marT="45722" marB="45722" anchor="ct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234F7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Arial Narrow" pitchFamily="34" charset="0"/>
                          <a:ea typeface="ＭＳ Ｐゴシック" pitchFamily="34" charset="-128"/>
                        </a:rPr>
                        <a:t>Hgb F</a:t>
                      </a:r>
                      <a:endParaRPr kumimoji="0" lang="en-US" sz="2400" b="1" i="0" u="none" strike="noStrike" cap="none" normalizeH="0" baseline="0">
                        <a:ln>
                          <a:noFill/>
                        </a:ln>
                        <a:solidFill>
                          <a:srgbClr val="FFFFFF"/>
                        </a:solidFill>
                        <a:effectLst/>
                        <a:latin typeface="Arial" pitchFamily="34" charset="0"/>
                        <a:ea typeface="ＭＳ Ｐゴシック" pitchFamily="34" charset="-128"/>
                        <a:cs typeface="Arial" pitchFamily="34" charset="0"/>
                      </a:endParaRPr>
                    </a:p>
                  </a:txBody>
                  <a:tcPr marL="91431" marR="91431" marT="45722" marB="45722"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234F7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FFFFFF"/>
                          </a:solidFill>
                          <a:effectLst/>
                          <a:latin typeface="Arial Narrow" pitchFamily="34" charset="0"/>
                          <a:ea typeface="ＭＳ Ｐゴシック" pitchFamily="34" charset="-128"/>
                        </a:rPr>
                        <a:t>Hgb</a:t>
                      </a:r>
                      <a:r>
                        <a:rPr kumimoji="0" lang="en-US" sz="2400" b="1" i="0" u="none" strike="noStrike" cap="none" normalizeH="0" baseline="0" dirty="0">
                          <a:ln>
                            <a:noFill/>
                          </a:ln>
                          <a:solidFill>
                            <a:srgbClr val="FFFFFF"/>
                          </a:solidFill>
                          <a:effectLst/>
                          <a:latin typeface="Arial Narrow" pitchFamily="34" charset="0"/>
                          <a:ea typeface="ＭＳ Ｐゴシック" pitchFamily="34" charset="-128"/>
                        </a:rPr>
                        <a:t> A</a:t>
                      </a:r>
                      <a:r>
                        <a:rPr kumimoji="0" lang="en-US" sz="2400" b="1" i="0" u="none" strike="noStrike" cap="none" normalizeH="0" baseline="-25000" dirty="0">
                          <a:ln>
                            <a:noFill/>
                          </a:ln>
                          <a:solidFill>
                            <a:srgbClr val="FFFFFF"/>
                          </a:solidFill>
                          <a:effectLst/>
                          <a:latin typeface="Arial Narrow" pitchFamily="34" charset="0"/>
                          <a:ea typeface="ＭＳ Ｐゴシック" pitchFamily="34" charset="-128"/>
                        </a:rPr>
                        <a:t>2</a:t>
                      </a:r>
                      <a:endParaRPr kumimoji="0" lang="en-US" sz="2400" b="1" i="0" u="none" strike="noStrike" cap="none" normalizeH="0" baseline="0" dirty="0">
                        <a:ln>
                          <a:noFill/>
                        </a:ln>
                        <a:solidFill>
                          <a:srgbClr val="FFFFFF"/>
                        </a:solidFill>
                        <a:effectLst/>
                        <a:latin typeface="Arial" pitchFamily="34" charset="0"/>
                        <a:ea typeface="ＭＳ Ｐゴシック" pitchFamily="34" charset="-128"/>
                        <a:cs typeface="Arial" pitchFamily="34" charset="0"/>
                      </a:endParaRPr>
                    </a:p>
                  </a:txBody>
                  <a:tcPr marL="91431" marR="91431" marT="45722" marB="45722"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234F77"/>
                    </a:solidFill>
                  </a:tcPr>
                </a:tc>
                <a:extLst>
                  <a:ext uri="{0D108BD9-81ED-4DB2-BD59-A6C34878D82A}">
                    <a16:rowId xmlns:a16="http://schemas.microsoft.com/office/drawing/2014/main" val="10000"/>
                  </a:ext>
                </a:extLst>
              </a:tr>
              <a:tr h="7699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Narrow" pitchFamily="34" charset="0"/>
                          <a:ea typeface="ＭＳ Ｐゴシック" pitchFamily="34" charset="-128"/>
                        </a:rPr>
                        <a:t>Beta thalassemia trait</a:t>
                      </a:r>
                      <a:endParaRPr kumimoji="0" lang="en-US" sz="1800" b="0" i="0" u="none" strike="noStrike" cap="none" normalizeH="0" baseline="0">
                        <a:ln>
                          <a:noFill/>
                        </a:ln>
                        <a:solidFill>
                          <a:srgbClr val="000000"/>
                        </a:solidFill>
                        <a:effectLst/>
                        <a:latin typeface="Arial" pitchFamily="34" charset="0"/>
                        <a:ea typeface="ＭＳ Ｐゴシック" pitchFamily="34" charset="-128"/>
                        <a:cs typeface="Arial" pitchFamily="34" charset="0"/>
                      </a:endParaRPr>
                    </a:p>
                  </a:txBody>
                  <a:tcPr marL="91431" marR="91431" marT="45722" marB="45722" anchor="ct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CF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Narrow" pitchFamily="34" charset="0"/>
                          <a:ea typeface="ＭＳ Ｐゴシック" pitchFamily="34" charset="-128"/>
                        </a:rPr>
                        <a:t>Normal or Increased</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Narrow" pitchFamily="34" charset="0"/>
                          <a:ea typeface="ＭＳ Ｐゴシック" pitchFamily="34" charset="-128"/>
                        </a:rPr>
                        <a:t>(1 – 10%)</a:t>
                      </a:r>
                      <a:endParaRPr kumimoji="0" lang="en-US" sz="1800" b="0" i="0" u="none" strike="noStrike" cap="none" normalizeH="0" baseline="0" dirty="0">
                        <a:ln>
                          <a:noFill/>
                        </a:ln>
                        <a:solidFill>
                          <a:srgbClr val="000000"/>
                        </a:solidFill>
                        <a:effectLst/>
                        <a:latin typeface="Arial" pitchFamily="34" charset="0"/>
                        <a:ea typeface="ＭＳ Ｐゴシック" pitchFamily="34" charset="-128"/>
                        <a:cs typeface="Arial" pitchFamily="34" charset="0"/>
                      </a:endParaRPr>
                    </a:p>
                  </a:txBody>
                  <a:tcPr marL="91431" marR="91431" marT="45722" marB="45722"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CF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Narrow" pitchFamily="34" charset="0"/>
                          <a:ea typeface="ＭＳ Ｐゴシック" pitchFamily="34" charset="-128"/>
                        </a:rPr>
                        <a:t>Increased</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Narrow" pitchFamily="34" charset="0"/>
                          <a:ea typeface="ＭＳ Ｐゴシック" pitchFamily="34" charset="-128"/>
                        </a:rPr>
                        <a:t>(3 – 10%)</a:t>
                      </a:r>
                      <a:endParaRPr kumimoji="0" lang="en-US" sz="1800" b="0" i="0" u="none" strike="noStrike" cap="none" normalizeH="0" baseline="0" dirty="0">
                        <a:ln>
                          <a:noFill/>
                        </a:ln>
                        <a:solidFill>
                          <a:srgbClr val="000000"/>
                        </a:solidFill>
                        <a:effectLst/>
                        <a:latin typeface="Arial" pitchFamily="34" charset="0"/>
                        <a:ea typeface="ＭＳ Ｐゴシック" pitchFamily="34" charset="-128"/>
                        <a:cs typeface="Arial" pitchFamily="34" charset="0"/>
                      </a:endParaRPr>
                    </a:p>
                  </a:txBody>
                  <a:tcPr marL="91431" marR="91431" marT="45722" marB="45722"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CF7"/>
                    </a:solidFill>
                  </a:tcPr>
                </a:tc>
                <a:extLst>
                  <a:ext uri="{0D108BD9-81ED-4DB2-BD59-A6C34878D82A}">
                    <a16:rowId xmlns:a16="http://schemas.microsoft.com/office/drawing/2014/main" val="10001"/>
                  </a:ext>
                </a:extLst>
              </a:tr>
              <a:tr h="7699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Narrow" pitchFamily="34" charset="0"/>
                          <a:ea typeface="ＭＳ Ｐゴシック" pitchFamily="34" charset="-128"/>
                        </a:rPr>
                        <a:t>Alpha thalassemia trait</a:t>
                      </a:r>
                      <a:endParaRPr kumimoji="0" lang="en-US" sz="1800" b="0" i="0" u="none" strike="noStrike" cap="none" normalizeH="0" baseline="0">
                        <a:ln>
                          <a:noFill/>
                        </a:ln>
                        <a:solidFill>
                          <a:srgbClr val="000000"/>
                        </a:solidFill>
                        <a:effectLst/>
                        <a:latin typeface="Arial" pitchFamily="34" charset="0"/>
                        <a:ea typeface="ＭＳ Ｐゴシック" pitchFamily="34" charset="-128"/>
                        <a:cs typeface="Arial" pitchFamily="34" charset="0"/>
                      </a:endParaRPr>
                    </a:p>
                  </a:txBody>
                  <a:tcPr marL="91431" marR="91431" marT="45722" marB="45722" anchor="ct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Narrow" pitchFamily="34" charset="0"/>
                          <a:ea typeface="ＭＳ Ｐゴシック" pitchFamily="34" charset="-128"/>
                        </a:rPr>
                        <a:t>Normal</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Narrow" pitchFamily="34" charset="0"/>
                          <a:ea typeface="ＭＳ Ｐゴシック" pitchFamily="34" charset="-128"/>
                        </a:rPr>
                        <a:t>(0 – 2%)</a:t>
                      </a:r>
                      <a:endParaRPr kumimoji="0" lang="en-US" sz="1800" b="0" i="0" u="none" strike="noStrike" cap="none" normalizeH="0" baseline="0" dirty="0">
                        <a:ln>
                          <a:noFill/>
                        </a:ln>
                        <a:solidFill>
                          <a:srgbClr val="000000"/>
                        </a:solidFill>
                        <a:effectLst/>
                        <a:latin typeface="Arial" pitchFamily="34" charset="0"/>
                        <a:ea typeface="ＭＳ Ｐゴシック" pitchFamily="34" charset="-128"/>
                        <a:cs typeface="Arial" pitchFamily="34" charset="0"/>
                      </a:endParaRPr>
                    </a:p>
                  </a:txBody>
                  <a:tcPr marL="91431" marR="91431" marT="45722" marB="45722"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Narrow" pitchFamily="34" charset="0"/>
                          <a:ea typeface="ＭＳ Ｐゴシック" pitchFamily="34" charset="-128"/>
                        </a:rPr>
                        <a:t>Normal or Decreased</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Narrow" pitchFamily="34" charset="0"/>
                          <a:ea typeface="ＭＳ Ｐゴシック" pitchFamily="34" charset="-128"/>
                        </a:rPr>
                        <a:t>(0 – 2.5%)</a:t>
                      </a:r>
                      <a:endParaRPr kumimoji="0" lang="en-US" sz="1800" b="0" i="0" u="none" strike="noStrike" cap="none" normalizeH="0" baseline="0">
                        <a:ln>
                          <a:noFill/>
                        </a:ln>
                        <a:solidFill>
                          <a:srgbClr val="000000"/>
                        </a:solidFill>
                        <a:effectLst/>
                        <a:latin typeface="Arial" pitchFamily="34" charset="0"/>
                        <a:ea typeface="ＭＳ Ｐゴシック" pitchFamily="34" charset="-128"/>
                        <a:cs typeface="Arial" pitchFamily="34" charset="0"/>
                      </a:endParaRPr>
                    </a:p>
                  </a:txBody>
                  <a:tcPr marL="91431" marR="91431" marT="45722" marB="45722"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7699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Narrow" pitchFamily="34" charset="0"/>
                          <a:ea typeface="ＭＳ Ｐゴシック" pitchFamily="34" charset="-128"/>
                        </a:rPr>
                        <a:t>Iron deficiency anemia</a:t>
                      </a:r>
                      <a:endParaRPr kumimoji="0" lang="en-US" sz="1800" b="0" i="0" u="none" strike="noStrike" cap="none" normalizeH="0" baseline="0">
                        <a:ln>
                          <a:noFill/>
                        </a:ln>
                        <a:solidFill>
                          <a:srgbClr val="000000"/>
                        </a:solidFill>
                        <a:effectLst/>
                        <a:latin typeface="Arial" pitchFamily="34" charset="0"/>
                        <a:ea typeface="ＭＳ Ｐゴシック" pitchFamily="34" charset="-128"/>
                        <a:cs typeface="Arial" pitchFamily="34" charset="0"/>
                      </a:endParaRPr>
                    </a:p>
                  </a:txBody>
                  <a:tcPr marL="91431" marR="91431" marT="45722" marB="45722" anchor="ct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CF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Narrow" pitchFamily="34" charset="0"/>
                          <a:ea typeface="ＭＳ Ｐゴシック" pitchFamily="34" charset="-128"/>
                        </a:rPr>
                        <a:t>Normal</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Narrow" pitchFamily="34" charset="0"/>
                          <a:ea typeface="ＭＳ Ｐゴシック" pitchFamily="34" charset="-128"/>
                        </a:rPr>
                        <a:t>(0 – 2%)</a:t>
                      </a:r>
                      <a:endParaRPr kumimoji="0" lang="en-US" sz="1800" b="0" i="0" u="none" strike="noStrike" cap="none" normalizeH="0" baseline="0" dirty="0">
                        <a:ln>
                          <a:noFill/>
                        </a:ln>
                        <a:solidFill>
                          <a:srgbClr val="000000"/>
                        </a:solidFill>
                        <a:effectLst/>
                        <a:latin typeface="Arial" pitchFamily="34" charset="0"/>
                        <a:ea typeface="ＭＳ Ｐゴシック" pitchFamily="34" charset="-128"/>
                        <a:cs typeface="Arial" pitchFamily="34" charset="0"/>
                      </a:endParaRPr>
                    </a:p>
                  </a:txBody>
                  <a:tcPr marL="91431" marR="91431" marT="45722" marB="45722"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CF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Narrow" pitchFamily="34" charset="0"/>
                          <a:ea typeface="ＭＳ Ｐゴシック" pitchFamily="34" charset="-128"/>
                        </a:rPr>
                        <a:t>Normal or Decreased</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Narrow" pitchFamily="34" charset="0"/>
                          <a:ea typeface="ＭＳ Ｐゴシック" pitchFamily="34" charset="-128"/>
                        </a:rPr>
                        <a:t>(0 – 2.5%)</a:t>
                      </a:r>
                      <a:endParaRPr kumimoji="0" lang="en-US" sz="1800" b="0" i="0" u="none" strike="noStrike" cap="none" normalizeH="0" baseline="0" dirty="0">
                        <a:ln>
                          <a:noFill/>
                        </a:ln>
                        <a:solidFill>
                          <a:srgbClr val="000000"/>
                        </a:solidFill>
                        <a:effectLst/>
                        <a:latin typeface="Arial" pitchFamily="34" charset="0"/>
                        <a:ea typeface="ＭＳ Ｐゴシック" pitchFamily="34" charset="-128"/>
                        <a:cs typeface="Arial" pitchFamily="34" charset="0"/>
                      </a:endParaRPr>
                    </a:p>
                  </a:txBody>
                  <a:tcPr marL="91431" marR="91431" marT="45722" marB="45722"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CF7"/>
                    </a:solidFill>
                  </a:tcPr>
                </a:tc>
                <a:extLst>
                  <a:ext uri="{0D108BD9-81ED-4DB2-BD59-A6C34878D82A}">
                    <a16:rowId xmlns:a16="http://schemas.microsoft.com/office/drawing/2014/main" val="10003"/>
                  </a:ext>
                </a:extLst>
              </a:tr>
            </a:tbl>
          </a:graphicData>
        </a:graphic>
      </p:graphicFrame>
      <p:sp>
        <p:nvSpPr>
          <p:cNvPr id="5" name="TextBox 4"/>
          <p:cNvSpPr txBox="1"/>
          <p:nvPr/>
        </p:nvSpPr>
        <p:spPr>
          <a:xfrm>
            <a:off x="2590800" y="4495800"/>
            <a:ext cx="7010400" cy="33813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en-US" sz="1600" dirty="0">
                <a:solidFill>
                  <a:srgbClr val="000000"/>
                </a:solidFill>
                <a:latin typeface="Arial" pitchFamily="34" charset="0"/>
                <a:ea typeface="ＭＳ Ｐゴシック" pitchFamily="34" charset="-128"/>
                <a:cs typeface="Arial" pitchFamily="34" charset="0"/>
              </a:rPr>
              <a:t>       Normal </a:t>
            </a:r>
            <a:r>
              <a:rPr lang="en-US" sz="1600" dirty="0" err="1">
                <a:solidFill>
                  <a:srgbClr val="000000"/>
                </a:solidFill>
                <a:latin typeface="Arial" pitchFamily="34" charset="0"/>
                <a:ea typeface="ＭＳ Ｐゴシック" pitchFamily="34" charset="-128"/>
                <a:cs typeface="Arial" pitchFamily="34" charset="0"/>
              </a:rPr>
              <a:t>Hgb</a:t>
            </a:r>
            <a:r>
              <a:rPr lang="en-US" sz="1600" dirty="0">
                <a:solidFill>
                  <a:srgbClr val="000000"/>
                </a:solidFill>
                <a:latin typeface="Arial" pitchFamily="34" charset="0"/>
                <a:ea typeface="ＭＳ Ｐゴシック" pitchFamily="34" charset="-128"/>
                <a:cs typeface="Arial" pitchFamily="34" charset="0"/>
              </a:rPr>
              <a:t> F:  ≈ 0 – 2%*	    	  Normal </a:t>
            </a:r>
            <a:r>
              <a:rPr lang="en-US" sz="1600" dirty="0" err="1">
                <a:solidFill>
                  <a:srgbClr val="000000"/>
                </a:solidFill>
                <a:latin typeface="Arial" pitchFamily="34" charset="0"/>
                <a:ea typeface="ＭＳ Ｐゴシック" pitchFamily="34" charset="-128"/>
                <a:cs typeface="Arial" pitchFamily="34" charset="0"/>
              </a:rPr>
              <a:t>Hgb</a:t>
            </a:r>
            <a:r>
              <a:rPr lang="en-US" sz="1600" dirty="0">
                <a:solidFill>
                  <a:srgbClr val="000000"/>
                </a:solidFill>
                <a:latin typeface="Arial" pitchFamily="34" charset="0"/>
                <a:ea typeface="ＭＳ Ｐゴシック" pitchFamily="34" charset="-128"/>
                <a:cs typeface="Arial" pitchFamily="34" charset="0"/>
              </a:rPr>
              <a:t> A</a:t>
            </a:r>
            <a:r>
              <a:rPr lang="en-US" sz="1600" baseline="-25000" dirty="0">
                <a:solidFill>
                  <a:srgbClr val="000000"/>
                </a:solidFill>
                <a:latin typeface="Arial" pitchFamily="34" charset="0"/>
                <a:ea typeface="ＭＳ Ｐゴシック" pitchFamily="34" charset="-128"/>
                <a:cs typeface="Arial" pitchFamily="34" charset="0"/>
              </a:rPr>
              <a:t>2</a:t>
            </a:r>
            <a:r>
              <a:rPr lang="en-US" sz="1600" dirty="0">
                <a:solidFill>
                  <a:srgbClr val="000000"/>
                </a:solidFill>
                <a:latin typeface="Arial" pitchFamily="34" charset="0"/>
                <a:ea typeface="ＭＳ Ｐゴシック" pitchFamily="34" charset="-128"/>
                <a:cs typeface="Arial" pitchFamily="34" charset="0"/>
              </a:rPr>
              <a:t>:  ≈ 2 – 3%*</a:t>
            </a:r>
          </a:p>
        </p:txBody>
      </p:sp>
      <p:sp>
        <p:nvSpPr>
          <p:cNvPr id="6" name="TextBox 5"/>
          <p:cNvSpPr txBox="1">
            <a:spLocks noChangeArrowheads="1"/>
          </p:cNvSpPr>
          <p:nvPr/>
        </p:nvSpPr>
        <p:spPr bwMode="auto">
          <a:xfrm>
            <a:off x="2590800" y="4833938"/>
            <a:ext cx="7010400" cy="1477962"/>
          </a:xfrm>
          <a:prstGeom prst="rect">
            <a:avLst/>
          </a:prstGeom>
          <a:gradFill rotWithShape="1">
            <a:gsLst>
              <a:gs pos="0">
                <a:srgbClr val="E4F2FF"/>
              </a:gs>
              <a:gs pos="64999">
                <a:srgbClr val="BDDEFF"/>
              </a:gs>
              <a:gs pos="100000">
                <a:srgbClr val="A1D1FF"/>
              </a:gs>
            </a:gsLst>
            <a:lin ang="5400000" scaled="1"/>
          </a:gradFill>
          <a:ln w="9525">
            <a:solidFill>
              <a:srgbClr val="5D9ACF"/>
            </a:solidFill>
            <a:miter lim="800000"/>
            <a:headEnd/>
            <a:tailEnd/>
          </a:ln>
          <a:effectLst>
            <a:outerShdw dist="20000" dir="5400000" rotWithShape="0">
              <a:srgbClr val="808080">
                <a:alpha val="37999"/>
              </a:srgbClr>
            </a:outerShdw>
          </a:effectLst>
        </p:spPr>
        <p:txBody>
          <a:bodyPr>
            <a:spAutoFit/>
          </a:bodyPr>
          <a:lstStyle/>
          <a:p>
            <a:r>
              <a:rPr lang="en-US" b="1" dirty="0">
                <a:solidFill>
                  <a:srgbClr val="000000"/>
                </a:solidFill>
                <a:latin typeface="Arial Narrow" pitchFamily="34" charset="0"/>
                <a:cs typeface="Arial" pitchFamily="34" charset="0"/>
              </a:rPr>
              <a:t>Key Points:</a:t>
            </a:r>
          </a:p>
          <a:p>
            <a:r>
              <a:rPr lang="en-US" dirty="0">
                <a:solidFill>
                  <a:srgbClr val="000000"/>
                </a:solidFill>
                <a:latin typeface="Arial Narrow" pitchFamily="34" charset="0"/>
                <a:cs typeface="Arial" pitchFamily="34" charset="0"/>
              </a:rPr>
              <a:t>Beta thalassemia trait: diagnosis can be confirmed by electrophoresis.</a:t>
            </a:r>
          </a:p>
          <a:p>
            <a:r>
              <a:rPr lang="en-US" dirty="0">
                <a:solidFill>
                  <a:srgbClr val="000000"/>
                </a:solidFill>
                <a:latin typeface="Arial Narrow" pitchFamily="34" charset="0"/>
                <a:cs typeface="Arial" pitchFamily="34" charset="0"/>
              </a:rPr>
              <a:t>Alpha thalassemia trait: diagnosis of exclusion (electrophoresis may be normal).</a:t>
            </a:r>
          </a:p>
          <a:p>
            <a:r>
              <a:rPr lang="en-US" dirty="0">
                <a:solidFill>
                  <a:srgbClr val="000000"/>
                </a:solidFill>
                <a:latin typeface="Arial Narrow" pitchFamily="34" charset="0"/>
                <a:cs typeface="Arial" pitchFamily="34" charset="0"/>
              </a:rPr>
              <a:t>Iron deficiency anemia: mimics </a:t>
            </a:r>
            <a:r>
              <a:rPr lang="en-US" dirty="0">
                <a:solidFill>
                  <a:srgbClr val="000000"/>
                </a:solidFill>
                <a:latin typeface="Symbol" pitchFamily="18" charset="2"/>
                <a:cs typeface="Arial" pitchFamily="34" charset="0"/>
              </a:rPr>
              <a:t>a</a:t>
            </a:r>
            <a:r>
              <a:rPr lang="en-US" dirty="0">
                <a:solidFill>
                  <a:srgbClr val="000000"/>
                </a:solidFill>
                <a:latin typeface="Arial Narrow" pitchFamily="34" charset="0"/>
                <a:cs typeface="Arial" pitchFamily="34" charset="0"/>
              </a:rPr>
              <a:t>-thalassemia trait, masks </a:t>
            </a:r>
            <a:r>
              <a:rPr lang="en-US" dirty="0">
                <a:solidFill>
                  <a:srgbClr val="000000"/>
                </a:solidFill>
                <a:latin typeface="Symbol" pitchFamily="18" charset="2"/>
                <a:cs typeface="Arial" pitchFamily="34" charset="0"/>
              </a:rPr>
              <a:t>b</a:t>
            </a:r>
            <a:r>
              <a:rPr lang="en-US" dirty="0">
                <a:solidFill>
                  <a:srgbClr val="000000"/>
                </a:solidFill>
                <a:latin typeface="Arial Narrow" pitchFamily="34" charset="0"/>
                <a:cs typeface="Arial" pitchFamily="34" charset="0"/>
              </a:rPr>
              <a:t>-thalassemia trait.</a:t>
            </a:r>
          </a:p>
          <a:p>
            <a:r>
              <a:rPr lang="en-US" dirty="0">
                <a:solidFill>
                  <a:srgbClr val="000000"/>
                </a:solidFill>
                <a:latin typeface="Arial Narrow" pitchFamily="34" charset="0"/>
                <a:cs typeface="Arial" pitchFamily="34" charset="0"/>
              </a:rPr>
              <a:t>Treat iron deficiency before performing electrophoresis.</a:t>
            </a:r>
          </a:p>
        </p:txBody>
      </p:sp>
      <p:sp>
        <p:nvSpPr>
          <p:cNvPr id="78871" name="Title 6"/>
          <p:cNvSpPr>
            <a:spLocks noGrp="1"/>
          </p:cNvSpPr>
          <p:nvPr>
            <p:ph type="title"/>
          </p:nvPr>
        </p:nvSpPr>
        <p:spPr>
          <a:xfrm>
            <a:off x="1981200" y="274639"/>
            <a:ext cx="8229600" cy="796925"/>
          </a:xfrm>
        </p:spPr>
        <p:txBody>
          <a:bodyPr>
            <a:normAutofit fontScale="90000"/>
          </a:bodyPr>
          <a:lstStyle/>
          <a:p>
            <a:pPr eaLnBrk="1" hangingPunct="1"/>
            <a:r>
              <a:rPr lang="en-US" sz="3200" dirty="0">
                <a:ea typeface="ＭＳ Ｐゴシック" pitchFamily="34" charset="-128"/>
              </a:rPr>
              <a:t>Basics of Electrophoresis</a:t>
            </a:r>
            <a:br>
              <a:rPr lang="en-US" sz="3200" dirty="0">
                <a:ea typeface="ＭＳ Ｐゴシック" pitchFamily="34" charset="-128"/>
              </a:rPr>
            </a:br>
            <a:r>
              <a:rPr lang="en-US" sz="2400" dirty="0">
                <a:ea typeface="ＭＳ Ｐゴシック" pitchFamily="34" charset="-128"/>
              </a:rPr>
              <a:t>Differentiation of thalassemia trait from mild iron deficiency anemia</a:t>
            </a:r>
          </a:p>
        </p:txBody>
      </p:sp>
      <p:sp>
        <p:nvSpPr>
          <p:cNvPr id="2" name="TextBox 1"/>
          <p:cNvSpPr txBox="1"/>
          <p:nvPr/>
        </p:nvSpPr>
        <p:spPr>
          <a:xfrm>
            <a:off x="5407615" y="6460966"/>
            <a:ext cx="3982180" cy="246221"/>
          </a:xfrm>
          <a:prstGeom prst="rect">
            <a:avLst/>
          </a:prstGeom>
          <a:noFill/>
        </p:spPr>
        <p:txBody>
          <a:bodyPr wrap="none" rtlCol="0">
            <a:spAutoFit/>
          </a:bodyPr>
          <a:lstStyle/>
          <a:p>
            <a:r>
              <a:rPr lang="en-US" sz="1000" dirty="0"/>
              <a:t>*Normal range after 6 months of age. Range varies by technique and lab.</a:t>
            </a:r>
          </a:p>
        </p:txBody>
      </p:sp>
      <p:sp>
        <p:nvSpPr>
          <p:cNvPr id="9" name="TextBox 8"/>
          <p:cNvSpPr txBox="1"/>
          <p:nvPr/>
        </p:nvSpPr>
        <p:spPr>
          <a:xfrm>
            <a:off x="9601200" y="5482530"/>
            <a:ext cx="2816625" cy="307777"/>
          </a:xfrm>
          <a:prstGeom prst="rect">
            <a:avLst/>
          </a:prstGeom>
          <a:noFill/>
        </p:spPr>
        <p:txBody>
          <a:bodyPr wrap="square" rtlCol="0">
            <a:spAutoFit/>
          </a:bodyPr>
          <a:lstStyle/>
          <a:p>
            <a:r>
              <a:rPr lang="en-US" sz="1400" i="1" dirty="0"/>
              <a:t>Table courtesy of Charles Quinn</a:t>
            </a:r>
          </a:p>
        </p:txBody>
      </p:sp>
    </p:spTree>
    <p:extLst>
      <p:ext uri="{BB962C8B-B14F-4D97-AF65-F5344CB8AC3E}">
        <p14:creationId xmlns:p14="http://schemas.microsoft.com/office/powerpoint/2010/main" val="25530838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981201" y="76200"/>
            <a:ext cx="8226425" cy="1143000"/>
          </a:xfrm>
        </p:spPr>
        <p:txBody>
          <a:bodyPr/>
          <a:lstStyle/>
          <a:p>
            <a:pPr eaLnBrk="1" hangingPunct="1"/>
            <a:r>
              <a:rPr lang="en-US" sz="3800" dirty="0">
                <a:ea typeface="ＭＳ Ｐゴシック" pitchFamily="34" charset="-128"/>
              </a:rPr>
              <a:t>Overview of Alpha Thalassemia</a:t>
            </a:r>
            <a:br>
              <a:rPr lang="en-US" sz="3800" dirty="0">
                <a:ea typeface="ＭＳ Ｐゴシック" pitchFamily="34" charset="-128"/>
              </a:rPr>
            </a:br>
            <a:r>
              <a:rPr lang="en-US" sz="2800" dirty="0">
                <a:ea typeface="ＭＳ Ｐゴシック" pitchFamily="34" charset="-128"/>
              </a:rPr>
              <a:t>Common (Classical) Genotypes</a:t>
            </a:r>
          </a:p>
        </p:txBody>
      </p:sp>
      <p:graphicFrame>
        <p:nvGraphicFramePr>
          <p:cNvPr id="233568" name="Group 96"/>
          <p:cNvGraphicFramePr>
            <a:graphicFrameLocks noGrp="1"/>
          </p:cNvGraphicFramePr>
          <p:nvPr/>
        </p:nvGraphicFramePr>
        <p:xfrm>
          <a:off x="1828800" y="1447801"/>
          <a:ext cx="6705600" cy="4975227"/>
        </p:xfrm>
        <a:graphic>
          <a:graphicData uri="http://schemas.openxmlformats.org/drawingml/2006/table">
            <a:tbl>
              <a:tblPr/>
              <a:tblGrid>
                <a:gridCol w="1668463">
                  <a:extLst>
                    <a:ext uri="{9D8B030D-6E8A-4147-A177-3AD203B41FA5}">
                      <a16:colId xmlns:a16="http://schemas.microsoft.com/office/drawing/2014/main" val="20000"/>
                    </a:ext>
                  </a:extLst>
                </a:gridCol>
                <a:gridCol w="1444625">
                  <a:extLst>
                    <a:ext uri="{9D8B030D-6E8A-4147-A177-3AD203B41FA5}">
                      <a16:colId xmlns:a16="http://schemas.microsoft.com/office/drawing/2014/main" val="20001"/>
                    </a:ext>
                  </a:extLst>
                </a:gridCol>
                <a:gridCol w="3592512">
                  <a:extLst>
                    <a:ext uri="{9D8B030D-6E8A-4147-A177-3AD203B41FA5}">
                      <a16:colId xmlns:a16="http://schemas.microsoft.com/office/drawing/2014/main" val="20002"/>
                    </a:ext>
                  </a:extLst>
                </a:gridCol>
              </a:tblGrid>
              <a:tr h="512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Genotype</a:t>
                      </a:r>
                    </a:p>
                  </a:txBody>
                  <a:tcPr anchor="ctr" horzOverflow="overflow">
                    <a:lnL w="38100" cap="flat" cmpd="sng" algn="ctr">
                      <a:solidFill>
                        <a:schemeClr val="tx1"/>
                      </a:solidFill>
                      <a:prstDash val="solid"/>
                      <a:round/>
                      <a:headEnd type="none" w="med" len="med"/>
                      <a:tailEnd type="none" w="med" len="med"/>
                    </a:lnL>
                    <a:lnR>
                      <a:noFill/>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34F7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bg1"/>
                          </a:solidFill>
                          <a:effectLst/>
                          <a:latin typeface="Arial" pitchFamily="34" charset="0"/>
                          <a:ea typeface="ＭＳ Ｐゴシック" pitchFamily="34" charset="-128"/>
                          <a:cs typeface="Arial" pitchFamily="34" charset="0"/>
                          <a:sym typeface="Symbol" pitchFamily="18" charset="2"/>
                        </a:rPr>
                        <a:t></a:t>
                      </a:r>
                      <a:r>
                        <a:rPr kumimoji="0" lang="en-US" sz="2400" b="0" i="0" u="none" strike="noStrike" cap="none" normalizeH="0" baseline="0">
                          <a:ln>
                            <a:noFill/>
                          </a:ln>
                          <a:solidFill>
                            <a:schemeClr val="bg1"/>
                          </a:solidFill>
                          <a:effectLst/>
                          <a:latin typeface="Arial" pitchFamily="34" charset="0"/>
                          <a:ea typeface="ＭＳ Ｐゴシック" pitchFamily="34" charset="-128"/>
                          <a:cs typeface="Arial" pitchFamily="34" charset="0"/>
                        </a:rPr>
                        <a:t> genes</a:t>
                      </a:r>
                    </a:p>
                  </a:txBody>
                  <a:tcPr anchor="ctr" horzOverflow="overflow">
                    <a:lnL>
                      <a:noFill/>
                    </a:lnL>
                    <a:lnR>
                      <a:noFill/>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34F7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bg1"/>
                          </a:solidFill>
                          <a:effectLst/>
                          <a:latin typeface="Arial" pitchFamily="34" charset="0"/>
                          <a:ea typeface="ＭＳ Ｐゴシック" pitchFamily="34" charset="-128"/>
                          <a:cs typeface="Arial" pitchFamily="34" charset="0"/>
                        </a:rPr>
                        <a:t>Name</a:t>
                      </a:r>
                    </a:p>
                  </a:txBody>
                  <a:tcPr anchor="ctr" horzOverflow="overflow">
                    <a:lnL>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34F77"/>
                    </a:solidFill>
                  </a:tcPr>
                </a:tc>
                <a:extLst>
                  <a:ext uri="{0D108BD9-81ED-4DB2-BD59-A6C34878D82A}">
                    <a16:rowId xmlns:a16="http://schemas.microsoft.com/office/drawing/2014/main" val="10000"/>
                  </a:ext>
                </a:extLst>
              </a:tr>
              <a:tr h="6524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ea typeface="ＭＳ Ｐゴシック" pitchFamily="34" charset="-128"/>
                          <a:cs typeface="Arial" pitchFamily="34" charset="0"/>
                          <a:sym typeface="Symbol" pitchFamily="18" charset="2"/>
                        </a:rPr>
                        <a:t> / </a:t>
                      </a:r>
                    </a:p>
                  </a:txBody>
                  <a:tcPr anchor="ctr" horzOverflow="overflow">
                    <a:lnL w="381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ea typeface="ＭＳ Ｐゴシック" pitchFamily="34" charset="-128"/>
                          <a:cs typeface="Arial" pitchFamily="34" charset="0"/>
                        </a:rPr>
                        <a:t>4</a:t>
                      </a: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ea typeface="ＭＳ Ｐゴシック" pitchFamily="34" charset="-128"/>
                          <a:cs typeface="Arial" pitchFamily="34" charset="0"/>
                        </a:rPr>
                        <a:t>Normal</a:t>
                      </a:r>
                    </a:p>
                  </a:txBody>
                  <a:tcPr anchor="ctr" horzOverflow="overflow">
                    <a:lnL>
                      <a:noFill/>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654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sym typeface="Symbol" pitchFamily="18" charset="2"/>
                        </a:rPr>
                        <a:t> / –</a:t>
                      </a:r>
                    </a:p>
                  </a:txBody>
                  <a:tcPr anchor="ctr" horzOverflow="overflow">
                    <a:lnL w="381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ADAD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ea typeface="ＭＳ Ｐゴシック" pitchFamily="34" charset="-128"/>
                          <a:cs typeface="Arial" pitchFamily="34" charset="0"/>
                        </a:rPr>
                        <a:t>3</a:t>
                      </a:r>
                    </a:p>
                  </a:txBody>
                  <a:tcPr anchor="ctr" horzOverflow="overflow">
                    <a:lnL>
                      <a:noFill/>
                    </a:lnL>
                    <a:lnR>
                      <a:noFill/>
                    </a:lnR>
                    <a:lnT>
                      <a:noFill/>
                    </a:lnT>
                    <a:lnB>
                      <a:noFill/>
                    </a:lnB>
                    <a:lnTlToBr>
                      <a:noFill/>
                    </a:lnTlToBr>
                    <a:lnBlToTr>
                      <a:noFill/>
                    </a:lnBlToTr>
                    <a:solidFill>
                      <a:srgbClr val="DADAD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Silent carrier</a:t>
                      </a:r>
                    </a:p>
                  </a:txBody>
                  <a:tcPr anchor="ctr" horzOverflow="overflow">
                    <a:lnL>
                      <a:noFill/>
                    </a:lnL>
                    <a:lnR w="38100" cap="flat" cmpd="sng" algn="ctr">
                      <a:solidFill>
                        <a:schemeClr val="tx1"/>
                      </a:solidFill>
                      <a:prstDash val="solid"/>
                      <a:round/>
                      <a:headEnd type="none" w="med" len="med"/>
                      <a:tailEnd type="none" w="med" len="med"/>
                    </a:lnR>
                    <a:lnT>
                      <a:noFill/>
                    </a:lnT>
                    <a:lnB>
                      <a:noFill/>
                    </a:lnB>
                    <a:lnTlToBr>
                      <a:noFill/>
                    </a:lnTlToBr>
                    <a:lnBlToTr>
                      <a:noFill/>
                    </a:lnBlToTr>
                    <a:solidFill>
                      <a:srgbClr val="DADADA"/>
                    </a:solidFill>
                  </a:tcPr>
                </a:tc>
                <a:extLst>
                  <a:ext uri="{0D108BD9-81ED-4DB2-BD59-A6C34878D82A}">
                    <a16:rowId xmlns:a16="http://schemas.microsoft.com/office/drawing/2014/main" val="10002"/>
                  </a:ext>
                </a:extLst>
              </a:tr>
              <a:tr h="615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ea typeface="ＭＳ Ｐゴシック" pitchFamily="34" charset="-128"/>
                          <a:cs typeface="Arial" pitchFamily="34" charset="0"/>
                          <a:sym typeface="Symbol" pitchFamily="18" charset="2"/>
                        </a:rPr>
                        <a:t>– – / </a:t>
                      </a:r>
                    </a:p>
                  </a:txBody>
                  <a:tcPr anchor="ctr" horzOverflow="overflow">
                    <a:lnL w="381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rowSpan="2">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ea typeface="ＭＳ Ｐゴシック" pitchFamily="34" charset="-128"/>
                          <a:cs typeface="Arial" pitchFamily="34" charset="0"/>
                        </a:rPr>
                        <a:t>2</a:t>
                      </a:r>
                    </a:p>
                    <a:p>
                      <a:pPr marL="0" marR="0" lvl="0" indent="0" algn="ctr" defTabSz="914400" rtl="0" eaLnBrk="1" fontAlgn="base" latinLnBrk="0" hangingPunct="1">
                        <a:lnSpc>
                          <a:spcPct val="14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ea typeface="ＭＳ Ｐゴシック" pitchFamily="34" charset="-128"/>
                          <a:cs typeface="Arial" pitchFamily="34" charset="0"/>
                        </a:rPr>
                        <a:t>2</a:t>
                      </a:r>
                    </a:p>
                  </a:txBody>
                  <a:tcPr horzOverflow="overflow">
                    <a:lnL>
                      <a:noFill/>
                    </a:lnL>
                    <a:lnR>
                      <a:noFill/>
                    </a:lnR>
                    <a:lnT>
                      <a:noFill/>
                    </a:lnT>
                    <a:lnB>
                      <a:noFill/>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ea typeface="ＭＳ Ｐゴシック" pitchFamily="34" charset="-128"/>
                          <a:cs typeface="Arial" pitchFamily="34" charset="0"/>
                        </a:rPr>
                        <a:t>Thalassemia trait</a:t>
                      </a:r>
                    </a:p>
                  </a:txBody>
                  <a:tcPr anchor="ctr" horzOverflow="overflow">
                    <a:lnL>
                      <a:noFill/>
                    </a:lnL>
                    <a:lnR w="381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655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sym typeface="Symbol" pitchFamily="18" charset="2"/>
                        </a:rPr>
                        <a:t>– / –</a:t>
                      </a:r>
                    </a:p>
                  </a:txBody>
                  <a:tcPr anchor="ctr" horzOverflow="overflow">
                    <a:lnL w="381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6524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ea typeface="ＭＳ Ｐゴシック" pitchFamily="34" charset="-128"/>
                          <a:cs typeface="Arial" pitchFamily="34" charset="0"/>
                          <a:sym typeface="Symbol" pitchFamily="18" charset="2"/>
                        </a:rPr>
                        <a:t>– – / –</a:t>
                      </a:r>
                    </a:p>
                  </a:txBody>
                  <a:tcPr anchor="ctr" horzOverflow="overflow">
                    <a:lnL w="381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ADAD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ea typeface="ＭＳ Ｐゴシック" pitchFamily="34" charset="-128"/>
                          <a:cs typeface="Arial" pitchFamily="34" charset="0"/>
                        </a:rPr>
                        <a:t>1</a:t>
                      </a:r>
                    </a:p>
                  </a:txBody>
                  <a:tcPr anchor="ctr" horzOverflow="overflow">
                    <a:lnL>
                      <a:noFill/>
                    </a:lnL>
                    <a:lnR>
                      <a:noFill/>
                    </a:lnR>
                    <a:lnT>
                      <a:noFill/>
                    </a:lnT>
                    <a:lnB>
                      <a:noFill/>
                    </a:lnB>
                    <a:lnTlToBr>
                      <a:noFill/>
                    </a:lnTlToBr>
                    <a:lnBlToTr>
                      <a:noFill/>
                    </a:lnBlToTr>
                    <a:solidFill>
                      <a:srgbClr val="DADAD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ea typeface="ＭＳ Ｐゴシック" pitchFamily="34" charset="-128"/>
                          <a:cs typeface="Arial" pitchFamily="34" charset="0"/>
                        </a:rPr>
                        <a:t>Hgb H disease</a:t>
                      </a:r>
                    </a:p>
                  </a:txBody>
                  <a:tcPr anchor="ctr" horzOverflow="overflow">
                    <a:lnL>
                      <a:noFill/>
                    </a:lnL>
                    <a:lnR w="38100" cap="flat" cmpd="sng" algn="ctr">
                      <a:solidFill>
                        <a:schemeClr val="tx1"/>
                      </a:solidFill>
                      <a:prstDash val="solid"/>
                      <a:round/>
                      <a:headEnd type="none" w="med" len="med"/>
                      <a:tailEnd type="none" w="med" len="med"/>
                    </a:lnR>
                    <a:lnT>
                      <a:noFill/>
                    </a:lnT>
                    <a:lnB>
                      <a:noFill/>
                    </a:lnB>
                    <a:lnTlToBr>
                      <a:noFill/>
                    </a:lnTlToBr>
                    <a:lnBlToTr>
                      <a:noFill/>
                    </a:lnBlToTr>
                    <a:solidFill>
                      <a:srgbClr val="DADADA"/>
                    </a:solidFill>
                  </a:tcPr>
                </a:tc>
                <a:extLst>
                  <a:ext uri="{0D108BD9-81ED-4DB2-BD59-A6C34878D82A}">
                    <a16:rowId xmlns:a16="http://schemas.microsoft.com/office/drawing/2014/main" val="10005"/>
                  </a:ext>
                </a:extLst>
              </a:tr>
              <a:tr h="615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ea typeface="ＭＳ Ｐゴシック" pitchFamily="34" charset="-128"/>
                          <a:cs typeface="Arial" pitchFamily="34" charset="0"/>
                          <a:sym typeface="Symbol" pitchFamily="18" charset="2"/>
                        </a:rPr>
                        <a:t>– – / </a:t>
                      </a:r>
                      <a:r>
                        <a:rPr kumimoji="0" lang="en-US" sz="2400" b="0" i="0" u="none" strike="noStrike" cap="none" normalizeH="0" baseline="30000">
                          <a:ln>
                            <a:noFill/>
                          </a:ln>
                          <a:solidFill>
                            <a:schemeClr val="tx1"/>
                          </a:solidFill>
                          <a:effectLst/>
                          <a:latin typeface="Arial" pitchFamily="34" charset="0"/>
                          <a:ea typeface="ＭＳ Ｐゴシック" pitchFamily="34" charset="-128"/>
                          <a:cs typeface="Arial" pitchFamily="34" charset="0"/>
                          <a:sym typeface="Symbol" pitchFamily="18" charset="2"/>
                        </a:rPr>
                        <a:t>CS</a:t>
                      </a:r>
                      <a:r>
                        <a:rPr kumimoji="0" lang="en-US" sz="2400" b="0" i="0" u="none" strike="noStrike" cap="none" normalizeH="0" baseline="0">
                          <a:ln>
                            <a:noFill/>
                          </a:ln>
                          <a:solidFill>
                            <a:schemeClr val="tx1"/>
                          </a:solidFill>
                          <a:effectLst/>
                          <a:latin typeface="Arial" pitchFamily="34" charset="0"/>
                          <a:ea typeface="ＭＳ Ｐゴシック" pitchFamily="34" charset="-128"/>
                          <a:cs typeface="Arial" pitchFamily="34" charset="0"/>
                          <a:sym typeface="Symbol" pitchFamily="18" charset="2"/>
                        </a:rPr>
                        <a:t></a:t>
                      </a:r>
                    </a:p>
                  </a:txBody>
                  <a:tcPr anchor="ctr" horzOverflow="overflow">
                    <a:lnL w="381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ADAD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ea typeface="ＭＳ Ｐゴシック" pitchFamily="34" charset="-128"/>
                          <a:cs typeface="Arial" pitchFamily="34" charset="0"/>
                        </a:rPr>
                        <a:t>1</a:t>
                      </a:r>
                    </a:p>
                  </a:txBody>
                  <a:tcPr anchor="ctr" horzOverflow="overflow">
                    <a:lnL>
                      <a:noFill/>
                    </a:lnL>
                    <a:lnR>
                      <a:noFill/>
                    </a:lnR>
                    <a:lnT>
                      <a:noFill/>
                    </a:lnT>
                    <a:lnB>
                      <a:noFill/>
                    </a:lnB>
                    <a:lnTlToBr>
                      <a:noFill/>
                    </a:lnTlToBr>
                    <a:lnBlToTr>
                      <a:noFill/>
                    </a:lnBlToTr>
                    <a:solidFill>
                      <a:srgbClr val="DADAD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ea typeface="ＭＳ Ｐゴシック" pitchFamily="34" charset="-128"/>
                          <a:cs typeface="Arial" pitchFamily="34" charset="0"/>
                        </a:rPr>
                        <a:t>Hgb H-Constant Spring</a:t>
                      </a:r>
                    </a:p>
                  </a:txBody>
                  <a:tcPr anchor="ctr" horzOverflow="overflow">
                    <a:lnL>
                      <a:noFill/>
                    </a:lnL>
                    <a:lnR w="38100" cap="flat" cmpd="sng" algn="ctr">
                      <a:solidFill>
                        <a:schemeClr val="tx1"/>
                      </a:solidFill>
                      <a:prstDash val="solid"/>
                      <a:round/>
                      <a:headEnd type="none" w="med" len="med"/>
                      <a:tailEnd type="none" w="med" len="med"/>
                    </a:lnR>
                    <a:lnT>
                      <a:noFill/>
                    </a:lnT>
                    <a:lnB>
                      <a:noFill/>
                    </a:lnB>
                    <a:lnTlToBr>
                      <a:noFill/>
                    </a:lnTlToBr>
                    <a:lnBlToTr>
                      <a:noFill/>
                    </a:lnBlToTr>
                    <a:solidFill>
                      <a:srgbClr val="DADADA"/>
                    </a:solidFill>
                  </a:tcPr>
                </a:tc>
                <a:extLst>
                  <a:ext uri="{0D108BD9-81ED-4DB2-BD59-A6C34878D82A}">
                    <a16:rowId xmlns:a16="http://schemas.microsoft.com/office/drawing/2014/main" val="10006"/>
                  </a:ext>
                </a:extLst>
              </a:tr>
              <a:tr h="615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ea typeface="ＭＳ Ｐゴシック" pitchFamily="34" charset="-128"/>
                          <a:cs typeface="Arial" pitchFamily="34" charset="0"/>
                          <a:sym typeface="Symbol" pitchFamily="18" charset="2"/>
                        </a:rPr>
                        <a:t>– – / – –</a:t>
                      </a:r>
                    </a:p>
                  </a:txBody>
                  <a:tcPr anchor="ctr" horzOverflow="overflow">
                    <a:lnL w="38100" cap="flat" cmpd="sng" algn="ctr">
                      <a:solidFill>
                        <a:schemeClr val="tx1"/>
                      </a:solidFill>
                      <a:prstDash val="solid"/>
                      <a:round/>
                      <a:headEnd type="none" w="med" len="med"/>
                      <a:tailEnd type="none" w="med" len="med"/>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ea typeface="ＭＳ Ｐゴシック" pitchFamily="34" charset="-128"/>
                          <a:cs typeface="Arial" pitchFamily="34" charset="0"/>
                        </a:rPr>
                        <a:t>0</a:t>
                      </a:r>
                    </a:p>
                  </a:txBody>
                  <a:tcPr anchor="ctr"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Hydrops </a:t>
                      </a:r>
                      <a:r>
                        <a:rPr kumimoji="0" lang="en-US" sz="2400" b="0" i="0" u="none" strike="noStrike" cap="none" normalizeH="0" baseline="0" dirty="0" err="1">
                          <a:ln>
                            <a:noFill/>
                          </a:ln>
                          <a:solidFill>
                            <a:schemeClr val="tx1"/>
                          </a:solidFill>
                          <a:effectLst/>
                          <a:latin typeface="Arial" pitchFamily="34" charset="0"/>
                          <a:ea typeface="ＭＳ Ｐゴシック" pitchFamily="34" charset="-128"/>
                          <a:cs typeface="Arial" pitchFamily="34" charset="0"/>
                        </a:rPr>
                        <a:t>fetalis</a:t>
                      </a:r>
                      <a:endParaRPr kumimoji="0" lang="en-US" sz="24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txBody>
                  <a:tcPr anchor="ctr" horzOverflow="overflow">
                    <a:lnL>
                      <a:noFill/>
                    </a:lnL>
                    <a:lnR w="38100" cap="flat" cmpd="sng" algn="ctr">
                      <a:solidFill>
                        <a:schemeClr val="tx1"/>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58398" name="AutoShape 47"/>
          <p:cNvSpPr>
            <a:spLocks/>
          </p:cNvSpPr>
          <p:nvPr/>
        </p:nvSpPr>
        <p:spPr bwMode="auto">
          <a:xfrm>
            <a:off x="4511675" y="3505200"/>
            <a:ext cx="457200" cy="838200"/>
          </a:xfrm>
          <a:prstGeom prst="rightBrace">
            <a:avLst>
              <a:gd name="adj1" fmla="val 22917"/>
              <a:gd name="adj2" fmla="val 50000"/>
            </a:avLst>
          </a:prstGeom>
          <a:noFill/>
          <a:ln w="38100">
            <a:solidFill>
              <a:schemeClr val="tx1"/>
            </a:solidFill>
            <a:round/>
            <a:headEnd/>
            <a:tailEnd/>
          </a:ln>
        </p:spPr>
        <p:txBody>
          <a:bodyPr wrap="none" anchor="ctr"/>
          <a:lstStyle/>
          <a:p>
            <a:endParaRPr lang="en-US">
              <a:cs typeface="Arial" pitchFamily="34" charset="0"/>
            </a:endParaRPr>
          </a:p>
        </p:txBody>
      </p:sp>
      <p:sp>
        <p:nvSpPr>
          <p:cNvPr id="58399" name="Text Box 54"/>
          <p:cNvSpPr txBox="1">
            <a:spLocks noChangeArrowheads="1"/>
          </p:cNvSpPr>
          <p:nvPr/>
        </p:nvSpPr>
        <p:spPr bwMode="auto">
          <a:xfrm>
            <a:off x="8839201" y="3676650"/>
            <a:ext cx="745717" cy="369332"/>
          </a:xfrm>
          <a:prstGeom prst="rect">
            <a:avLst/>
          </a:prstGeom>
          <a:noFill/>
          <a:ln w="9525">
            <a:noFill/>
            <a:miter lim="800000"/>
            <a:headEnd/>
            <a:tailEnd/>
          </a:ln>
        </p:spPr>
        <p:txBody>
          <a:bodyPr wrap="none">
            <a:spAutoFit/>
          </a:bodyPr>
          <a:lstStyle/>
          <a:p>
            <a:r>
              <a:rPr lang="en-US">
                <a:solidFill>
                  <a:srgbClr val="234F77"/>
                </a:solidFill>
                <a:cs typeface="Arial" pitchFamily="34" charset="0"/>
              </a:rPr>
              <a:t>minor</a:t>
            </a:r>
          </a:p>
        </p:txBody>
      </p:sp>
      <p:sp>
        <p:nvSpPr>
          <p:cNvPr id="58400" name="AutoShape 55"/>
          <p:cNvSpPr>
            <a:spLocks/>
          </p:cNvSpPr>
          <p:nvPr/>
        </p:nvSpPr>
        <p:spPr bwMode="auto">
          <a:xfrm>
            <a:off x="8580438" y="4724400"/>
            <a:ext cx="304800" cy="914400"/>
          </a:xfrm>
          <a:prstGeom prst="rightBrace">
            <a:avLst>
              <a:gd name="adj1" fmla="val 25000"/>
              <a:gd name="adj2" fmla="val 50000"/>
            </a:avLst>
          </a:prstGeom>
          <a:noFill/>
          <a:ln w="38100">
            <a:solidFill>
              <a:schemeClr val="tx1"/>
            </a:solidFill>
            <a:round/>
            <a:headEnd/>
            <a:tailEnd/>
          </a:ln>
        </p:spPr>
        <p:txBody>
          <a:bodyPr wrap="none" anchor="ctr"/>
          <a:lstStyle/>
          <a:p>
            <a:endParaRPr lang="en-US">
              <a:cs typeface="Arial" pitchFamily="34" charset="0"/>
            </a:endParaRPr>
          </a:p>
        </p:txBody>
      </p:sp>
      <p:sp>
        <p:nvSpPr>
          <p:cNvPr id="58401" name="Text Box 56"/>
          <p:cNvSpPr txBox="1">
            <a:spLocks noChangeArrowheads="1"/>
          </p:cNvSpPr>
          <p:nvPr/>
        </p:nvSpPr>
        <p:spPr bwMode="auto">
          <a:xfrm>
            <a:off x="8839201" y="4743660"/>
            <a:ext cx="1212383" cy="646331"/>
          </a:xfrm>
          <a:prstGeom prst="rect">
            <a:avLst/>
          </a:prstGeom>
          <a:noFill/>
          <a:ln w="9525">
            <a:noFill/>
            <a:miter lim="800000"/>
            <a:headEnd/>
            <a:tailEnd/>
          </a:ln>
        </p:spPr>
        <p:txBody>
          <a:bodyPr wrap="none">
            <a:spAutoFit/>
          </a:bodyPr>
          <a:lstStyle/>
          <a:p>
            <a:r>
              <a:rPr lang="en-US" dirty="0">
                <a:solidFill>
                  <a:srgbClr val="234F77"/>
                </a:solidFill>
                <a:cs typeface="Arial" pitchFamily="34" charset="0"/>
              </a:rPr>
              <a:t>intermedia</a:t>
            </a:r>
          </a:p>
          <a:p>
            <a:r>
              <a:rPr lang="en-US" dirty="0">
                <a:solidFill>
                  <a:srgbClr val="234F77"/>
                </a:solidFill>
                <a:cs typeface="Arial" pitchFamily="34" charset="0"/>
              </a:rPr>
              <a:t>NTDT</a:t>
            </a:r>
          </a:p>
        </p:txBody>
      </p:sp>
      <p:sp>
        <p:nvSpPr>
          <p:cNvPr id="58402" name="AutoShape 57"/>
          <p:cNvSpPr>
            <a:spLocks/>
          </p:cNvSpPr>
          <p:nvPr/>
        </p:nvSpPr>
        <p:spPr bwMode="auto">
          <a:xfrm>
            <a:off x="8580438" y="5791200"/>
            <a:ext cx="304800" cy="566738"/>
          </a:xfrm>
          <a:prstGeom prst="rightBrace">
            <a:avLst>
              <a:gd name="adj1" fmla="val 15495"/>
              <a:gd name="adj2" fmla="val 50000"/>
            </a:avLst>
          </a:prstGeom>
          <a:noFill/>
          <a:ln w="38100">
            <a:solidFill>
              <a:schemeClr val="tx1"/>
            </a:solidFill>
            <a:round/>
            <a:headEnd/>
            <a:tailEnd/>
          </a:ln>
        </p:spPr>
        <p:txBody>
          <a:bodyPr wrap="none" anchor="ctr"/>
          <a:lstStyle/>
          <a:p>
            <a:endParaRPr lang="en-US">
              <a:cs typeface="Arial" pitchFamily="34" charset="0"/>
            </a:endParaRPr>
          </a:p>
        </p:txBody>
      </p:sp>
      <p:sp>
        <p:nvSpPr>
          <p:cNvPr id="58403" name="Text Box 58"/>
          <p:cNvSpPr txBox="1">
            <a:spLocks noChangeArrowheads="1"/>
          </p:cNvSpPr>
          <p:nvPr/>
        </p:nvSpPr>
        <p:spPr bwMode="auto">
          <a:xfrm>
            <a:off x="8837578" y="5659071"/>
            <a:ext cx="736099" cy="646331"/>
          </a:xfrm>
          <a:prstGeom prst="rect">
            <a:avLst/>
          </a:prstGeom>
          <a:noFill/>
          <a:ln w="9525">
            <a:noFill/>
            <a:miter lim="800000"/>
            <a:headEnd/>
            <a:tailEnd/>
          </a:ln>
        </p:spPr>
        <p:txBody>
          <a:bodyPr wrap="none">
            <a:spAutoFit/>
          </a:bodyPr>
          <a:lstStyle/>
          <a:p>
            <a:r>
              <a:rPr lang="en-US" dirty="0">
                <a:solidFill>
                  <a:srgbClr val="234F77"/>
                </a:solidFill>
                <a:cs typeface="Arial" pitchFamily="34" charset="0"/>
              </a:rPr>
              <a:t>major</a:t>
            </a:r>
          </a:p>
          <a:p>
            <a:r>
              <a:rPr lang="en-US" dirty="0">
                <a:solidFill>
                  <a:srgbClr val="234F77"/>
                </a:solidFill>
                <a:cs typeface="Arial" pitchFamily="34" charset="0"/>
              </a:rPr>
              <a:t>TDT</a:t>
            </a:r>
          </a:p>
        </p:txBody>
      </p:sp>
      <p:sp>
        <p:nvSpPr>
          <p:cNvPr id="58404" name="AutoShape 60"/>
          <p:cNvSpPr>
            <a:spLocks/>
          </p:cNvSpPr>
          <p:nvPr/>
        </p:nvSpPr>
        <p:spPr bwMode="auto">
          <a:xfrm>
            <a:off x="8580438" y="3429001"/>
            <a:ext cx="304800" cy="955675"/>
          </a:xfrm>
          <a:prstGeom prst="rightBrace">
            <a:avLst>
              <a:gd name="adj1" fmla="val 26128"/>
              <a:gd name="adj2" fmla="val 50000"/>
            </a:avLst>
          </a:prstGeom>
          <a:noFill/>
          <a:ln w="38100">
            <a:solidFill>
              <a:schemeClr val="tx1"/>
            </a:solidFill>
            <a:round/>
            <a:headEnd/>
            <a:tailEnd/>
          </a:ln>
        </p:spPr>
        <p:txBody>
          <a:bodyPr wrap="none" anchor="ctr"/>
          <a:lstStyle/>
          <a:p>
            <a:endParaRPr lang="en-US">
              <a:cs typeface="Arial" pitchFamily="34" charset="0"/>
            </a:endParaRPr>
          </a:p>
        </p:txBody>
      </p:sp>
      <p:sp>
        <p:nvSpPr>
          <p:cNvPr id="233571" name="Rectangle 99"/>
          <p:cNvSpPr>
            <a:spLocks noChangeArrowheads="1"/>
          </p:cNvSpPr>
          <p:nvPr/>
        </p:nvSpPr>
        <p:spPr bwMode="auto">
          <a:xfrm>
            <a:off x="3556000" y="1447800"/>
            <a:ext cx="1320800" cy="4973638"/>
          </a:xfrm>
          <a:prstGeom prst="rect">
            <a:avLst/>
          </a:prstGeom>
          <a:solidFill>
            <a:srgbClr val="FFC9BE">
              <a:alpha val="34901"/>
            </a:srgbClr>
          </a:solidFill>
          <a:ln w="38100">
            <a:solidFill>
              <a:srgbClr val="FF0000"/>
            </a:solidFill>
            <a:miter lim="800000"/>
            <a:headEnd/>
            <a:tailEnd/>
          </a:ln>
        </p:spPr>
        <p:txBody>
          <a:bodyPr wrap="none" anchor="ctr"/>
          <a:lstStyle/>
          <a:p>
            <a:endParaRPr lang="en-US">
              <a:cs typeface="Arial" pitchFamily="34" charset="0"/>
            </a:endParaRPr>
          </a:p>
        </p:txBody>
      </p:sp>
      <p:grpSp>
        <p:nvGrpSpPr>
          <p:cNvPr id="5" name="Group 4"/>
          <p:cNvGrpSpPr/>
          <p:nvPr/>
        </p:nvGrpSpPr>
        <p:grpSpPr>
          <a:xfrm>
            <a:off x="8686801" y="2185646"/>
            <a:ext cx="1903085" cy="786155"/>
            <a:chOff x="7162800" y="1692606"/>
            <a:chExt cx="1903085" cy="786155"/>
          </a:xfrm>
          <a:effectLst/>
        </p:grpSpPr>
        <p:sp>
          <p:nvSpPr>
            <p:cNvPr id="4" name="Rectangle 3"/>
            <p:cNvSpPr/>
            <p:nvPr/>
          </p:nvSpPr>
          <p:spPr>
            <a:xfrm>
              <a:off x="7208838" y="1692606"/>
              <a:ext cx="1782762" cy="786155"/>
            </a:xfrm>
            <a:prstGeom prst="rect">
              <a:avLst/>
            </a:prstGeom>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TextBox 1"/>
            <p:cNvSpPr txBox="1"/>
            <p:nvPr/>
          </p:nvSpPr>
          <p:spPr>
            <a:xfrm>
              <a:off x="7242950" y="1940256"/>
              <a:ext cx="1822935" cy="307777"/>
            </a:xfrm>
            <a:prstGeom prst="rect">
              <a:avLst/>
            </a:prstGeom>
            <a:noFill/>
          </p:spPr>
          <p:txBody>
            <a:bodyPr wrap="none" rtlCol="0">
              <a:spAutoFit/>
            </a:bodyPr>
            <a:lstStyle/>
            <a:p>
              <a:pPr algn="ctr"/>
              <a:r>
                <a:rPr lang="en-US" sz="1400" dirty="0">
                  <a:cs typeface="Arial" pitchFamily="34" charset="0"/>
                  <a:sym typeface="Symbol" pitchFamily="18" charset="2"/>
                </a:rPr>
                <a:t>-thalassemia-2:   –  </a:t>
              </a:r>
              <a:endParaRPr lang="en-US" sz="1400" dirty="0"/>
            </a:p>
          </p:txBody>
        </p:sp>
        <p:sp>
          <p:nvSpPr>
            <p:cNvPr id="13" name="TextBox 12"/>
            <p:cNvSpPr txBox="1"/>
            <p:nvPr/>
          </p:nvSpPr>
          <p:spPr>
            <a:xfrm>
              <a:off x="7247759" y="2170984"/>
              <a:ext cx="1798890" cy="307777"/>
            </a:xfrm>
            <a:prstGeom prst="rect">
              <a:avLst/>
            </a:prstGeom>
            <a:noFill/>
          </p:spPr>
          <p:txBody>
            <a:bodyPr wrap="none" rtlCol="0">
              <a:spAutoFit/>
            </a:bodyPr>
            <a:lstStyle/>
            <a:p>
              <a:pPr algn="ctr"/>
              <a:r>
                <a:rPr lang="en-US" sz="1400" dirty="0">
                  <a:cs typeface="Arial" pitchFamily="34" charset="0"/>
                  <a:sym typeface="Symbol" pitchFamily="18" charset="2"/>
                </a:rPr>
                <a:t>-thalassemia-1:  – –  </a:t>
              </a:r>
              <a:endParaRPr lang="en-US" sz="1400" dirty="0"/>
            </a:p>
          </p:txBody>
        </p:sp>
        <p:sp>
          <p:nvSpPr>
            <p:cNvPr id="3" name="TextBox 2"/>
            <p:cNvSpPr txBox="1"/>
            <p:nvPr/>
          </p:nvSpPr>
          <p:spPr>
            <a:xfrm>
              <a:off x="7162800" y="1692606"/>
              <a:ext cx="1366784" cy="369332"/>
            </a:xfrm>
            <a:prstGeom prst="rect">
              <a:avLst/>
            </a:prstGeom>
            <a:noFill/>
          </p:spPr>
          <p:txBody>
            <a:bodyPr wrap="none" rtlCol="0">
              <a:spAutoFit/>
            </a:bodyPr>
            <a:lstStyle/>
            <a:p>
              <a:r>
                <a:rPr lang="en-US" dirty="0"/>
                <a:t>Older terms:</a:t>
              </a:r>
            </a:p>
          </p:txBody>
        </p:sp>
      </p:grpSp>
      <p:sp>
        <p:nvSpPr>
          <p:cNvPr id="19" name="TextBox 18"/>
          <p:cNvSpPr txBox="1"/>
          <p:nvPr/>
        </p:nvSpPr>
        <p:spPr>
          <a:xfrm>
            <a:off x="3560562" y="6496150"/>
            <a:ext cx="2816625" cy="307777"/>
          </a:xfrm>
          <a:prstGeom prst="rect">
            <a:avLst/>
          </a:prstGeom>
          <a:noFill/>
        </p:spPr>
        <p:txBody>
          <a:bodyPr wrap="square" rtlCol="0">
            <a:spAutoFit/>
          </a:bodyPr>
          <a:lstStyle/>
          <a:p>
            <a:r>
              <a:rPr lang="en-US" sz="1400" i="1" dirty="0"/>
              <a:t>Table courtesy of Charles Quinn</a:t>
            </a:r>
          </a:p>
        </p:txBody>
      </p:sp>
    </p:spTree>
    <p:extLst>
      <p:ext uri="{BB962C8B-B14F-4D97-AF65-F5344CB8AC3E}">
        <p14:creationId xmlns:p14="http://schemas.microsoft.com/office/powerpoint/2010/main" val="1291406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3571"/>
                                        </p:tgtEl>
                                        <p:attrNameLst>
                                          <p:attrName>style.visibility</p:attrName>
                                        </p:attrNameLst>
                                      </p:cBhvr>
                                      <p:to>
                                        <p:strVal val="visible"/>
                                      </p:to>
                                    </p:set>
                                    <p:animEffect transition="in" filter="fade">
                                      <p:cBhvr>
                                        <p:cTn id="7" dur="3000"/>
                                        <p:tgtEl>
                                          <p:spTgt spid="233571"/>
                                        </p:tgtEl>
                                      </p:cBhvr>
                                    </p:animEffect>
                                  </p:childTnLst>
                                </p:cTn>
                              </p:par>
                            </p:childTnLst>
                          </p:cTn>
                        </p:par>
                        <p:par>
                          <p:cTn id="8" fill="hold" nodeType="afterGroup">
                            <p:stCondLst>
                              <p:cond delay="3000"/>
                            </p:stCondLst>
                            <p:childTnLst>
                              <p:par>
                                <p:cTn id="9" presetID="10" presetClass="exit" presetSubtype="0" fill="hold" grpId="1" nodeType="afterEffect">
                                  <p:stCondLst>
                                    <p:cond delay="0"/>
                                  </p:stCondLst>
                                  <p:childTnLst>
                                    <p:animEffect transition="out" filter="fade">
                                      <p:cBhvr>
                                        <p:cTn id="10" dur="3000"/>
                                        <p:tgtEl>
                                          <p:spTgt spid="233571"/>
                                        </p:tgtEl>
                                      </p:cBhvr>
                                    </p:animEffect>
                                    <p:set>
                                      <p:cBhvr>
                                        <p:cTn id="11" dur="1" fill="hold">
                                          <p:stCondLst>
                                            <p:cond delay="2999"/>
                                          </p:stCondLst>
                                        </p:cTn>
                                        <p:tgtEl>
                                          <p:spTgt spid="2335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571" grpId="0" animBg="1"/>
      <p:bldP spid="233571"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4"/>
          <p:cNvSpPr>
            <a:spLocks noChangeArrowheads="1"/>
          </p:cNvSpPr>
          <p:nvPr/>
        </p:nvSpPr>
        <p:spPr bwMode="auto">
          <a:xfrm>
            <a:off x="3163132" y="1828800"/>
            <a:ext cx="1777923" cy="652486"/>
          </a:xfrm>
          <a:prstGeom prst="rect">
            <a:avLst/>
          </a:prstGeom>
          <a:noFill/>
          <a:ln w="9525">
            <a:noFill/>
            <a:miter lim="800000"/>
            <a:headEnd/>
            <a:tailEnd/>
          </a:ln>
        </p:spPr>
        <p:txBody>
          <a:bodyPr wrap="none">
            <a:spAutoFit/>
          </a:bodyPr>
          <a:lstStyle/>
          <a:p>
            <a:pPr algn="ctr">
              <a:lnSpc>
                <a:spcPct val="80000"/>
              </a:lnSpc>
              <a:spcBef>
                <a:spcPct val="20000"/>
              </a:spcBef>
              <a:tabLst>
                <a:tab pos="1081088" algn="l"/>
              </a:tabLst>
            </a:pPr>
            <a:r>
              <a:rPr lang="en-US" sz="2000" b="1" dirty="0">
                <a:latin typeface="Symbol" pitchFamily="18" charset="2"/>
              </a:rPr>
              <a:t>a</a:t>
            </a:r>
            <a:r>
              <a:rPr lang="en-US" sz="2000" b="1" dirty="0">
                <a:cs typeface="Arial" pitchFamily="34" charset="0"/>
              </a:rPr>
              <a:t>-/</a:t>
            </a:r>
            <a:r>
              <a:rPr lang="en-US" sz="2000" b="1" dirty="0">
                <a:latin typeface="Symbol" pitchFamily="18" charset="2"/>
              </a:rPr>
              <a:t>a</a:t>
            </a:r>
            <a:r>
              <a:rPr lang="en-US" sz="2000" b="1" dirty="0">
                <a:cs typeface="Arial" pitchFamily="34" charset="0"/>
              </a:rPr>
              <a:t>-</a:t>
            </a:r>
          </a:p>
          <a:p>
            <a:pPr algn="ctr">
              <a:lnSpc>
                <a:spcPct val="80000"/>
              </a:lnSpc>
              <a:spcBef>
                <a:spcPct val="20000"/>
              </a:spcBef>
              <a:tabLst>
                <a:tab pos="1081088" algn="l"/>
              </a:tabLst>
            </a:pPr>
            <a:r>
              <a:rPr lang="en-US" sz="2000" b="1" i="1" dirty="0">
                <a:cs typeface="Arial" pitchFamily="34" charset="0"/>
              </a:rPr>
              <a:t>trans</a:t>
            </a:r>
            <a:r>
              <a:rPr lang="en-US" altLang="ja-JP" sz="2000" b="1" dirty="0">
                <a:cs typeface="Arial" pitchFamily="34" charset="0"/>
              </a:rPr>
              <a:t> deletions</a:t>
            </a:r>
            <a:endParaRPr lang="en-US" sz="2000" b="1" dirty="0">
              <a:cs typeface="Arial" pitchFamily="34" charset="0"/>
            </a:endParaRPr>
          </a:p>
        </p:txBody>
      </p:sp>
      <p:graphicFrame>
        <p:nvGraphicFramePr>
          <p:cNvPr id="254019" name="Group 67"/>
          <p:cNvGraphicFramePr>
            <a:graphicFrameLocks noGrp="1"/>
          </p:cNvGraphicFramePr>
          <p:nvPr/>
        </p:nvGraphicFramePr>
        <p:xfrm>
          <a:off x="6477000" y="2743200"/>
          <a:ext cx="3429000" cy="3022600"/>
        </p:xfrm>
        <a:graphic>
          <a:graphicData uri="http://schemas.openxmlformats.org/drawingml/2006/table">
            <a:tbl>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tblGrid>
              <a:tr h="1006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bg1"/>
                        </a:solidFill>
                        <a:effectLst/>
                        <a:latin typeface="Gill Sans" charset="0"/>
                        <a:ea typeface="ＭＳ Ｐゴシック" charset="0"/>
                        <a:cs typeface="ＭＳ Ｐゴシック" charset="0"/>
                      </a:endParaRPr>
                    </a:p>
                  </a:txBody>
                  <a:tcPr anchor="ctr" horzOverflow="overflow">
                    <a:lnL>
                      <a:noFill/>
                    </a:lnL>
                    <a:lnR w="28575" cap="flat" cmpd="sng" algn="ctr">
                      <a:solidFill>
                        <a:prstClr val="black"/>
                      </a:solidFill>
                      <a:prstDash val="solid"/>
                      <a:round/>
                      <a:headEnd type="none" w="med" len="med"/>
                      <a:tailEnd type="none" w="med" len="med"/>
                    </a:lnR>
                    <a:lnT>
                      <a:noFill/>
                    </a:lnT>
                    <a:lnB w="28575" cap="flat" cmpd="sng" algn="ctr">
                      <a:solidFill>
                        <a:prstClr val="black"/>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1"/>
                          </a:solidFill>
                          <a:effectLst/>
                          <a:latin typeface="Symbol" charset="0"/>
                          <a:ea typeface="ＭＳ Ｐゴシック" charset="0"/>
                          <a:cs typeface="ＭＳ Ｐゴシック" charset="0"/>
                        </a:rPr>
                        <a:t>-</a:t>
                      </a:r>
                    </a:p>
                  </a:txBody>
                  <a:tcPr anchor="ctr" horzOverflow="overflow">
                    <a:lnL w="28575" cap="flat" cmpd="sng" algn="ctr">
                      <a:solidFill>
                        <a:prstClr val="black"/>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43F6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bg1"/>
                          </a:solidFill>
                          <a:effectLst/>
                          <a:latin typeface="Symbol" charset="0"/>
                          <a:ea typeface="ＭＳ Ｐゴシック" charset="0"/>
                          <a:cs typeface="ＭＳ Ｐゴシック" charset="0"/>
                        </a:rPr>
                        <a:t>aa</a:t>
                      </a:r>
                      <a:endParaRPr kumimoji="0" lang="en-US" sz="2400" b="0" i="0" u="none" strike="noStrike" cap="none" normalizeH="0" baseline="0" dirty="0">
                        <a:ln>
                          <a:noFill/>
                        </a:ln>
                        <a:solidFill>
                          <a:schemeClr val="bg1"/>
                        </a:solidFill>
                        <a:effectLst/>
                        <a:latin typeface="Symbol" charset="0"/>
                        <a:ea typeface="ＭＳ Ｐゴシック" charset="0"/>
                        <a:cs typeface="ＭＳ Ｐゴシック" charset="0"/>
                      </a:endParaRPr>
                    </a:p>
                  </a:txBody>
                  <a:tcPr anchor="ctr"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43F6A"/>
                    </a:solidFill>
                  </a:tcPr>
                </a:tc>
                <a:extLst>
                  <a:ext uri="{0D108BD9-81ED-4DB2-BD59-A6C34878D82A}">
                    <a16:rowId xmlns:a16="http://schemas.microsoft.com/office/drawing/2014/main" val="10000"/>
                  </a:ext>
                </a:extLst>
              </a:tr>
              <a:tr h="1009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bg1"/>
                          </a:solidFill>
                          <a:effectLst/>
                          <a:latin typeface="Symbol" charset="0"/>
                          <a:ea typeface="ＭＳ Ｐゴシック" charset="0"/>
                          <a:cs typeface="ＭＳ Ｐゴシック" charset="0"/>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prstClr val="black"/>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43F6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Symbol" charset="0"/>
                          <a:ea typeface="ＭＳ Ｐゴシック" charset="0"/>
                          <a:cs typeface="ＭＳ Ｐゴシック" charset="0"/>
                        </a:rPr>
                        <a:t></a:t>
                      </a:r>
                      <a:endParaRPr kumimoji="0" lang="en-US" sz="2400" b="0" i="0" u="none" strike="noStrike" cap="none" normalizeH="0" baseline="0" dirty="0">
                        <a:ln>
                          <a:noFill/>
                        </a:ln>
                        <a:solidFill>
                          <a:schemeClr val="tx1"/>
                        </a:solidFill>
                        <a:effectLst/>
                        <a:latin typeface="Gill Sans" charset="0"/>
                        <a:ea typeface="ＭＳ Ｐゴシック" charset="0"/>
                        <a:cs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7B3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Symbol" charset="0"/>
                          <a:ea typeface="ＭＳ Ｐゴシック" charset="0"/>
                          <a:cs typeface="ＭＳ Ｐゴシック" charset="0"/>
                        </a:rPr>
                        <a:t>-aa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06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bg1"/>
                          </a:solidFill>
                          <a:effectLst/>
                          <a:latin typeface="Symbol" charset="0"/>
                          <a:ea typeface="ＭＳ Ｐゴシック" charset="0"/>
                          <a:cs typeface="ＭＳ Ｐゴシック" charset="0"/>
                        </a:rPr>
                        <a:t>aa</a:t>
                      </a:r>
                      <a:endParaRPr kumimoji="0" lang="en-US" sz="2400" b="0" i="0" u="none" strike="noStrike" cap="none" normalizeH="0" baseline="0" dirty="0">
                        <a:ln>
                          <a:noFill/>
                        </a:ln>
                        <a:solidFill>
                          <a:schemeClr val="bg1"/>
                        </a:solidFill>
                        <a:effectLst/>
                        <a:latin typeface="Symbol" charset="0"/>
                        <a:ea typeface="ＭＳ Ｐゴシック" charset="0"/>
                        <a:cs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143F6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Symbol" charset="0"/>
                          <a:ea typeface="ＭＳ Ｐゴシック" charset="0"/>
                          <a:cs typeface="ＭＳ Ｐゴシック" charset="0"/>
                        </a:rPr>
                        <a:t>aa-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Symbol" charset="0"/>
                          <a:ea typeface="ＭＳ Ｐゴシック" charset="0"/>
                          <a:cs typeface="ＭＳ Ｐゴシック" charset="0"/>
                        </a:rPr>
                        <a:t>aaaa</a:t>
                      </a:r>
                      <a:endParaRPr kumimoji="0" lang="en-US" sz="2400" b="0" i="0" u="none" strike="noStrike" cap="none" normalizeH="0" baseline="0" dirty="0">
                        <a:ln>
                          <a:noFill/>
                        </a:ln>
                        <a:solidFill>
                          <a:schemeClr val="tx1"/>
                        </a:solidFill>
                        <a:effectLst/>
                        <a:latin typeface="Symbol" charset="0"/>
                        <a:ea typeface="ＭＳ Ｐゴシック" charset="0"/>
                        <a:cs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253995" name="Group 43"/>
          <p:cNvGraphicFramePr>
            <a:graphicFrameLocks noGrp="1"/>
          </p:cNvGraphicFramePr>
          <p:nvPr/>
        </p:nvGraphicFramePr>
        <p:xfrm>
          <a:off x="2286000" y="2743200"/>
          <a:ext cx="3429000" cy="3022600"/>
        </p:xfrm>
        <a:graphic>
          <a:graphicData uri="http://schemas.openxmlformats.org/drawingml/2006/table">
            <a:tbl>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tblGrid>
              <a:tr h="1006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bg1"/>
                        </a:solidFill>
                        <a:effectLst/>
                        <a:latin typeface="Gill Sans" charset="0"/>
                        <a:ea typeface="ＭＳ Ｐゴシック" charset="0"/>
                        <a:cs typeface="ＭＳ Ｐゴシック" charset="0"/>
                      </a:endParaRPr>
                    </a:p>
                  </a:txBody>
                  <a:tcPr anchor="ctr" horzOverflow="overflow">
                    <a:lnL>
                      <a:noFill/>
                    </a:lnL>
                    <a:lnR w="28575" cap="flat" cmpd="sng" algn="ctr">
                      <a:solidFill>
                        <a:prstClr val="black"/>
                      </a:solidFill>
                      <a:prstDash val="solid"/>
                      <a:round/>
                      <a:headEnd type="none" w="med" len="med"/>
                      <a:tailEnd type="none" w="med" len="med"/>
                    </a:lnR>
                    <a:lnT>
                      <a:noFill/>
                    </a:lnT>
                    <a:lnB w="28575" cap="flat" cmpd="sng" algn="ctr">
                      <a:solidFill>
                        <a:prstClr val="black"/>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bg1"/>
                          </a:solidFill>
                          <a:effectLst/>
                          <a:latin typeface="Symbol" charset="0"/>
                          <a:ea typeface="ＭＳ Ｐゴシック" charset="0"/>
                          <a:cs typeface="ＭＳ Ｐゴシック" charset="0"/>
                        </a:rPr>
                        <a:t>a-</a:t>
                      </a:r>
                    </a:p>
                  </a:txBody>
                  <a:tcPr anchor="ctr" horzOverflow="overflow">
                    <a:lnL w="28575" cap="flat" cmpd="sng" algn="ctr">
                      <a:solidFill>
                        <a:prstClr val="black"/>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1"/>
                          </a:solidFill>
                          <a:effectLst/>
                          <a:latin typeface="Symbol" charset="0"/>
                          <a:ea typeface="ＭＳ Ｐゴシック" charset="0"/>
                          <a:cs typeface="ＭＳ Ｐゴシック" charset="0"/>
                        </a:rPr>
                        <a:t>a-</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50000"/>
                      </a:schemeClr>
                    </a:solidFill>
                  </a:tcPr>
                </a:tc>
                <a:extLst>
                  <a:ext uri="{0D108BD9-81ED-4DB2-BD59-A6C34878D82A}">
                    <a16:rowId xmlns:a16="http://schemas.microsoft.com/office/drawing/2014/main" val="10000"/>
                  </a:ext>
                </a:extLst>
              </a:tr>
              <a:tr h="1009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1"/>
                          </a:solidFill>
                          <a:effectLst/>
                          <a:latin typeface="Symbol" charset="0"/>
                          <a:ea typeface="ＭＳ Ｐゴシック" charset="0"/>
                          <a:cs typeface="ＭＳ Ｐゴシック" charset="0"/>
                        </a:rPr>
                        <a:t>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prstClr val="black"/>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43F6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Symbol" charset="0"/>
                          <a:ea typeface="ＭＳ Ｐゴシック" charset="0"/>
                          <a:cs typeface="ＭＳ Ｐゴシック" charset="0"/>
                        </a:rPr>
                        <a:t>a-a-</a:t>
                      </a:r>
                      <a:endParaRPr kumimoji="0" lang="en-US" sz="2400" b="0" i="0" u="none" strike="noStrike" cap="none" normalizeH="0" baseline="0" dirty="0">
                        <a:ln>
                          <a:noFill/>
                        </a:ln>
                        <a:solidFill>
                          <a:schemeClr val="tx1"/>
                        </a:solidFill>
                        <a:effectLst/>
                        <a:latin typeface="Gill Sans" charset="0"/>
                        <a:ea typeface="ＭＳ Ｐゴシック" charset="0"/>
                        <a:cs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Symbol" charset="0"/>
                          <a:ea typeface="ＭＳ Ｐゴシック" charset="0"/>
                          <a:cs typeface="ＭＳ Ｐゴシック" charset="0"/>
                        </a:rPr>
                        <a:t>a-a-</a:t>
                      </a:r>
                      <a:endParaRPr kumimoji="0" lang="en-US" sz="2400" b="0" i="0" u="none" strike="noStrike" cap="none" normalizeH="0" baseline="0">
                        <a:ln>
                          <a:noFill/>
                        </a:ln>
                        <a:solidFill>
                          <a:schemeClr val="tx1"/>
                        </a:solidFill>
                        <a:effectLst/>
                        <a:latin typeface="Gill Sans" charset="0"/>
                        <a:ea typeface="ＭＳ Ｐゴシック" charset="0"/>
                        <a:cs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06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1"/>
                          </a:solidFill>
                          <a:effectLst/>
                          <a:latin typeface="Symbol" charset="0"/>
                          <a:ea typeface="ＭＳ Ｐゴシック" charset="0"/>
                          <a:cs typeface="ＭＳ Ｐゴシック" charset="0"/>
                        </a:rPr>
                        <a:t>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143F6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Symbol" charset="0"/>
                          <a:ea typeface="ＭＳ Ｐゴシック" charset="0"/>
                          <a:cs typeface="ＭＳ Ｐゴシック" charset="0"/>
                        </a:rPr>
                        <a:t>a-a-</a:t>
                      </a:r>
                      <a:endParaRPr kumimoji="0" lang="en-US" sz="2400" b="0" i="0" u="none" strike="noStrike" cap="none" normalizeH="0" baseline="0">
                        <a:ln>
                          <a:noFill/>
                        </a:ln>
                        <a:solidFill>
                          <a:schemeClr val="tx1"/>
                        </a:solidFill>
                        <a:effectLst/>
                        <a:latin typeface="Gill Sans" charset="0"/>
                        <a:ea typeface="ＭＳ Ｐゴシック" charset="0"/>
                        <a:cs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Symbol" charset="0"/>
                          <a:ea typeface="ＭＳ Ｐゴシック" charset="0"/>
                          <a:cs typeface="ＭＳ Ｐゴシック" charset="0"/>
                        </a:rPr>
                        <a:t>a-a-</a:t>
                      </a:r>
                      <a:endParaRPr kumimoji="0" lang="en-US" sz="2400" b="0" i="0" u="none" strike="noStrike" cap="none" normalizeH="0" baseline="0" dirty="0">
                        <a:ln>
                          <a:noFill/>
                        </a:ln>
                        <a:solidFill>
                          <a:schemeClr val="tx1"/>
                        </a:solidFill>
                        <a:effectLst/>
                        <a:latin typeface="Gill Sans" charset="0"/>
                        <a:ea typeface="ＭＳ Ｐゴシック" charset="0"/>
                        <a:cs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3534" name="Text Box 65"/>
          <p:cNvSpPr txBox="1">
            <a:spLocks noChangeArrowheads="1"/>
          </p:cNvSpPr>
          <p:nvPr/>
        </p:nvSpPr>
        <p:spPr bwMode="auto">
          <a:xfrm>
            <a:off x="2286000" y="6019800"/>
            <a:ext cx="3429000" cy="400050"/>
          </a:xfrm>
          <a:prstGeom prst="rect">
            <a:avLst/>
          </a:prstGeom>
          <a:noFill/>
          <a:ln w="9525">
            <a:noFill/>
            <a:miter lim="800000"/>
            <a:headEnd/>
            <a:tailEnd/>
          </a:ln>
        </p:spPr>
        <p:txBody>
          <a:bodyPr>
            <a:spAutoFit/>
          </a:bodyPr>
          <a:lstStyle/>
          <a:p>
            <a:pPr algn="ctr">
              <a:spcBef>
                <a:spcPct val="50000"/>
              </a:spcBef>
            </a:pPr>
            <a:r>
              <a:rPr lang="en-US" sz="2000" b="1">
                <a:cs typeface="Arial" pitchFamily="34" charset="0"/>
              </a:rPr>
              <a:t>No thalassemia major</a:t>
            </a:r>
          </a:p>
        </p:txBody>
      </p:sp>
      <p:sp>
        <p:nvSpPr>
          <p:cNvPr id="254018" name="Text Box 66"/>
          <p:cNvSpPr txBox="1">
            <a:spLocks noChangeArrowheads="1"/>
          </p:cNvSpPr>
          <p:nvPr/>
        </p:nvSpPr>
        <p:spPr bwMode="auto">
          <a:xfrm>
            <a:off x="6618289" y="6019800"/>
            <a:ext cx="3146425" cy="400050"/>
          </a:xfrm>
          <a:prstGeom prst="rect">
            <a:avLst/>
          </a:prstGeom>
          <a:noFill/>
          <a:ln w="9525">
            <a:noFill/>
            <a:miter lim="800000"/>
            <a:headEnd/>
            <a:tailEnd/>
          </a:ln>
        </p:spPr>
        <p:txBody>
          <a:bodyPr>
            <a:spAutoFit/>
          </a:bodyPr>
          <a:lstStyle/>
          <a:p>
            <a:pPr algn="ctr">
              <a:spcBef>
                <a:spcPct val="50000"/>
              </a:spcBef>
            </a:pPr>
            <a:r>
              <a:rPr lang="en-US" sz="2000" b="1">
                <a:cs typeface="Arial" pitchFamily="34" charset="0"/>
              </a:rPr>
              <a:t>25% thalassemia major</a:t>
            </a:r>
          </a:p>
        </p:txBody>
      </p:sp>
      <p:sp>
        <p:nvSpPr>
          <p:cNvPr id="254022" name="Rectangle 70"/>
          <p:cNvSpPr>
            <a:spLocks noChangeArrowheads="1"/>
          </p:cNvSpPr>
          <p:nvPr/>
        </p:nvSpPr>
        <p:spPr bwMode="auto">
          <a:xfrm>
            <a:off x="7442515" y="1828800"/>
            <a:ext cx="1556708" cy="652486"/>
          </a:xfrm>
          <a:prstGeom prst="rect">
            <a:avLst/>
          </a:prstGeom>
          <a:noFill/>
          <a:ln w="9525">
            <a:noFill/>
            <a:miter lim="800000"/>
            <a:headEnd/>
            <a:tailEnd/>
          </a:ln>
        </p:spPr>
        <p:txBody>
          <a:bodyPr wrap="none">
            <a:spAutoFit/>
          </a:bodyPr>
          <a:lstStyle/>
          <a:p>
            <a:pPr algn="ctr">
              <a:lnSpc>
                <a:spcPct val="80000"/>
              </a:lnSpc>
              <a:spcBef>
                <a:spcPct val="20000"/>
              </a:spcBef>
              <a:tabLst>
                <a:tab pos="1025525" algn="l"/>
              </a:tabLst>
            </a:pPr>
            <a:r>
              <a:rPr lang="en-US" sz="2000" b="1" dirty="0">
                <a:cs typeface="Arial" pitchFamily="34" charset="0"/>
              </a:rPr>
              <a:t>--/</a:t>
            </a:r>
            <a:r>
              <a:rPr lang="en-US" sz="2000" b="1" dirty="0" err="1">
                <a:latin typeface="Symbol" pitchFamily="18" charset="2"/>
              </a:rPr>
              <a:t>aa</a:t>
            </a:r>
            <a:endParaRPr lang="en-US" sz="2000" b="1" dirty="0">
              <a:cs typeface="Arial" pitchFamily="34" charset="0"/>
            </a:endParaRPr>
          </a:p>
          <a:p>
            <a:pPr algn="ctr">
              <a:lnSpc>
                <a:spcPct val="80000"/>
              </a:lnSpc>
              <a:spcBef>
                <a:spcPct val="20000"/>
              </a:spcBef>
              <a:tabLst>
                <a:tab pos="1025525" algn="l"/>
              </a:tabLst>
            </a:pPr>
            <a:r>
              <a:rPr lang="en-US" sz="2000" b="1" i="1" dirty="0">
                <a:cs typeface="Arial" pitchFamily="34" charset="0"/>
              </a:rPr>
              <a:t>cis</a:t>
            </a:r>
            <a:r>
              <a:rPr lang="en-US" altLang="ja-JP" sz="2000" b="1" dirty="0">
                <a:cs typeface="Arial" pitchFamily="34" charset="0"/>
              </a:rPr>
              <a:t> deletions </a:t>
            </a:r>
            <a:endParaRPr lang="en-US" sz="2000" b="1" dirty="0">
              <a:cs typeface="Arial" pitchFamily="34" charset="0"/>
            </a:endParaRPr>
          </a:p>
        </p:txBody>
      </p:sp>
      <p:sp>
        <p:nvSpPr>
          <p:cNvPr id="63537" name="Rectangle 73"/>
          <p:cNvSpPr>
            <a:spLocks noChangeArrowheads="1"/>
          </p:cNvSpPr>
          <p:nvPr/>
        </p:nvSpPr>
        <p:spPr bwMode="auto">
          <a:xfrm>
            <a:off x="-560388" y="3486150"/>
            <a:ext cx="184731" cy="369332"/>
          </a:xfrm>
          <a:prstGeom prst="rect">
            <a:avLst/>
          </a:prstGeom>
          <a:noFill/>
          <a:ln w="9525">
            <a:noFill/>
            <a:miter lim="800000"/>
            <a:headEnd/>
            <a:tailEnd/>
          </a:ln>
        </p:spPr>
        <p:txBody>
          <a:bodyPr wrap="none">
            <a:spAutoFit/>
          </a:bodyPr>
          <a:lstStyle/>
          <a:p>
            <a:endParaRPr lang="en-US">
              <a:cs typeface="Arial" pitchFamily="34" charset="0"/>
            </a:endParaRPr>
          </a:p>
        </p:txBody>
      </p:sp>
      <p:sp>
        <p:nvSpPr>
          <p:cNvPr id="63538" name="Title 2"/>
          <p:cNvSpPr>
            <a:spLocks noGrp="1"/>
          </p:cNvSpPr>
          <p:nvPr>
            <p:ph type="title"/>
          </p:nvPr>
        </p:nvSpPr>
        <p:spPr>
          <a:xfrm>
            <a:off x="1094281" y="327623"/>
            <a:ext cx="9788577" cy="1325563"/>
          </a:xfrm>
        </p:spPr>
        <p:txBody>
          <a:bodyPr/>
          <a:lstStyle/>
          <a:p>
            <a:pPr eaLnBrk="1" hangingPunct="1"/>
            <a:r>
              <a:rPr lang="en-US" sz="3200" dirty="0">
                <a:ea typeface="ＭＳ Ｐゴシック" pitchFamily="34" charset="-128"/>
              </a:rPr>
              <a:t>Risk of Alpha Thalassemia Major in Offspring </a:t>
            </a:r>
            <a:br>
              <a:rPr lang="en-US" sz="3200" dirty="0">
                <a:ea typeface="ＭＳ Ｐゴシック" pitchFamily="34" charset="-128"/>
              </a:rPr>
            </a:br>
            <a:r>
              <a:rPr lang="en-US" sz="3200" dirty="0">
                <a:ea typeface="ＭＳ Ｐゴシック" pitchFamily="34" charset="-128"/>
              </a:rPr>
              <a:t>Depends on Trait Genotype</a:t>
            </a:r>
          </a:p>
        </p:txBody>
      </p:sp>
      <p:sp>
        <p:nvSpPr>
          <p:cNvPr id="12" name="TextBox 11"/>
          <p:cNvSpPr txBox="1"/>
          <p:nvPr/>
        </p:nvSpPr>
        <p:spPr>
          <a:xfrm>
            <a:off x="4000500" y="6510535"/>
            <a:ext cx="2816625" cy="307777"/>
          </a:xfrm>
          <a:prstGeom prst="rect">
            <a:avLst/>
          </a:prstGeom>
          <a:noFill/>
        </p:spPr>
        <p:txBody>
          <a:bodyPr wrap="square" rtlCol="0">
            <a:spAutoFit/>
          </a:bodyPr>
          <a:lstStyle/>
          <a:p>
            <a:r>
              <a:rPr lang="en-US" sz="1400" i="1" dirty="0"/>
              <a:t>Image courtesy of Charles Quinn</a:t>
            </a:r>
          </a:p>
        </p:txBody>
      </p:sp>
    </p:spTree>
    <p:extLst>
      <p:ext uri="{BB962C8B-B14F-4D97-AF65-F5344CB8AC3E}">
        <p14:creationId xmlns:p14="http://schemas.microsoft.com/office/powerpoint/2010/main" val="2596838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40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40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40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018" grpId="0"/>
      <p:bldP spid="25402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838200" y="365126"/>
            <a:ext cx="10515600" cy="1044246"/>
          </a:xfrm>
        </p:spPr>
        <p:txBody>
          <a:bodyPr/>
          <a:lstStyle/>
          <a:p>
            <a:pPr eaLnBrk="1" hangingPunct="1"/>
            <a:r>
              <a:rPr lang="en-US" dirty="0">
                <a:ea typeface="ＭＳ Ｐゴシック" pitchFamily="34" charset="-128"/>
              </a:rPr>
              <a:t>Alpha Thalassemia Trait</a:t>
            </a:r>
            <a:endParaRPr lang="en-US" b="0" dirty="0">
              <a:ea typeface="ＭＳ Ｐゴシック" pitchFamily="34" charset="-128"/>
            </a:endParaRPr>
          </a:p>
        </p:txBody>
      </p:sp>
      <p:graphicFrame>
        <p:nvGraphicFramePr>
          <p:cNvPr id="4" name="Table 3"/>
          <p:cNvGraphicFramePr>
            <a:graphicFrameLocks noGrp="1"/>
          </p:cNvGraphicFramePr>
          <p:nvPr/>
        </p:nvGraphicFramePr>
        <p:xfrm>
          <a:off x="838200" y="1284682"/>
          <a:ext cx="10321636" cy="4699528"/>
        </p:xfrm>
        <a:graphic>
          <a:graphicData uri="http://schemas.openxmlformats.org/drawingml/2006/table">
            <a:tbl>
              <a:tblPr/>
              <a:tblGrid>
                <a:gridCol w="2604526">
                  <a:extLst>
                    <a:ext uri="{9D8B030D-6E8A-4147-A177-3AD203B41FA5}">
                      <a16:colId xmlns:a16="http://schemas.microsoft.com/office/drawing/2014/main" val="20000"/>
                    </a:ext>
                  </a:extLst>
                </a:gridCol>
                <a:gridCol w="7717110">
                  <a:extLst>
                    <a:ext uri="{9D8B030D-6E8A-4147-A177-3AD203B41FA5}">
                      <a16:colId xmlns:a16="http://schemas.microsoft.com/office/drawing/2014/main" val="20001"/>
                    </a:ext>
                  </a:extLst>
                </a:gridCol>
              </a:tblGrid>
              <a:tr h="99942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itchFamily="34" charset="0"/>
                          <a:ea typeface="ＭＳ Ｐゴシック" pitchFamily="34" charset="-128"/>
                        </a:rPr>
                        <a:t>Genotypes</a:t>
                      </a:r>
                    </a:p>
                  </a:txBody>
                  <a:tcPr horzOverflow="overflow">
                    <a:lnL w="57150" cap="flat" cmpd="sng" algn="ctr">
                      <a:solidFill>
                        <a:srgbClr val="234F77"/>
                      </a:solidFill>
                      <a:prstDash val="solid"/>
                      <a:round/>
                      <a:headEnd type="none" w="med" len="med"/>
                      <a:tailEnd type="none" w="med" len="med"/>
                    </a:lnL>
                    <a:lnR w="9525" cap="flat" cmpd="sng" algn="ctr">
                      <a:solidFill>
                        <a:srgbClr val="000000"/>
                      </a:solidFill>
                      <a:prstDash val="solid"/>
                      <a:round/>
                      <a:headEnd type="none" w="med" len="med"/>
                      <a:tailEnd type="none" w="med" len="med"/>
                    </a:lnR>
                    <a:lnT w="57150" cap="flat" cmpd="sng" algn="ctr">
                      <a:solidFill>
                        <a:srgbClr val="234F77"/>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US" sz="1800" b="0" i="1" u="none" strike="noStrike" cap="none" normalizeH="0" baseline="0" dirty="0">
                          <a:ln>
                            <a:noFill/>
                          </a:ln>
                          <a:solidFill>
                            <a:schemeClr val="tx1"/>
                          </a:solidFill>
                          <a:effectLst/>
                          <a:latin typeface="Arial Narrow" pitchFamily="34" charset="0"/>
                          <a:ea typeface="ＭＳ Ｐゴシック" pitchFamily="34" charset="-128"/>
                          <a:sym typeface="Symbol" pitchFamily="18" charset="2"/>
                        </a:rPr>
                        <a:t>cis:</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sym typeface="Symbol" pitchFamily="18" charset="2"/>
                        </a:rPr>
                        <a:t>       – – /  </a:t>
                      </a:r>
                    </a:p>
                    <a:p>
                      <a:pPr marL="0" marR="0" lvl="0" indent="0" algn="l" defTabSz="457200" rtl="0" eaLnBrk="1" fontAlgn="base" latinLnBrk="0" hangingPunct="1">
                        <a:lnSpc>
                          <a:spcPct val="110000"/>
                        </a:lnSpc>
                        <a:spcBef>
                          <a:spcPct val="0"/>
                        </a:spcBef>
                        <a:spcAft>
                          <a:spcPct val="0"/>
                        </a:spcAft>
                        <a:buClrTx/>
                        <a:buSzTx/>
                        <a:buFontTx/>
                        <a:buNone/>
                        <a:tabLst/>
                      </a:pPr>
                      <a:r>
                        <a:rPr kumimoji="0" lang="en-US" sz="1800" b="0" i="1" u="none" strike="noStrike" cap="none" normalizeH="0" baseline="0" dirty="0">
                          <a:ln>
                            <a:noFill/>
                          </a:ln>
                          <a:solidFill>
                            <a:schemeClr val="tx1"/>
                          </a:solidFill>
                          <a:effectLst/>
                          <a:latin typeface="Arial Narrow" pitchFamily="34" charset="0"/>
                          <a:ea typeface="ＭＳ Ｐゴシック" pitchFamily="34" charset="-128"/>
                          <a:sym typeface="Symbol" pitchFamily="18" charset="2"/>
                        </a:rPr>
                        <a:t>trans:</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sym typeface="Symbol" pitchFamily="18" charset="2"/>
                        </a:rPr>
                        <a:t>    – /  –</a:t>
                      </a:r>
                    </a:p>
                  </a:txBody>
                  <a:tcPr horzOverflow="overflow">
                    <a:lnL w="9525" cap="flat" cmpd="sng" algn="ctr">
                      <a:solidFill>
                        <a:srgbClr val="000000"/>
                      </a:solidFill>
                      <a:prstDash val="solid"/>
                      <a:round/>
                      <a:headEnd type="none" w="med" len="med"/>
                      <a:tailEnd type="none" w="med" len="med"/>
                    </a:lnL>
                    <a:lnR w="57150" cap="flat" cmpd="sng" algn="ctr">
                      <a:solidFill>
                        <a:srgbClr val="234F77"/>
                      </a:solidFill>
                      <a:prstDash val="solid"/>
                      <a:round/>
                      <a:headEnd type="none" w="med" len="med"/>
                      <a:tailEnd type="none" w="med" len="med"/>
                    </a:lnR>
                    <a:lnT w="57150" cap="flat" cmpd="sng" algn="ctr">
                      <a:solidFill>
                        <a:srgbClr val="234F77"/>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942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ＭＳ Ｐゴシック" pitchFamily="34" charset="-128"/>
                        </a:rPr>
                        <a:t>Neonates</a:t>
                      </a:r>
                    </a:p>
                  </a:txBody>
                  <a:tcPr horzOverflow="overflow">
                    <a:lnL w="57150" cap="flat" cmpd="sng" algn="ctr">
                      <a:solidFill>
                        <a:srgbClr val="234F77"/>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Excess </a:t>
                      </a:r>
                      <a:r>
                        <a:rPr kumimoji="0" lang="en-US" sz="1800" b="0" i="0" u="none" strike="noStrike" cap="none" normalizeH="0" baseline="0" dirty="0">
                          <a:ln>
                            <a:noFill/>
                          </a:ln>
                          <a:solidFill>
                            <a:schemeClr val="tx1"/>
                          </a:solidFill>
                          <a:effectLst/>
                          <a:latin typeface="Symbol" pitchFamily="18" charset="2"/>
                          <a:ea typeface="ＭＳ Ｐゴシック" pitchFamily="34" charset="-128"/>
                        </a:rPr>
                        <a:t>g</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sym typeface="Symbol" pitchFamily="18" charset="2"/>
                        </a:rPr>
                        <a:t></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3–8% Hb </a:t>
                      </a: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Bart</a:t>
                      </a:r>
                      <a:r>
                        <a:rPr kumimoji="0" lang="en-US" altLang="ja-JP" sz="1800" b="0" i="0" u="none" strike="noStrike" cap="none" normalizeH="0" baseline="0" dirty="0" err="1">
                          <a:ln>
                            <a:noFill/>
                          </a:ln>
                          <a:solidFill>
                            <a:schemeClr val="tx1"/>
                          </a:solidFill>
                          <a:effectLst/>
                          <a:latin typeface="Arial Narrow" pitchFamily="34" charset="0"/>
                          <a:ea typeface="ＭＳ Ｐゴシック" pitchFamily="34" charset="-128"/>
                        </a:rPr>
                        <a:t>s</a:t>
                      </a:r>
                      <a:r>
                        <a:rPr kumimoji="0" lang="en-US" altLang="ja-JP" sz="1800" b="0" i="0" u="none" strike="noStrike" cap="none" normalizeH="0" baseline="0" dirty="0">
                          <a:ln>
                            <a:noFill/>
                          </a:ln>
                          <a:solidFill>
                            <a:schemeClr val="tx1"/>
                          </a:solidFill>
                          <a:effectLst/>
                          <a:latin typeface="Arial Narrow" pitchFamily="34" charset="0"/>
                          <a:ea typeface="ＭＳ Ｐゴシック" pitchFamily="34" charset="-128"/>
                        </a:rPr>
                        <a:t> (</a:t>
                      </a:r>
                      <a:r>
                        <a:rPr kumimoji="0" lang="en-US" altLang="ja-JP" sz="1800" b="0" i="0" u="none" strike="noStrike" cap="none" normalizeH="0" baseline="0" dirty="0">
                          <a:ln>
                            <a:noFill/>
                          </a:ln>
                          <a:solidFill>
                            <a:schemeClr val="tx1"/>
                          </a:solidFill>
                          <a:effectLst/>
                          <a:latin typeface="Symbol" pitchFamily="18" charset="2"/>
                          <a:ea typeface="ＭＳ Ｐゴシック" pitchFamily="34" charset="-128"/>
                        </a:rPr>
                        <a:t>g</a:t>
                      </a:r>
                      <a:r>
                        <a:rPr kumimoji="0" lang="en-US" altLang="ja-JP" sz="1800" b="0" i="0" u="none" strike="noStrike" cap="none" normalizeH="0" baseline="-25000" dirty="0">
                          <a:ln>
                            <a:noFill/>
                          </a:ln>
                          <a:solidFill>
                            <a:schemeClr val="tx1"/>
                          </a:solidFill>
                          <a:effectLst/>
                          <a:latin typeface="Arial Narrow" pitchFamily="34" charset="0"/>
                          <a:ea typeface="ＭＳ Ｐゴシック" pitchFamily="34" charset="-128"/>
                        </a:rPr>
                        <a:t>4</a:t>
                      </a:r>
                      <a:r>
                        <a:rPr kumimoji="0" lang="en-US" altLang="ja-JP" sz="1800" b="0" i="0" u="none" strike="noStrike" cap="none" normalizeH="0" baseline="0" dirty="0">
                          <a:ln>
                            <a:noFill/>
                          </a:ln>
                          <a:solidFill>
                            <a:schemeClr val="tx1"/>
                          </a:solidFill>
                          <a:effectLst/>
                          <a:latin typeface="Arial Narrow" pitchFamily="34" charset="0"/>
                          <a:ea typeface="ＭＳ Ｐゴシック" pitchFamily="34" charset="-128"/>
                        </a:rPr>
                        <a:t>)</a:t>
                      </a:r>
                    </a:p>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Microcytosis</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(MCV 80–95 </a:t>
                      </a: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fL</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a:t>
                      </a:r>
                    </a:p>
                  </a:txBody>
                  <a:tcPr horzOverflow="overflow">
                    <a:lnL w="9525" cap="flat" cmpd="sng" algn="ctr">
                      <a:solidFill>
                        <a:srgbClr val="000000"/>
                      </a:solidFill>
                      <a:prstDash val="solid"/>
                      <a:round/>
                      <a:headEnd type="none" w="med" len="med"/>
                      <a:tailEnd type="none" w="med" len="med"/>
                    </a:lnL>
                    <a:lnR w="57150" cap="flat" cmpd="sng" algn="ctr">
                      <a:solidFill>
                        <a:srgbClr val="234F77"/>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2666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ＭＳ Ｐゴシック" pitchFamily="34" charset="-128"/>
                        </a:rPr>
                        <a:t>Children and Adults</a:t>
                      </a:r>
                    </a:p>
                  </a:txBody>
                  <a:tcPr horzOverflow="overflow">
                    <a:lnL w="57150" cap="flat" cmpd="sng" algn="ctr">
                      <a:solidFill>
                        <a:srgbClr val="234F77"/>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Excess </a:t>
                      </a:r>
                      <a:r>
                        <a:rPr kumimoji="0" lang="en-US" sz="1800" b="0" i="0" u="none" strike="noStrike" cap="none" normalizeH="0" baseline="0" dirty="0">
                          <a:ln>
                            <a:noFill/>
                          </a:ln>
                          <a:solidFill>
                            <a:schemeClr val="tx1"/>
                          </a:solidFill>
                          <a:effectLst/>
                          <a:latin typeface="Symbol" pitchFamily="18" charset="2"/>
                          <a:ea typeface="ＭＳ Ｐゴシック" pitchFamily="34" charset="-128"/>
                        </a:rPr>
                        <a:t>b</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sym typeface="Symbol" pitchFamily="18" charset="2"/>
                        </a:rPr>
                        <a:t></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absent Hb H (</a:t>
                      </a:r>
                      <a:r>
                        <a:rPr kumimoji="0" lang="en-US" sz="1800" b="0" i="0" u="none" strike="noStrike" cap="none" normalizeH="0" baseline="0" dirty="0">
                          <a:ln>
                            <a:noFill/>
                          </a:ln>
                          <a:solidFill>
                            <a:schemeClr val="tx1"/>
                          </a:solidFill>
                          <a:effectLst/>
                          <a:latin typeface="Symbol" pitchFamily="18" charset="2"/>
                          <a:ea typeface="ＭＳ Ｐゴシック" pitchFamily="34" charset="-128"/>
                        </a:rPr>
                        <a:t>b</a:t>
                      </a:r>
                      <a:r>
                        <a:rPr kumimoji="0" lang="en-US" sz="1800" b="0" i="0" u="none" strike="noStrike" cap="none" normalizeH="0" baseline="-25000" dirty="0">
                          <a:ln>
                            <a:noFill/>
                          </a:ln>
                          <a:solidFill>
                            <a:schemeClr val="tx1"/>
                          </a:solidFill>
                          <a:effectLst/>
                          <a:latin typeface="Arial Narrow" pitchFamily="34" charset="0"/>
                          <a:ea typeface="ＭＳ Ｐゴシック" pitchFamily="34" charset="-128"/>
                        </a:rPr>
                        <a:t>4</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)—too unstable</a:t>
                      </a:r>
                    </a:p>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Mild anemia (Hb 10–11 g/</a:t>
                      </a: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dL</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a:t>
                      </a:r>
                    </a:p>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Hyphochromia</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and </a:t>
                      </a: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microcytosis</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(MCV 65–75 </a:t>
                      </a: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fL</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a:t>
                      </a:r>
                    </a:p>
                  </a:txBody>
                  <a:tcPr horzOverflow="overflow">
                    <a:lnL w="9525" cap="flat" cmpd="sng" algn="ctr">
                      <a:solidFill>
                        <a:srgbClr val="000000"/>
                      </a:solidFill>
                      <a:prstDash val="solid"/>
                      <a:round/>
                      <a:headEnd type="none" w="med" len="med"/>
                      <a:tailEnd type="none" w="med" len="med"/>
                    </a:lnL>
                    <a:lnR w="57150" cap="flat" cmpd="sng" algn="ctr">
                      <a:solidFill>
                        <a:srgbClr val="234F77"/>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9484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ＭＳ Ｐゴシック" pitchFamily="34" charset="-128"/>
                        </a:rPr>
                        <a:t>Significance</a:t>
                      </a:r>
                    </a:p>
                  </a:txBody>
                  <a:tcPr horzOverflow="overflow">
                    <a:lnL w="57150" cap="flat" cmpd="sng" algn="ctr">
                      <a:solidFill>
                        <a:srgbClr val="234F77"/>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57150" cap="flat" cmpd="sng" algn="ctr">
                      <a:solidFill>
                        <a:srgbClr val="234F77"/>
                      </a:solidFill>
                      <a:prstDash val="solid"/>
                      <a:round/>
                      <a:headEnd type="none" w="med" len="med"/>
                      <a:tailEnd type="none" w="med" len="med"/>
                    </a:lnB>
                    <a:lnTlToBr>
                      <a:noFill/>
                    </a:lnTlToBr>
                    <a:lnBlToTr>
                      <a:noFill/>
                    </a:lnBlToTr>
                    <a:noFill/>
                  </a:tcPr>
                </a:tc>
                <a:tc>
                  <a:txBody>
                    <a:bodyPr/>
                    <a:lstStyle/>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Common (Asian: </a:t>
                      </a:r>
                      <a:r>
                        <a:rPr kumimoji="0" lang="en-US" sz="1800" b="0" i="1" u="none" strike="noStrike" cap="none" normalizeH="0" baseline="0" dirty="0" err="1">
                          <a:ln>
                            <a:noFill/>
                          </a:ln>
                          <a:solidFill>
                            <a:schemeClr val="tx1"/>
                          </a:solidFill>
                          <a:effectLst/>
                          <a:latin typeface="Arial Narrow" pitchFamily="34" charset="0"/>
                          <a:ea typeface="ＭＳ Ｐゴシック" pitchFamily="34" charset="-128"/>
                        </a:rPr>
                        <a:t>cis</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and </a:t>
                      </a:r>
                      <a:r>
                        <a:rPr kumimoji="0" lang="en-US" sz="1800" b="0" i="1" u="none" strike="noStrike" cap="none" normalizeH="0" baseline="0" dirty="0">
                          <a:ln>
                            <a:noFill/>
                          </a:ln>
                          <a:solidFill>
                            <a:schemeClr val="tx1"/>
                          </a:solidFill>
                          <a:effectLst/>
                          <a:latin typeface="Arial Narrow" pitchFamily="34" charset="0"/>
                          <a:ea typeface="ＭＳ Ｐゴシック" pitchFamily="34" charset="-128"/>
                        </a:rPr>
                        <a:t>trans</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African: </a:t>
                      </a:r>
                      <a:r>
                        <a:rPr kumimoji="0" lang="en-US" sz="1800" b="0" i="1" u="none" strike="noStrike" cap="none" normalizeH="0" baseline="0" dirty="0">
                          <a:ln>
                            <a:noFill/>
                          </a:ln>
                          <a:solidFill>
                            <a:schemeClr val="tx1"/>
                          </a:solidFill>
                          <a:effectLst/>
                          <a:latin typeface="Arial Narrow" pitchFamily="34" charset="0"/>
                          <a:ea typeface="ＭＳ Ｐゴシック" pitchFamily="34" charset="-128"/>
                        </a:rPr>
                        <a:t>trans</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but not </a:t>
                      </a:r>
                      <a:r>
                        <a:rPr kumimoji="0" lang="en-US" sz="1800" b="0" i="1" u="none" strike="noStrike" cap="none" normalizeH="0" baseline="0" dirty="0" err="1">
                          <a:ln>
                            <a:noFill/>
                          </a:ln>
                          <a:solidFill>
                            <a:schemeClr val="tx1"/>
                          </a:solidFill>
                          <a:effectLst/>
                          <a:latin typeface="Arial Narrow" pitchFamily="34" charset="0"/>
                          <a:ea typeface="ＭＳ Ｐゴシック" pitchFamily="34" charset="-128"/>
                        </a:rPr>
                        <a:t>cis</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a:t>
                      </a:r>
                    </a:p>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Frequently misdiagnosed and treated as iron deficiency anemia</a:t>
                      </a:r>
                    </a:p>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Risk of TI or TM in offspring, esp. of individuals with </a:t>
                      </a:r>
                      <a:r>
                        <a:rPr kumimoji="0" lang="en-US" sz="1800" b="0" i="1" u="none" strike="noStrike" cap="none" normalizeH="0" baseline="0" dirty="0">
                          <a:ln>
                            <a:noFill/>
                          </a:ln>
                          <a:solidFill>
                            <a:schemeClr val="tx1"/>
                          </a:solidFill>
                          <a:effectLst/>
                          <a:latin typeface="Arial Narrow" pitchFamily="34" charset="0"/>
                          <a:ea typeface="ＭＳ Ｐゴシック" pitchFamily="34" charset="-128"/>
                        </a:rPr>
                        <a:t>cis</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-deletions</a:t>
                      </a:r>
                    </a:p>
                    <a:p>
                      <a:pPr marL="0" marR="0" lvl="1" indent="0" algn="l" defTabSz="457200" rtl="0" eaLnBrk="1" fontAlgn="base" latinLnBrk="0" hangingPunct="1">
                        <a:lnSpc>
                          <a:spcPct val="11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Narrow" pitchFamily="34" charset="0"/>
                        <a:ea typeface="ＭＳ Ｐゴシック" pitchFamily="34" charset="-128"/>
                      </a:endParaRPr>
                    </a:p>
                  </a:txBody>
                  <a:tcPr horzOverflow="overflow">
                    <a:lnL w="9525" cap="flat" cmpd="sng" algn="ctr">
                      <a:solidFill>
                        <a:srgbClr val="000000"/>
                      </a:solidFill>
                      <a:prstDash val="solid"/>
                      <a:round/>
                      <a:headEnd type="none" w="med" len="med"/>
                      <a:tailEnd type="none" w="med" len="med"/>
                    </a:lnL>
                    <a:lnR w="57150" cap="flat" cmpd="sng" algn="ctr">
                      <a:solidFill>
                        <a:srgbClr val="234F77"/>
                      </a:solidFill>
                      <a:prstDash val="solid"/>
                      <a:round/>
                      <a:headEnd type="none" w="med" len="med"/>
                      <a:tailEnd type="none" w="med" len="med"/>
                    </a:lnR>
                    <a:lnT w="9525" cap="flat" cmpd="sng" algn="ctr">
                      <a:solidFill>
                        <a:srgbClr val="000000"/>
                      </a:solidFill>
                      <a:prstDash val="solid"/>
                      <a:round/>
                      <a:headEnd type="none" w="med" len="med"/>
                      <a:tailEnd type="none" w="med" len="med"/>
                    </a:lnT>
                    <a:lnB w="57150" cap="flat" cmpd="sng" algn="ctr">
                      <a:solidFill>
                        <a:srgbClr val="234F7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0435" name="TextBox 4"/>
          <p:cNvSpPr txBox="1">
            <a:spLocks noChangeArrowheads="1"/>
          </p:cNvSpPr>
          <p:nvPr/>
        </p:nvSpPr>
        <p:spPr bwMode="auto">
          <a:xfrm>
            <a:off x="3374881" y="5984210"/>
            <a:ext cx="2257425" cy="584200"/>
          </a:xfrm>
          <a:prstGeom prst="rect">
            <a:avLst/>
          </a:prstGeom>
          <a:noFill/>
          <a:ln w="9525">
            <a:noFill/>
            <a:miter lim="800000"/>
            <a:headEnd/>
            <a:tailEnd/>
          </a:ln>
        </p:spPr>
        <p:txBody>
          <a:bodyPr wrap="none">
            <a:spAutoFit/>
          </a:bodyPr>
          <a:lstStyle/>
          <a:p>
            <a:r>
              <a:rPr lang="en-US" sz="1600" dirty="0">
                <a:latin typeface="Arial Narrow" pitchFamily="34" charset="0"/>
              </a:rPr>
              <a:t>TI = thalassemia intermedia</a:t>
            </a:r>
          </a:p>
          <a:p>
            <a:r>
              <a:rPr lang="en-US" sz="1600" dirty="0">
                <a:latin typeface="Arial Narrow" pitchFamily="34" charset="0"/>
              </a:rPr>
              <a:t>TM = thalassemia major</a:t>
            </a:r>
          </a:p>
        </p:txBody>
      </p:sp>
    </p:spTree>
    <p:extLst>
      <p:ext uri="{BB962C8B-B14F-4D97-AF65-F5344CB8AC3E}">
        <p14:creationId xmlns:p14="http://schemas.microsoft.com/office/powerpoint/2010/main" val="39414268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838200" y="365125"/>
            <a:ext cx="10515600" cy="792163"/>
          </a:xfrm>
        </p:spPr>
        <p:txBody>
          <a:bodyPr>
            <a:normAutofit/>
          </a:bodyPr>
          <a:lstStyle/>
          <a:p>
            <a:pPr eaLnBrk="1" hangingPunct="1"/>
            <a:r>
              <a:rPr lang="en-US" sz="4800" dirty="0">
                <a:ea typeface="ＭＳ Ｐゴシック" pitchFamily="34" charset="-128"/>
              </a:rPr>
              <a:t>Hemoglobin H Disease</a:t>
            </a:r>
            <a:endParaRPr lang="en-US" sz="4800" b="0" dirty="0">
              <a:ea typeface="ＭＳ Ｐゴシック" pitchFamily="34" charset="-128"/>
            </a:endParaRPr>
          </a:p>
        </p:txBody>
      </p:sp>
      <p:graphicFrame>
        <p:nvGraphicFramePr>
          <p:cNvPr id="4" name="Table 3"/>
          <p:cNvGraphicFramePr>
            <a:graphicFrameLocks noGrp="1"/>
          </p:cNvGraphicFramePr>
          <p:nvPr/>
        </p:nvGraphicFramePr>
        <p:xfrm>
          <a:off x="328613" y="1295401"/>
          <a:ext cx="7729538" cy="4691062"/>
        </p:xfrm>
        <a:graphic>
          <a:graphicData uri="http://schemas.openxmlformats.org/drawingml/2006/table">
            <a:tbl>
              <a:tblPr/>
              <a:tblGrid>
                <a:gridCol w="1950445">
                  <a:extLst>
                    <a:ext uri="{9D8B030D-6E8A-4147-A177-3AD203B41FA5}">
                      <a16:colId xmlns:a16="http://schemas.microsoft.com/office/drawing/2014/main" val="20000"/>
                    </a:ext>
                  </a:extLst>
                </a:gridCol>
                <a:gridCol w="5779093">
                  <a:extLst>
                    <a:ext uri="{9D8B030D-6E8A-4147-A177-3AD203B41FA5}">
                      <a16:colId xmlns:a16="http://schemas.microsoft.com/office/drawing/2014/main" val="20001"/>
                    </a:ext>
                  </a:extLst>
                </a:gridCol>
              </a:tblGrid>
              <a:tr h="92004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itchFamily="34" charset="0"/>
                          <a:ea typeface="ＭＳ Ｐゴシック" pitchFamily="34" charset="-128"/>
                        </a:rPr>
                        <a:t>Genotypes</a:t>
                      </a:r>
                    </a:p>
                  </a:txBody>
                  <a:tcPr horzOverflow="overflow">
                    <a:lnL w="57150" cap="flat" cmpd="sng" algn="ctr">
                      <a:solidFill>
                        <a:srgbClr val="234F77"/>
                      </a:solidFill>
                      <a:prstDash val="solid"/>
                      <a:round/>
                      <a:headEnd type="none" w="med" len="med"/>
                      <a:tailEnd type="none" w="med" len="med"/>
                    </a:lnL>
                    <a:lnR w="9525" cap="flat" cmpd="sng" algn="ctr">
                      <a:solidFill>
                        <a:srgbClr val="000000"/>
                      </a:solidFill>
                      <a:prstDash val="solid"/>
                      <a:round/>
                      <a:headEnd type="none" w="med" len="med"/>
                      <a:tailEnd type="none" w="med" len="med"/>
                    </a:lnR>
                    <a:lnT w="57150" cap="flat" cmpd="sng" algn="ctr">
                      <a:solidFill>
                        <a:srgbClr val="234F77"/>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sym typeface="Symbol" pitchFamily="18" charset="2"/>
                        </a:rPr>
                        <a:t>Classical:  – – /  –</a:t>
                      </a:r>
                    </a:p>
                    <a:p>
                      <a:pPr marL="0" marR="0" lvl="0"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sym typeface="Symbol" pitchFamily="18" charset="2"/>
                        </a:rPr>
                        <a:t>Others:      – – / </a:t>
                      </a:r>
                      <a:r>
                        <a:rPr kumimoji="0" lang="en-US" sz="1800" b="0" i="0" u="none" strike="noStrike" cap="none" normalizeH="0" baseline="30000" dirty="0">
                          <a:ln>
                            <a:noFill/>
                          </a:ln>
                          <a:solidFill>
                            <a:schemeClr val="tx1"/>
                          </a:solidFill>
                          <a:effectLst/>
                          <a:latin typeface="Arial Narrow" pitchFamily="34" charset="0"/>
                          <a:ea typeface="ＭＳ Ｐゴシック" pitchFamily="34" charset="-128"/>
                          <a:sym typeface="Symbol" pitchFamily="18" charset="2"/>
                        </a:rPr>
                        <a:t>CS</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sym typeface="Symbol" pitchFamily="18" charset="2"/>
                        </a:rPr>
                        <a:t></a:t>
                      </a:r>
                    </a:p>
                  </a:txBody>
                  <a:tcPr horzOverflow="overflow">
                    <a:lnL w="9525" cap="flat" cmpd="sng" algn="ctr">
                      <a:solidFill>
                        <a:srgbClr val="000000"/>
                      </a:solidFill>
                      <a:prstDash val="solid"/>
                      <a:round/>
                      <a:headEnd type="none" w="med" len="med"/>
                      <a:tailEnd type="none" w="med" len="med"/>
                    </a:lnL>
                    <a:lnR w="57150" cap="flat" cmpd="sng" algn="ctr">
                      <a:solidFill>
                        <a:srgbClr val="234F77"/>
                      </a:solidFill>
                      <a:prstDash val="solid"/>
                      <a:round/>
                      <a:headEnd type="none" w="med" len="med"/>
                      <a:tailEnd type="none" w="med" len="med"/>
                    </a:lnR>
                    <a:lnT w="57150" cap="flat" cmpd="sng" algn="ctr">
                      <a:solidFill>
                        <a:srgbClr val="234F77"/>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2004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ＭＳ Ｐゴシック" pitchFamily="34" charset="-128"/>
                        </a:rPr>
                        <a:t>Neonates</a:t>
                      </a:r>
                    </a:p>
                  </a:txBody>
                  <a:tcPr horzOverflow="overflow">
                    <a:lnL w="57150" cap="flat" cmpd="sng" algn="ctr">
                      <a:solidFill>
                        <a:srgbClr val="234F77"/>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Excess </a:t>
                      </a:r>
                      <a:r>
                        <a:rPr kumimoji="0" lang="en-US" sz="1800" b="0" i="0" u="none" strike="noStrike" cap="none" normalizeH="0" baseline="0" dirty="0">
                          <a:ln>
                            <a:noFill/>
                          </a:ln>
                          <a:solidFill>
                            <a:schemeClr val="tx1"/>
                          </a:solidFill>
                          <a:effectLst/>
                          <a:latin typeface="Symbol" pitchFamily="18" charset="2"/>
                          <a:ea typeface="ＭＳ Ｐゴシック" pitchFamily="34" charset="-128"/>
                        </a:rPr>
                        <a:t>g</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sym typeface="Symbol" pitchFamily="18" charset="2"/>
                        </a:rPr>
                        <a:t></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25–50% Hb </a:t>
                      </a: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Bart</a:t>
                      </a:r>
                      <a:r>
                        <a:rPr kumimoji="0" lang="en-US" altLang="ja-JP" sz="1800" b="0" i="0" u="none" strike="noStrike" cap="none" normalizeH="0" baseline="0" dirty="0" err="1">
                          <a:ln>
                            <a:noFill/>
                          </a:ln>
                          <a:solidFill>
                            <a:schemeClr val="tx1"/>
                          </a:solidFill>
                          <a:effectLst/>
                          <a:latin typeface="Arial Narrow" pitchFamily="34" charset="0"/>
                          <a:ea typeface="ＭＳ Ｐゴシック" pitchFamily="34" charset="-128"/>
                        </a:rPr>
                        <a:t>s</a:t>
                      </a:r>
                      <a:r>
                        <a:rPr kumimoji="0" lang="en-US" altLang="ja-JP" sz="1800" b="0" i="0" u="none" strike="noStrike" cap="none" normalizeH="0" baseline="0" dirty="0">
                          <a:ln>
                            <a:noFill/>
                          </a:ln>
                          <a:solidFill>
                            <a:schemeClr val="tx1"/>
                          </a:solidFill>
                          <a:effectLst/>
                          <a:latin typeface="Arial Narrow" pitchFamily="34" charset="0"/>
                          <a:ea typeface="ＭＳ Ｐゴシック" pitchFamily="34" charset="-128"/>
                        </a:rPr>
                        <a:t> (</a:t>
                      </a:r>
                      <a:r>
                        <a:rPr kumimoji="0" lang="en-US" altLang="ja-JP" sz="1800" b="0" i="0" u="none" strike="noStrike" cap="none" normalizeH="0" baseline="0" dirty="0">
                          <a:ln>
                            <a:noFill/>
                          </a:ln>
                          <a:solidFill>
                            <a:schemeClr val="tx1"/>
                          </a:solidFill>
                          <a:effectLst/>
                          <a:latin typeface="Symbol" pitchFamily="18" charset="2"/>
                          <a:ea typeface="ＭＳ Ｐゴシック" pitchFamily="34" charset="-128"/>
                        </a:rPr>
                        <a:t>g</a:t>
                      </a:r>
                      <a:r>
                        <a:rPr kumimoji="0" lang="en-US" altLang="ja-JP" sz="1800" b="0" i="0" u="none" strike="noStrike" cap="none" normalizeH="0" baseline="-25000" dirty="0">
                          <a:ln>
                            <a:noFill/>
                          </a:ln>
                          <a:solidFill>
                            <a:schemeClr val="tx1"/>
                          </a:solidFill>
                          <a:effectLst/>
                          <a:latin typeface="Arial Narrow" pitchFamily="34" charset="0"/>
                          <a:ea typeface="ＭＳ Ｐゴシック" pitchFamily="34" charset="-128"/>
                        </a:rPr>
                        <a:t>4</a:t>
                      </a:r>
                      <a:r>
                        <a:rPr kumimoji="0" lang="en-US" altLang="ja-JP" sz="1800" b="0" i="0" u="none" strike="noStrike" cap="none" normalizeH="0" baseline="0" dirty="0">
                          <a:ln>
                            <a:noFill/>
                          </a:ln>
                          <a:solidFill>
                            <a:schemeClr val="tx1"/>
                          </a:solidFill>
                          <a:effectLst/>
                          <a:latin typeface="Arial Narrow" pitchFamily="34" charset="0"/>
                          <a:ea typeface="ＭＳ Ｐゴシック" pitchFamily="34" charset="-128"/>
                        </a:rPr>
                        <a:t>)</a:t>
                      </a:r>
                    </a:p>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Microcytosis</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(MCV &lt;95 </a:t>
                      </a: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fL</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a:t>
                      </a:r>
                    </a:p>
                  </a:txBody>
                  <a:tcPr horzOverflow="overflow">
                    <a:lnL w="9525" cap="flat" cmpd="sng" algn="ctr">
                      <a:solidFill>
                        <a:srgbClr val="000000"/>
                      </a:solidFill>
                      <a:prstDash val="solid"/>
                      <a:round/>
                      <a:headEnd type="none" w="med" len="med"/>
                      <a:tailEnd type="none" w="med" len="med"/>
                    </a:lnL>
                    <a:lnR w="57150" cap="flat" cmpd="sng" algn="ctr">
                      <a:solidFill>
                        <a:srgbClr val="234F77"/>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1690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ＭＳ Ｐゴシック" pitchFamily="34" charset="-128"/>
                        </a:rPr>
                        <a:t>Children and Adults</a:t>
                      </a:r>
                    </a:p>
                  </a:txBody>
                  <a:tcPr horzOverflow="overflow">
                    <a:lnL w="57150" cap="flat" cmpd="sng" algn="ctr">
                      <a:solidFill>
                        <a:srgbClr val="234F77"/>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Excess </a:t>
                      </a:r>
                      <a:r>
                        <a:rPr kumimoji="0" lang="en-US" sz="1800" b="0" i="0" u="none" strike="noStrike" cap="none" normalizeH="0" baseline="0" dirty="0">
                          <a:ln>
                            <a:noFill/>
                          </a:ln>
                          <a:solidFill>
                            <a:schemeClr val="tx1"/>
                          </a:solidFill>
                          <a:effectLst/>
                          <a:latin typeface="Symbol" pitchFamily="18" charset="2"/>
                          <a:ea typeface="ＭＳ Ｐゴシック" pitchFamily="34" charset="-128"/>
                        </a:rPr>
                        <a:t></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sym typeface="Symbol" pitchFamily="18" charset="2"/>
                        </a:rPr>
                        <a:t></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5-10% Hb H (</a:t>
                      </a:r>
                      <a:r>
                        <a:rPr kumimoji="0" lang="en-US" sz="1800" b="0" i="0" u="none" strike="noStrike" cap="none" normalizeH="0" baseline="0" dirty="0">
                          <a:ln>
                            <a:noFill/>
                          </a:ln>
                          <a:solidFill>
                            <a:schemeClr val="tx1"/>
                          </a:solidFill>
                          <a:effectLst/>
                          <a:latin typeface="Symbol" pitchFamily="18" charset="2"/>
                          <a:ea typeface="ＭＳ Ｐゴシック" pitchFamily="34" charset="-128"/>
                        </a:rPr>
                        <a:t></a:t>
                      </a:r>
                      <a:r>
                        <a:rPr kumimoji="0" lang="en-US" sz="1800" b="0" i="0" u="none" strike="noStrike" cap="none" normalizeH="0" baseline="-25000" dirty="0">
                          <a:ln>
                            <a:noFill/>
                          </a:ln>
                          <a:solidFill>
                            <a:schemeClr val="tx1"/>
                          </a:solidFill>
                          <a:effectLst/>
                          <a:latin typeface="Arial Narrow" pitchFamily="34" charset="0"/>
                          <a:ea typeface="ＭＳ Ｐゴシック" pitchFamily="34" charset="-128"/>
                        </a:rPr>
                        <a:t>4</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 </a:t>
                      </a:r>
                      <a:r>
                        <a:rPr kumimoji="0" lang="en-US" sz="1800" b="1" i="0" u="none" strike="noStrike" cap="none" normalizeH="0" baseline="0" dirty="0">
                          <a:ln>
                            <a:noFill/>
                          </a:ln>
                          <a:solidFill>
                            <a:schemeClr val="tx1"/>
                          </a:solidFill>
                          <a:effectLst/>
                          <a:latin typeface="Arial Narrow" pitchFamily="34" charset="0"/>
                          <a:ea typeface="ＭＳ Ｐゴシック" pitchFamily="34" charset="-128"/>
                        </a:rPr>
                        <a:t>fast</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band on IEF</a:t>
                      </a:r>
                    </a:p>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Moderate to severe anemia (Hb 6–9 g/</a:t>
                      </a: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dL</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a:t>
                      </a:r>
                    </a:p>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Hyphochromia</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and </a:t>
                      </a: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microcytosis</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(MCV 55–65 </a:t>
                      </a: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fL</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a:t>
                      </a:r>
                    </a:p>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Hepatosplenomegaly</a:t>
                      </a:r>
                      <a:endParaRPr kumimoji="0" lang="en-US" sz="1800" b="0" i="0" u="none" strike="noStrike" cap="none" normalizeH="0" baseline="0" dirty="0">
                        <a:ln>
                          <a:noFill/>
                        </a:ln>
                        <a:solidFill>
                          <a:schemeClr val="tx1"/>
                        </a:solidFill>
                        <a:effectLst/>
                        <a:latin typeface="Arial Narrow" pitchFamily="34" charset="0"/>
                        <a:ea typeface="ＭＳ Ｐゴシック" pitchFamily="34" charset="-128"/>
                      </a:endParaRPr>
                    </a:p>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Hb H inclusions on brilliant </a:t>
                      </a: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cresyl</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blue (BCB) stain</a:t>
                      </a:r>
                    </a:p>
                  </a:txBody>
                  <a:tcPr horzOverflow="overflow">
                    <a:lnL w="9525" cap="flat" cmpd="sng" algn="ctr">
                      <a:solidFill>
                        <a:srgbClr val="000000"/>
                      </a:solidFill>
                      <a:prstDash val="solid"/>
                      <a:round/>
                      <a:headEnd type="none" w="med" len="med"/>
                      <a:tailEnd type="none" w="med" len="med"/>
                    </a:lnL>
                    <a:lnR w="57150" cap="flat" cmpd="sng" algn="ctr">
                      <a:solidFill>
                        <a:srgbClr val="234F77"/>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406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ＭＳ Ｐゴシック" pitchFamily="34" charset="-128"/>
                        </a:rPr>
                        <a:t>Significance</a:t>
                      </a:r>
                    </a:p>
                  </a:txBody>
                  <a:tcPr horzOverflow="overflow">
                    <a:lnL w="57150" cap="flat" cmpd="sng" algn="ctr">
                      <a:solidFill>
                        <a:srgbClr val="234F77"/>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57150" cap="flat" cmpd="sng" algn="ctr">
                      <a:solidFill>
                        <a:srgbClr val="234F77"/>
                      </a:solidFill>
                      <a:prstDash val="solid"/>
                      <a:round/>
                      <a:headEnd type="none" w="med" len="med"/>
                      <a:tailEnd type="none" w="med" len="med"/>
                    </a:lnB>
                    <a:lnTlToBr>
                      <a:noFill/>
                    </a:lnTlToBr>
                    <a:lnBlToTr>
                      <a:noFill/>
                    </a:lnBlToTr>
                    <a:noFill/>
                  </a:tcPr>
                </a:tc>
                <a:tc>
                  <a:txBody>
                    <a:bodyPr/>
                    <a:lstStyle/>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Great phenotypic variability</a:t>
                      </a:r>
                    </a:p>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Hemochromatosis from increased iron absorption and transfusions</a:t>
                      </a:r>
                    </a:p>
                  </a:txBody>
                  <a:tcPr horzOverflow="overflow">
                    <a:lnL w="9525" cap="flat" cmpd="sng" algn="ctr">
                      <a:solidFill>
                        <a:srgbClr val="000000"/>
                      </a:solidFill>
                      <a:prstDash val="solid"/>
                      <a:round/>
                      <a:headEnd type="none" w="med" len="med"/>
                      <a:tailEnd type="none" w="med" len="med"/>
                    </a:lnL>
                    <a:lnR w="57150" cap="flat" cmpd="sng" algn="ctr">
                      <a:solidFill>
                        <a:srgbClr val="234F77"/>
                      </a:solidFill>
                      <a:prstDash val="solid"/>
                      <a:round/>
                      <a:headEnd type="none" w="med" len="med"/>
                      <a:tailEnd type="none" w="med" len="med"/>
                    </a:lnR>
                    <a:lnT w="9525" cap="flat" cmpd="sng" algn="ctr">
                      <a:solidFill>
                        <a:srgbClr val="000000"/>
                      </a:solidFill>
                      <a:prstDash val="solid"/>
                      <a:round/>
                      <a:headEnd type="none" w="med" len="med"/>
                      <a:tailEnd type="none" w="med" len="med"/>
                    </a:lnT>
                    <a:lnB w="57150" cap="flat" cmpd="sng" algn="ctr">
                      <a:solidFill>
                        <a:srgbClr val="234F7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5555" name="TextBox 4"/>
          <p:cNvSpPr txBox="1">
            <a:spLocks noChangeArrowheads="1"/>
          </p:cNvSpPr>
          <p:nvPr/>
        </p:nvSpPr>
        <p:spPr bwMode="auto">
          <a:xfrm>
            <a:off x="638176" y="6124576"/>
            <a:ext cx="2130425" cy="338137"/>
          </a:xfrm>
          <a:prstGeom prst="rect">
            <a:avLst/>
          </a:prstGeom>
          <a:noFill/>
          <a:ln w="9525">
            <a:noFill/>
            <a:miter lim="800000"/>
            <a:headEnd/>
            <a:tailEnd/>
          </a:ln>
        </p:spPr>
        <p:txBody>
          <a:bodyPr wrap="none">
            <a:spAutoFit/>
          </a:bodyPr>
          <a:lstStyle/>
          <a:p>
            <a:r>
              <a:rPr lang="en-US" sz="1600" dirty="0">
                <a:latin typeface="Arial Narrow" pitchFamily="34" charset="0"/>
                <a:sym typeface="Symbol" pitchFamily="18" charset="2"/>
              </a:rPr>
              <a:t></a:t>
            </a:r>
            <a:r>
              <a:rPr lang="en-US" sz="1600" baseline="30000" dirty="0">
                <a:latin typeface="Arial Narrow" pitchFamily="34" charset="0"/>
                <a:sym typeface="Symbol" pitchFamily="18" charset="2"/>
              </a:rPr>
              <a:t>CS</a:t>
            </a:r>
            <a:r>
              <a:rPr lang="en-US" sz="1600" dirty="0">
                <a:latin typeface="Arial Narrow" pitchFamily="34" charset="0"/>
                <a:sym typeface="Symbol" pitchFamily="18" charset="2"/>
              </a:rPr>
              <a:t> = Hb Constant Spring</a:t>
            </a:r>
            <a:endParaRPr lang="en-US" sz="1600" dirty="0">
              <a:latin typeface="Arial Narrow" pitchFamily="34" charset="0"/>
            </a:endParaRPr>
          </a:p>
        </p:txBody>
      </p:sp>
      <p:sp>
        <p:nvSpPr>
          <p:cNvPr id="2" name="Rectangle 1">
            <a:extLst>
              <a:ext uri="{FF2B5EF4-FFF2-40B4-BE49-F238E27FC236}">
                <a16:creationId xmlns:a16="http://schemas.microsoft.com/office/drawing/2014/main" id="{07768E44-C85A-0A43-81DF-A49296CF1E34}"/>
              </a:ext>
            </a:extLst>
          </p:cNvPr>
          <p:cNvSpPr/>
          <p:nvPr/>
        </p:nvSpPr>
        <p:spPr>
          <a:xfrm>
            <a:off x="9180377" y="4801176"/>
            <a:ext cx="2243137" cy="646331"/>
          </a:xfrm>
          <a:prstGeom prst="rect">
            <a:avLst/>
          </a:prstGeom>
        </p:spPr>
        <p:txBody>
          <a:bodyPr wrap="square">
            <a:spAutoFit/>
          </a:bodyPr>
          <a:lstStyle/>
          <a:p>
            <a:pPr algn="ctr"/>
            <a:r>
              <a:rPr lang="en-US" b="1" dirty="0"/>
              <a:t>Hb H inclusions</a:t>
            </a:r>
          </a:p>
          <a:p>
            <a:pPr algn="ctr"/>
            <a:r>
              <a:rPr lang="en-US" b="1" dirty="0"/>
              <a:t>(supravital stain)</a:t>
            </a:r>
          </a:p>
        </p:txBody>
      </p:sp>
      <p:pic>
        <p:nvPicPr>
          <p:cNvPr id="7" name="Picture 6">
            <a:extLst>
              <a:ext uri="{FF2B5EF4-FFF2-40B4-BE49-F238E27FC236}">
                <a16:creationId xmlns:a16="http://schemas.microsoft.com/office/drawing/2014/main" id="{CACD52C3-AE8E-7E44-BF4C-DD82C74AB2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0014" y="2121033"/>
            <a:ext cx="3547036" cy="2680143"/>
          </a:xfrm>
          <a:prstGeom prst="rect">
            <a:avLst/>
          </a:prstGeom>
        </p:spPr>
      </p:pic>
      <p:sp>
        <p:nvSpPr>
          <p:cNvPr id="9" name="TextBox 8"/>
          <p:cNvSpPr txBox="1"/>
          <p:nvPr/>
        </p:nvSpPr>
        <p:spPr>
          <a:xfrm>
            <a:off x="3702635" y="6269524"/>
            <a:ext cx="2816625" cy="307777"/>
          </a:xfrm>
          <a:prstGeom prst="rect">
            <a:avLst/>
          </a:prstGeom>
          <a:noFill/>
        </p:spPr>
        <p:txBody>
          <a:bodyPr wrap="square" rtlCol="0">
            <a:spAutoFit/>
          </a:bodyPr>
          <a:lstStyle/>
          <a:p>
            <a:r>
              <a:rPr lang="en-US" sz="1400" i="1" dirty="0"/>
              <a:t>Table courtesy of Charles Quinn</a:t>
            </a:r>
          </a:p>
        </p:txBody>
      </p:sp>
    </p:spTree>
    <p:extLst>
      <p:ext uri="{BB962C8B-B14F-4D97-AF65-F5344CB8AC3E}">
        <p14:creationId xmlns:p14="http://schemas.microsoft.com/office/powerpoint/2010/main" val="33790070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a:ea typeface="+mj-ea"/>
              </a:rPr>
              <a:t>H</a:t>
            </a:r>
            <a:r>
              <a:rPr lang="en-US" dirty="0"/>
              <a:t>omozygous alpha thalassemia</a:t>
            </a:r>
            <a:br>
              <a:rPr lang="en-US" sz="3100" dirty="0">
                <a:latin typeface="Arial Narrow"/>
                <a:cs typeface="Arial Narrow"/>
              </a:rPr>
            </a:br>
            <a:r>
              <a:rPr lang="en-US" sz="2700" dirty="0">
                <a:latin typeface="Arial Narrow" panose="020B0606020202030204" pitchFamily="34" charset="0"/>
              </a:rPr>
              <a:t>Hydrops </a:t>
            </a:r>
            <a:r>
              <a:rPr lang="en-US" sz="2700" dirty="0" err="1">
                <a:latin typeface="Arial Narrow" panose="020B0606020202030204" pitchFamily="34" charset="0"/>
              </a:rPr>
              <a:t>Fetalis</a:t>
            </a:r>
            <a:endParaRPr lang="en-US" b="0" dirty="0">
              <a:latin typeface="Arial Narrow" panose="020B0606020202030204" pitchFamily="34" charset="0"/>
              <a:cs typeface="Arial Narrow"/>
            </a:endParaRPr>
          </a:p>
        </p:txBody>
      </p:sp>
      <p:graphicFrame>
        <p:nvGraphicFramePr>
          <p:cNvPr id="4" name="Table 3"/>
          <p:cNvGraphicFramePr>
            <a:graphicFrameLocks noGrp="1"/>
          </p:cNvGraphicFramePr>
          <p:nvPr/>
        </p:nvGraphicFramePr>
        <p:xfrm>
          <a:off x="1981199" y="1888762"/>
          <a:ext cx="6728086" cy="3537678"/>
        </p:xfrm>
        <a:graphic>
          <a:graphicData uri="http://schemas.openxmlformats.org/drawingml/2006/table">
            <a:tbl>
              <a:tblPr/>
              <a:tblGrid>
                <a:gridCol w="1311976">
                  <a:extLst>
                    <a:ext uri="{9D8B030D-6E8A-4147-A177-3AD203B41FA5}">
                      <a16:colId xmlns:a16="http://schemas.microsoft.com/office/drawing/2014/main" val="20000"/>
                    </a:ext>
                  </a:extLst>
                </a:gridCol>
                <a:gridCol w="5416110">
                  <a:extLst>
                    <a:ext uri="{9D8B030D-6E8A-4147-A177-3AD203B41FA5}">
                      <a16:colId xmlns:a16="http://schemas.microsoft.com/office/drawing/2014/main" val="20001"/>
                    </a:ext>
                  </a:extLst>
                </a:gridCol>
              </a:tblGrid>
              <a:tr h="77075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itchFamily="34" charset="0"/>
                          <a:ea typeface="ＭＳ Ｐゴシック" pitchFamily="34" charset="-128"/>
                        </a:rPr>
                        <a:t>Genotype</a:t>
                      </a:r>
                    </a:p>
                  </a:txBody>
                  <a:tcPr marT="45722" marB="45722" horzOverflow="overflow">
                    <a:lnL w="57150" cap="flat" cmpd="sng" algn="ctr">
                      <a:solidFill>
                        <a:srgbClr val="234F77"/>
                      </a:solidFill>
                      <a:prstDash val="solid"/>
                      <a:round/>
                      <a:headEnd type="none" w="med" len="med"/>
                      <a:tailEnd type="none" w="med" len="med"/>
                    </a:lnL>
                    <a:lnR w="9525" cap="flat" cmpd="sng" algn="ctr">
                      <a:solidFill>
                        <a:srgbClr val="000000"/>
                      </a:solidFill>
                      <a:prstDash val="solid"/>
                      <a:round/>
                      <a:headEnd type="none" w="med" len="med"/>
                      <a:tailEnd type="none" w="med" len="med"/>
                    </a:lnR>
                    <a:lnT w="57150" cap="flat" cmpd="sng" algn="ctr">
                      <a:solidFill>
                        <a:srgbClr val="234F77"/>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Narrow" pitchFamily="34" charset="0"/>
                          <a:ea typeface="ＭＳ Ｐゴシック" pitchFamily="34" charset="-128"/>
                          <a:sym typeface="Symbol" pitchFamily="18" charset="2"/>
                        </a:rPr>
                        <a:t>– – / – –</a:t>
                      </a:r>
                    </a:p>
                  </a:txBody>
                  <a:tcPr marT="45722" marB="45722" horzOverflow="overflow">
                    <a:lnL w="9525" cap="flat" cmpd="sng" algn="ctr">
                      <a:solidFill>
                        <a:srgbClr val="000000"/>
                      </a:solidFill>
                      <a:prstDash val="solid"/>
                      <a:round/>
                      <a:headEnd type="none" w="med" len="med"/>
                      <a:tailEnd type="none" w="med" len="med"/>
                    </a:lnL>
                    <a:lnR w="57150" cap="flat" cmpd="sng" algn="ctr">
                      <a:solidFill>
                        <a:srgbClr val="234F77"/>
                      </a:solidFill>
                      <a:prstDash val="solid"/>
                      <a:round/>
                      <a:headEnd type="none" w="med" len="med"/>
                      <a:tailEnd type="none" w="med" len="med"/>
                    </a:lnR>
                    <a:lnT w="57150" cap="flat" cmpd="sng" algn="ctr">
                      <a:solidFill>
                        <a:srgbClr val="234F77"/>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1079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ＭＳ Ｐゴシック" pitchFamily="34" charset="-128"/>
                        </a:rPr>
                        <a:t>Embryo and Fetus</a:t>
                      </a:r>
                    </a:p>
                  </a:txBody>
                  <a:tcPr marT="45722" marB="45722" horzOverflow="overflow">
                    <a:lnL w="57150" cap="flat" cmpd="sng" algn="ctr">
                      <a:solidFill>
                        <a:srgbClr val="234F77"/>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Nearly 100% Hb </a:t>
                      </a: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Barts</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and Hb H</a:t>
                      </a:r>
                    </a:p>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ea typeface="ＭＳ Ｐゴシック" pitchFamily="34" charset="-128"/>
                        </a:rPr>
                        <a:t>Possible embryonic Hb formation (if </a:t>
                      </a:r>
                      <a:r>
                        <a:rPr kumimoji="0" lang="el-GR" sz="1800" b="0" i="0" u="none" strike="noStrike" cap="none" normalizeH="0" baseline="0" dirty="0">
                          <a:ln>
                            <a:noFill/>
                          </a:ln>
                          <a:solidFill>
                            <a:schemeClr val="tx1"/>
                          </a:solidFill>
                          <a:effectLst/>
                          <a:latin typeface="+mj-lt"/>
                          <a:ea typeface="ＭＳ Ｐゴシック" pitchFamily="34" charset="-128"/>
                          <a:cs typeface="Arial" panose="020B0604020202020204" pitchFamily="34" charset="0"/>
                        </a:rPr>
                        <a:t>ζ</a:t>
                      </a:r>
                      <a:r>
                        <a:rPr kumimoji="0" lang="en-US" sz="1800" b="0" i="0" u="none" strike="noStrike" cap="none" normalizeH="0" baseline="0" dirty="0">
                          <a:ln>
                            <a:noFill/>
                          </a:ln>
                          <a:solidFill>
                            <a:schemeClr val="tx1"/>
                          </a:solidFill>
                          <a:effectLst/>
                          <a:latin typeface="+mj-lt"/>
                          <a:ea typeface="ＭＳ Ｐゴシック" pitchFamily="34" charset="-128"/>
                          <a:cs typeface="Arial" panose="020B0604020202020204" pitchFamily="34" charset="0"/>
                        </a:rPr>
                        <a:t> not deleted)</a:t>
                      </a:r>
                      <a:endParaRPr kumimoji="0" lang="en-US" sz="1800" b="0" i="0" u="none" strike="noStrike" cap="none" normalizeH="0" baseline="0" dirty="0">
                        <a:ln>
                          <a:noFill/>
                        </a:ln>
                        <a:solidFill>
                          <a:schemeClr val="tx1"/>
                        </a:solidFill>
                        <a:effectLst/>
                        <a:latin typeface="+mj-lt"/>
                        <a:ea typeface="ＭＳ Ｐゴシック" pitchFamily="34" charset="-128"/>
                      </a:endParaRPr>
                    </a:p>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Non-immune fetal </a:t>
                      </a: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hydrops</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and demise</a:t>
                      </a:r>
                    </a:p>
                  </a:txBody>
                  <a:tcPr marT="45722" marB="45722" horzOverflow="overflow">
                    <a:lnL w="9525" cap="flat" cmpd="sng" algn="ctr">
                      <a:solidFill>
                        <a:srgbClr val="000000"/>
                      </a:solidFill>
                      <a:prstDash val="solid"/>
                      <a:round/>
                      <a:headEnd type="none" w="med" len="med"/>
                      <a:tailEnd type="none" w="med" len="med"/>
                    </a:lnL>
                    <a:lnR w="57150" cap="flat" cmpd="sng" algn="ctr">
                      <a:solidFill>
                        <a:srgbClr val="234F77"/>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5613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ＭＳ Ｐゴシック" pitchFamily="34" charset="-128"/>
                        </a:rPr>
                        <a:t>Potential Medical Support</a:t>
                      </a:r>
                    </a:p>
                  </a:txBody>
                  <a:tcPr marT="45722" marB="45722" horzOverflow="overflow">
                    <a:lnL w="57150" cap="flat" cmpd="sng" algn="ctr">
                      <a:solidFill>
                        <a:srgbClr val="234F77"/>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57150" cap="flat" cmpd="sng" algn="ctr">
                      <a:solidFill>
                        <a:srgbClr val="234F77"/>
                      </a:solidFill>
                      <a:prstDash val="solid"/>
                      <a:round/>
                      <a:headEnd type="none" w="med" len="med"/>
                      <a:tailEnd type="none" w="med" len="med"/>
                    </a:lnB>
                    <a:lnTlToBr>
                      <a:noFill/>
                    </a:lnTlToBr>
                    <a:lnBlToTr>
                      <a:noFill/>
                    </a:lnBlToTr>
                    <a:noFill/>
                  </a:tcPr>
                </a:tc>
                <a:tc>
                  <a:txBody>
                    <a:bodyPr/>
                    <a:lstStyle/>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1" u="none" strike="noStrike" cap="none" normalizeH="0" baseline="0" dirty="0">
                          <a:ln>
                            <a:noFill/>
                          </a:ln>
                          <a:solidFill>
                            <a:schemeClr val="tx1"/>
                          </a:solidFill>
                          <a:effectLst/>
                          <a:latin typeface="Arial Narrow" pitchFamily="34" charset="0"/>
                          <a:ea typeface="ＭＳ Ｐゴシック" pitchFamily="34" charset="-128"/>
                        </a:rPr>
                        <a:t>In utero</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transfusions</a:t>
                      </a:r>
                    </a:p>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Post-natal chronic transfusions or SCT</a:t>
                      </a:r>
                    </a:p>
                  </a:txBody>
                  <a:tcPr marT="45722" marB="45722" horzOverflow="overflow">
                    <a:lnL w="9525" cap="flat" cmpd="sng" algn="ctr">
                      <a:solidFill>
                        <a:srgbClr val="000000"/>
                      </a:solidFill>
                      <a:prstDash val="solid"/>
                      <a:round/>
                      <a:headEnd type="none" w="med" len="med"/>
                      <a:tailEnd type="none" w="med" len="med"/>
                    </a:lnL>
                    <a:lnR w="57150" cap="flat" cmpd="sng" algn="ctr">
                      <a:solidFill>
                        <a:srgbClr val="234F77"/>
                      </a:solidFill>
                      <a:prstDash val="solid"/>
                      <a:round/>
                      <a:headEnd type="none" w="med" len="med"/>
                      <a:tailEnd type="none" w="med" len="med"/>
                    </a:lnR>
                    <a:lnT w="9525" cap="flat" cmpd="sng" algn="ctr">
                      <a:solidFill>
                        <a:srgbClr val="000000"/>
                      </a:solidFill>
                      <a:prstDash val="solid"/>
                      <a:round/>
                      <a:headEnd type="none" w="med" len="med"/>
                      <a:tailEnd type="none" w="med" len="med"/>
                    </a:lnT>
                    <a:lnB w="57150" cap="flat" cmpd="sng" algn="ctr">
                      <a:solidFill>
                        <a:srgbClr val="234F7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70672" name="TextBox 4"/>
          <p:cNvSpPr txBox="1">
            <a:spLocks noChangeArrowheads="1"/>
          </p:cNvSpPr>
          <p:nvPr/>
        </p:nvSpPr>
        <p:spPr bwMode="auto">
          <a:xfrm>
            <a:off x="1981199" y="5886139"/>
            <a:ext cx="2232025" cy="307975"/>
          </a:xfrm>
          <a:prstGeom prst="rect">
            <a:avLst/>
          </a:prstGeom>
          <a:noFill/>
          <a:ln w="9525">
            <a:noFill/>
            <a:miter lim="800000"/>
            <a:headEnd/>
            <a:tailEnd/>
          </a:ln>
        </p:spPr>
        <p:txBody>
          <a:bodyPr wrap="none">
            <a:spAutoFit/>
          </a:bodyPr>
          <a:lstStyle/>
          <a:p>
            <a:r>
              <a:rPr lang="en-US" sz="1400" dirty="0">
                <a:latin typeface="Arial Narrow" pitchFamily="34" charset="0"/>
                <a:sym typeface="Symbol" pitchFamily="18" charset="2"/>
              </a:rPr>
              <a:t>SCT = stem cell transplantation</a:t>
            </a:r>
            <a:endParaRPr lang="en-US" sz="1400" dirty="0">
              <a:latin typeface="Arial Narrow" pitchFamily="34" charset="0"/>
            </a:endParaRPr>
          </a:p>
        </p:txBody>
      </p:sp>
      <p:sp>
        <p:nvSpPr>
          <p:cNvPr id="7" name="TextBox 6"/>
          <p:cNvSpPr txBox="1"/>
          <p:nvPr/>
        </p:nvSpPr>
        <p:spPr>
          <a:xfrm>
            <a:off x="3702635" y="6269524"/>
            <a:ext cx="2816625" cy="307777"/>
          </a:xfrm>
          <a:prstGeom prst="rect">
            <a:avLst/>
          </a:prstGeom>
          <a:noFill/>
        </p:spPr>
        <p:txBody>
          <a:bodyPr wrap="square" rtlCol="0">
            <a:spAutoFit/>
          </a:bodyPr>
          <a:lstStyle/>
          <a:p>
            <a:r>
              <a:rPr lang="en-US" sz="1400" i="1" dirty="0"/>
              <a:t>Table courtesy of Charles Quinn</a:t>
            </a:r>
          </a:p>
        </p:txBody>
      </p:sp>
    </p:spTree>
    <p:extLst>
      <p:ext uri="{BB962C8B-B14F-4D97-AF65-F5344CB8AC3E}">
        <p14:creationId xmlns:p14="http://schemas.microsoft.com/office/powerpoint/2010/main" val="17176079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1906" name="Group 2"/>
          <p:cNvGraphicFramePr>
            <a:graphicFrameLocks noGrp="1"/>
          </p:cNvGraphicFramePr>
          <p:nvPr/>
        </p:nvGraphicFramePr>
        <p:xfrm>
          <a:off x="1814946" y="1704976"/>
          <a:ext cx="7218219" cy="4815385"/>
        </p:xfrm>
        <a:graphic>
          <a:graphicData uri="http://schemas.openxmlformats.org/drawingml/2006/table">
            <a:tbl>
              <a:tblPr/>
              <a:tblGrid>
                <a:gridCol w="1804555">
                  <a:extLst>
                    <a:ext uri="{9D8B030D-6E8A-4147-A177-3AD203B41FA5}">
                      <a16:colId xmlns:a16="http://schemas.microsoft.com/office/drawing/2014/main" val="20000"/>
                    </a:ext>
                  </a:extLst>
                </a:gridCol>
                <a:gridCol w="5413664">
                  <a:extLst>
                    <a:ext uri="{9D8B030D-6E8A-4147-A177-3AD203B41FA5}">
                      <a16:colId xmlns:a16="http://schemas.microsoft.com/office/drawing/2014/main" val="20001"/>
                    </a:ext>
                  </a:extLst>
                </a:gridCol>
              </a:tblGrid>
              <a:tr h="4300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Genotype</a:t>
                      </a:r>
                    </a:p>
                  </a:txBody>
                  <a:tcPr anchor="ctr" horzOverflow="overflow">
                    <a:lnL w="38100" cap="flat" cmpd="sng" algn="ctr">
                      <a:solidFill>
                        <a:schemeClr val="tx1"/>
                      </a:solidFill>
                      <a:prstDash val="solid"/>
                      <a:round/>
                      <a:headEnd type="none" w="med" len="med"/>
                      <a:tailEnd type="none" w="med" len="med"/>
                    </a:lnL>
                    <a:lnR>
                      <a:noFill/>
                    </a:lnR>
                    <a:lnT w="38100" cap="flat" cmpd="sng" algn="ctr">
                      <a:solidFill>
                        <a:schemeClr val="tx1"/>
                      </a:solidFill>
                      <a:prstDash val="solid"/>
                      <a:round/>
                      <a:headEnd type="none" w="med" len="med"/>
                      <a:tailEnd type="none" w="med" len="med"/>
                    </a:lnT>
                    <a:lnB>
                      <a:noFill/>
                    </a:lnB>
                    <a:lnTlToBr>
                      <a:noFill/>
                    </a:lnTlToBr>
                    <a:lnBlToTr>
                      <a:noFill/>
                    </a:lnBlToTr>
                    <a:solidFill>
                      <a:srgbClr val="234F7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bg1"/>
                          </a:solidFill>
                          <a:effectLst/>
                          <a:latin typeface="Arial" pitchFamily="34" charset="0"/>
                          <a:ea typeface="ＭＳ Ｐゴシック" pitchFamily="34" charset="-128"/>
                          <a:cs typeface="Arial" pitchFamily="34" charset="0"/>
                        </a:rPr>
                        <a:t>Description</a:t>
                      </a:r>
                    </a:p>
                  </a:txBody>
                  <a:tcPr anchor="ctr" horzOverflow="overflow">
                    <a:lnL>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solidFill>
                      <a:srgbClr val="234F77"/>
                    </a:solidFill>
                  </a:tcPr>
                </a:tc>
                <a:extLst>
                  <a:ext uri="{0D108BD9-81ED-4DB2-BD59-A6C34878D82A}">
                    <a16:rowId xmlns:a16="http://schemas.microsoft.com/office/drawing/2014/main" val="10000"/>
                  </a:ext>
                </a:extLst>
              </a:tr>
              <a:tr h="5168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tx1"/>
                          </a:solidFill>
                          <a:effectLst/>
                          <a:latin typeface="Gill Sans" charset="0"/>
                          <a:ea typeface="ＭＳ Ｐゴシック" pitchFamily="34" charset="-128"/>
                          <a:sym typeface="Symbol" pitchFamily="18" charset="2"/>
                        </a:rPr>
                        <a:t> / </a:t>
                      </a:r>
                    </a:p>
                  </a:txBody>
                  <a:tcPr anchor="ctr" horzOverflow="overflow">
                    <a:lnL w="381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Normal</a:t>
                      </a:r>
                    </a:p>
                  </a:txBody>
                  <a:tcPr anchor="ctr" horzOverflow="overflow">
                    <a:lnL>
                      <a:noFill/>
                    </a:lnL>
                    <a:lnR w="381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1"/>
                  </a:ext>
                </a:extLst>
              </a:tr>
              <a:tr h="5194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tx1"/>
                          </a:solidFill>
                          <a:effectLst/>
                          <a:latin typeface="Gill Sans" charset="0"/>
                          <a:ea typeface="ＭＳ Ｐゴシック" pitchFamily="34" charset="-128"/>
                          <a:sym typeface="Symbol" pitchFamily="18" charset="2"/>
                        </a:rPr>
                        <a:t> / </a:t>
                      </a:r>
                      <a:r>
                        <a:rPr kumimoji="0" lang="en-US" sz="2200" b="0" i="0" u="none" strike="noStrike" cap="none" normalizeH="0" baseline="30000">
                          <a:ln>
                            <a:noFill/>
                          </a:ln>
                          <a:solidFill>
                            <a:schemeClr val="tx1"/>
                          </a:solidFill>
                          <a:effectLst/>
                          <a:latin typeface="Gill Sans" charset="0"/>
                          <a:ea typeface="ＭＳ Ｐゴシック" pitchFamily="34" charset="-128"/>
                          <a:sym typeface="Symbol" pitchFamily="18" charset="2"/>
                        </a:rPr>
                        <a:t>0</a:t>
                      </a:r>
                      <a:endParaRPr kumimoji="0" lang="en-US" sz="2200" b="0" i="0" u="none" strike="noStrike" cap="none" normalizeH="0" baseline="0">
                        <a:ln>
                          <a:noFill/>
                        </a:ln>
                        <a:solidFill>
                          <a:schemeClr val="tx1"/>
                        </a:solidFill>
                        <a:effectLst/>
                        <a:latin typeface="Gill Sans" charset="0"/>
                        <a:ea typeface="ＭＳ Ｐゴシック" pitchFamily="34" charset="-128"/>
                        <a:sym typeface="Symbol" pitchFamily="18" charset="2"/>
                      </a:endParaRPr>
                    </a:p>
                  </a:txBody>
                  <a:tcPr anchor="ctr" horzOverflow="overflow">
                    <a:lnL w="381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ADADA"/>
                    </a:solid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tx1"/>
                          </a:solidFill>
                          <a:effectLst/>
                          <a:latin typeface="Arial" pitchFamily="34" charset="0"/>
                          <a:ea typeface="ＭＳ Ｐゴシック" pitchFamily="34" charset="-128"/>
                          <a:cs typeface="Arial" pitchFamily="34" charset="0"/>
                        </a:rPr>
                        <a:t>Beta thalassemia trait (minor)</a:t>
                      </a:r>
                    </a:p>
                  </a:txBody>
                  <a:tcPr anchor="ctr" horzOverflow="overflow">
                    <a:lnL>
                      <a:noFill/>
                    </a:lnL>
                    <a:lnR w="38100" cap="flat" cmpd="sng" algn="ctr">
                      <a:solidFill>
                        <a:schemeClr val="tx1"/>
                      </a:solidFill>
                      <a:prstDash val="solid"/>
                      <a:round/>
                      <a:headEnd type="none" w="med" len="med"/>
                      <a:tailEnd type="none" w="med" len="med"/>
                    </a:lnR>
                    <a:lnT>
                      <a:noFill/>
                    </a:lnT>
                    <a:lnB>
                      <a:noFill/>
                    </a:lnB>
                    <a:lnTlToBr>
                      <a:noFill/>
                    </a:lnTlToBr>
                    <a:lnBlToTr>
                      <a:noFill/>
                    </a:lnBlToTr>
                    <a:solidFill>
                      <a:srgbClr val="DADADA"/>
                    </a:solidFill>
                  </a:tcPr>
                </a:tc>
                <a:extLst>
                  <a:ext uri="{0D108BD9-81ED-4DB2-BD59-A6C34878D82A}">
                    <a16:rowId xmlns:a16="http://schemas.microsoft.com/office/drawing/2014/main" val="10002"/>
                  </a:ext>
                </a:extLst>
              </a:tr>
              <a:tr h="5181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tx1"/>
                          </a:solidFill>
                          <a:effectLst/>
                          <a:latin typeface="Gill Sans" charset="0"/>
                          <a:ea typeface="ＭＳ Ｐゴシック" pitchFamily="34" charset="-128"/>
                          <a:sym typeface="Symbol" pitchFamily="18" charset="2"/>
                        </a:rPr>
                        <a:t> / </a:t>
                      </a:r>
                      <a:r>
                        <a:rPr kumimoji="0" lang="en-US" sz="2200" b="0" i="0" u="none" strike="noStrike" cap="none" normalizeH="0" baseline="30000">
                          <a:ln>
                            <a:noFill/>
                          </a:ln>
                          <a:solidFill>
                            <a:schemeClr val="tx1"/>
                          </a:solidFill>
                          <a:effectLst/>
                          <a:latin typeface="Gill Sans" charset="0"/>
                          <a:ea typeface="ＭＳ Ｐゴシック" pitchFamily="34" charset="-128"/>
                          <a:sym typeface="Symbol" pitchFamily="18" charset="2"/>
                        </a:rPr>
                        <a:t>+</a:t>
                      </a:r>
                      <a:endParaRPr kumimoji="0" lang="en-US" sz="2200" b="0" i="0" u="none" strike="noStrike" cap="none" normalizeH="0" baseline="0">
                        <a:ln>
                          <a:noFill/>
                        </a:ln>
                        <a:solidFill>
                          <a:schemeClr val="tx1"/>
                        </a:solidFill>
                        <a:effectLst/>
                        <a:latin typeface="Gill Sans" charset="0"/>
                        <a:ea typeface="ＭＳ Ｐゴシック" pitchFamily="34" charset="-128"/>
                        <a:sym typeface="Symbol" pitchFamily="18" charset="2"/>
                      </a:endParaRPr>
                    </a:p>
                  </a:txBody>
                  <a:tcPr anchor="ctr" horzOverflow="overflow">
                    <a:lnL w="381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ADADA"/>
                    </a:solidFill>
                  </a:tcPr>
                </a:tc>
                <a:tc vMerge="1">
                  <a:txBody>
                    <a:bodyPr/>
                    <a:lstStyle/>
                    <a:p>
                      <a:endParaRPr lang="en-US"/>
                    </a:p>
                  </a:txBody>
                  <a:tcPr/>
                </a:tc>
                <a:extLst>
                  <a:ext uri="{0D108BD9-81ED-4DB2-BD59-A6C34878D82A}">
                    <a16:rowId xmlns:a16="http://schemas.microsoft.com/office/drawing/2014/main" val="10003"/>
                  </a:ext>
                </a:extLst>
              </a:tr>
              <a:tr h="5181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tx1"/>
                          </a:solidFill>
                          <a:effectLst/>
                          <a:latin typeface="Gill Sans" charset="0"/>
                          <a:ea typeface="ＭＳ Ｐゴシック" pitchFamily="34" charset="-128"/>
                          <a:sym typeface="Symbol" pitchFamily="18" charset="2"/>
                        </a:rPr>
                        <a:t></a:t>
                      </a:r>
                      <a:r>
                        <a:rPr kumimoji="0" lang="en-US" sz="2200" b="0" i="0" u="none" strike="noStrike" cap="none" normalizeH="0" baseline="30000">
                          <a:ln>
                            <a:noFill/>
                          </a:ln>
                          <a:solidFill>
                            <a:schemeClr val="tx1"/>
                          </a:solidFill>
                          <a:effectLst/>
                          <a:latin typeface="Gill Sans" charset="0"/>
                          <a:ea typeface="ＭＳ Ｐゴシック" pitchFamily="34" charset="-128"/>
                          <a:sym typeface="Symbol" pitchFamily="18" charset="2"/>
                        </a:rPr>
                        <a:t>+</a:t>
                      </a:r>
                      <a:r>
                        <a:rPr kumimoji="0" lang="en-US" sz="2200" b="0" i="0" u="none" strike="noStrike" cap="none" normalizeH="0" baseline="0">
                          <a:ln>
                            <a:noFill/>
                          </a:ln>
                          <a:solidFill>
                            <a:schemeClr val="tx1"/>
                          </a:solidFill>
                          <a:effectLst/>
                          <a:latin typeface="Gill Sans" charset="0"/>
                          <a:ea typeface="ＭＳ Ｐゴシック" pitchFamily="34" charset="-128"/>
                          <a:sym typeface="Symbol" pitchFamily="18" charset="2"/>
                        </a:rPr>
                        <a:t> / </a:t>
                      </a:r>
                      <a:r>
                        <a:rPr kumimoji="0" lang="en-US" sz="2200" b="0" i="0" u="none" strike="noStrike" cap="none" normalizeH="0" baseline="30000">
                          <a:ln>
                            <a:noFill/>
                          </a:ln>
                          <a:solidFill>
                            <a:schemeClr val="tx1"/>
                          </a:solidFill>
                          <a:effectLst/>
                          <a:latin typeface="Gill Sans" charset="0"/>
                          <a:ea typeface="ＭＳ Ｐゴシック" pitchFamily="34" charset="-128"/>
                          <a:sym typeface="Symbol" pitchFamily="18" charset="2"/>
                        </a:rPr>
                        <a:t>+</a:t>
                      </a:r>
                    </a:p>
                  </a:txBody>
                  <a:tcPr anchor="ctr" horzOverflow="overflow">
                    <a:lnL w="381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row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tx1"/>
                          </a:solidFill>
                          <a:effectLst/>
                          <a:latin typeface="Arial" pitchFamily="34" charset="0"/>
                          <a:ea typeface="ＭＳ Ｐゴシック" pitchFamily="34" charset="-128"/>
                          <a:cs typeface="Arial" pitchFamily="34" charset="0"/>
                        </a:rPr>
                        <a:t>Beta thalassemia intermedia</a:t>
                      </a:r>
                    </a:p>
                  </a:txBody>
                  <a:tcPr anchor="ctr" horzOverflow="overflow">
                    <a:lnL>
                      <a:noFill/>
                    </a:lnL>
                    <a:lnR w="381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5168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tx1"/>
                          </a:solidFill>
                          <a:effectLst/>
                          <a:latin typeface="Gill Sans" charset="0"/>
                          <a:ea typeface="ＭＳ Ｐゴシック" pitchFamily="34" charset="-128"/>
                          <a:sym typeface="Symbol" pitchFamily="18" charset="2"/>
                        </a:rPr>
                        <a:t></a:t>
                      </a:r>
                      <a:r>
                        <a:rPr kumimoji="0" lang="en-US" sz="2200" b="0" i="0" u="none" strike="noStrike" cap="none" normalizeH="0" baseline="30000">
                          <a:ln>
                            <a:noFill/>
                          </a:ln>
                          <a:solidFill>
                            <a:schemeClr val="tx1"/>
                          </a:solidFill>
                          <a:effectLst/>
                          <a:latin typeface="Gill Sans" charset="0"/>
                          <a:ea typeface="ＭＳ Ｐゴシック" pitchFamily="34" charset="-128"/>
                          <a:sym typeface="Symbol" pitchFamily="18" charset="2"/>
                        </a:rPr>
                        <a:t>+</a:t>
                      </a:r>
                      <a:r>
                        <a:rPr kumimoji="0" lang="en-US" sz="2200" b="0" i="0" u="none" strike="noStrike" cap="none" normalizeH="0" baseline="0">
                          <a:ln>
                            <a:noFill/>
                          </a:ln>
                          <a:solidFill>
                            <a:schemeClr val="tx1"/>
                          </a:solidFill>
                          <a:effectLst/>
                          <a:latin typeface="Gill Sans" charset="0"/>
                          <a:ea typeface="ＭＳ Ｐゴシック" pitchFamily="34" charset="-128"/>
                          <a:sym typeface="Symbol" pitchFamily="18" charset="2"/>
                        </a:rPr>
                        <a:t> / </a:t>
                      </a:r>
                      <a:r>
                        <a:rPr kumimoji="0" lang="en-US" sz="2200" b="0" i="0" u="none" strike="noStrike" cap="none" normalizeH="0" baseline="30000">
                          <a:ln>
                            <a:noFill/>
                          </a:ln>
                          <a:solidFill>
                            <a:schemeClr val="tx1"/>
                          </a:solidFill>
                          <a:effectLst/>
                          <a:latin typeface="Gill Sans" charset="0"/>
                          <a:ea typeface="ＭＳ Ｐゴシック" pitchFamily="34" charset="-128"/>
                          <a:sym typeface="Symbol" pitchFamily="18" charset="2"/>
                        </a:rPr>
                        <a:t>0</a:t>
                      </a:r>
                    </a:p>
                  </a:txBody>
                  <a:tcPr anchor="ctr" horzOverflow="overflow">
                    <a:lnL w="381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5"/>
                  </a:ext>
                </a:extLst>
              </a:tr>
              <a:tr h="5168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tx1"/>
                          </a:solidFill>
                          <a:effectLst/>
                          <a:latin typeface="Gill Sans" charset="0"/>
                          <a:ea typeface="ＭＳ Ｐゴシック" pitchFamily="34" charset="-128"/>
                          <a:sym typeface="Symbol" pitchFamily="18" charset="2"/>
                        </a:rPr>
                        <a:t></a:t>
                      </a:r>
                      <a:r>
                        <a:rPr kumimoji="0" lang="en-US" sz="2200" b="0" i="0" u="none" strike="noStrike" cap="none" normalizeH="0" baseline="30000">
                          <a:ln>
                            <a:noFill/>
                          </a:ln>
                          <a:solidFill>
                            <a:schemeClr val="tx1"/>
                          </a:solidFill>
                          <a:effectLst/>
                          <a:latin typeface="Gill Sans" charset="0"/>
                          <a:ea typeface="ＭＳ Ｐゴシック" pitchFamily="34" charset="-128"/>
                          <a:sym typeface="Symbol" pitchFamily="18" charset="2"/>
                        </a:rPr>
                        <a:t>E</a:t>
                      </a:r>
                      <a:r>
                        <a:rPr kumimoji="0" lang="en-US" sz="2200" b="0" i="0" u="none" strike="noStrike" cap="none" normalizeH="0" baseline="0">
                          <a:ln>
                            <a:noFill/>
                          </a:ln>
                          <a:solidFill>
                            <a:schemeClr val="tx1"/>
                          </a:solidFill>
                          <a:effectLst/>
                          <a:latin typeface="Gill Sans" charset="0"/>
                          <a:ea typeface="ＭＳ Ｐゴシック" pitchFamily="34" charset="-128"/>
                          <a:sym typeface="Symbol" pitchFamily="18" charset="2"/>
                        </a:rPr>
                        <a:t> / </a:t>
                      </a:r>
                      <a:r>
                        <a:rPr kumimoji="0" lang="en-US" sz="2200" b="0" i="0" u="none" strike="noStrike" cap="none" normalizeH="0" baseline="30000">
                          <a:ln>
                            <a:noFill/>
                          </a:ln>
                          <a:solidFill>
                            <a:schemeClr val="tx1"/>
                          </a:solidFill>
                          <a:effectLst/>
                          <a:latin typeface="Gill Sans" charset="0"/>
                          <a:ea typeface="ＭＳ Ｐゴシック" pitchFamily="34" charset="-128"/>
                          <a:sym typeface="Symbol" pitchFamily="18" charset="2"/>
                        </a:rPr>
                        <a:t>+</a:t>
                      </a:r>
                    </a:p>
                  </a:txBody>
                  <a:tcPr anchor="ctr" horzOverflow="overflow">
                    <a:lnL w="381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6"/>
                  </a:ext>
                </a:extLst>
              </a:tr>
              <a:tr h="5168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tx1"/>
                          </a:solidFill>
                          <a:effectLst/>
                          <a:latin typeface="Gill Sans" charset="0"/>
                          <a:ea typeface="ＭＳ Ｐゴシック" pitchFamily="34" charset="-128"/>
                          <a:sym typeface="Symbol" pitchFamily="18" charset="2"/>
                        </a:rPr>
                        <a:t></a:t>
                      </a:r>
                      <a:r>
                        <a:rPr kumimoji="0" lang="en-US" sz="2200" b="0" i="0" u="none" strike="noStrike" cap="none" normalizeH="0" baseline="30000">
                          <a:ln>
                            <a:noFill/>
                          </a:ln>
                          <a:solidFill>
                            <a:schemeClr val="tx1"/>
                          </a:solidFill>
                          <a:effectLst/>
                          <a:latin typeface="Gill Sans" charset="0"/>
                          <a:ea typeface="ＭＳ Ｐゴシック" pitchFamily="34" charset="-128"/>
                          <a:sym typeface="Symbol" pitchFamily="18" charset="2"/>
                        </a:rPr>
                        <a:t>E</a:t>
                      </a:r>
                      <a:r>
                        <a:rPr kumimoji="0" lang="en-US" sz="2200" b="0" i="0" u="none" strike="noStrike" cap="none" normalizeH="0" baseline="0">
                          <a:ln>
                            <a:noFill/>
                          </a:ln>
                          <a:solidFill>
                            <a:schemeClr val="tx1"/>
                          </a:solidFill>
                          <a:effectLst/>
                          <a:latin typeface="Gill Sans" charset="0"/>
                          <a:ea typeface="ＭＳ Ｐゴシック" pitchFamily="34" charset="-128"/>
                          <a:sym typeface="Symbol" pitchFamily="18" charset="2"/>
                        </a:rPr>
                        <a:t> / </a:t>
                      </a:r>
                      <a:r>
                        <a:rPr kumimoji="0" lang="en-US" sz="2200" b="0" i="0" u="none" strike="noStrike" cap="none" normalizeH="0" baseline="30000">
                          <a:ln>
                            <a:noFill/>
                          </a:ln>
                          <a:solidFill>
                            <a:schemeClr val="tx1"/>
                          </a:solidFill>
                          <a:effectLst/>
                          <a:latin typeface="Gill Sans" charset="0"/>
                          <a:ea typeface="ＭＳ Ｐゴシック" pitchFamily="34" charset="-128"/>
                          <a:sym typeface="Symbol" pitchFamily="18" charset="2"/>
                        </a:rPr>
                        <a:t>0</a:t>
                      </a:r>
                    </a:p>
                  </a:txBody>
                  <a:tcPr anchor="ctr" horzOverflow="overflow">
                    <a:lnL w="381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7"/>
                  </a:ext>
                </a:extLst>
              </a:tr>
              <a:tr h="5181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tx1"/>
                          </a:solidFill>
                          <a:effectLst/>
                          <a:latin typeface="Gill Sans" charset="0"/>
                          <a:ea typeface="ＭＳ Ｐゴシック" pitchFamily="34" charset="-128"/>
                          <a:sym typeface="Symbol" pitchFamily="18" charset="2"/>
                        </a:rPr>
                        <a:t></a:t>
                      </a:r>
                      <a:r>
                        <a:rPr kumimoji="0" lang="en-US" sz="2200" b="0" i="0" u="none" strike="noStrike" cap="none" normalizeH="0" baseline="30000">
                          <a:ln>
                            <a:noFill/>
                          </a:ln>
                          <a:solidFill>
                            <a:schemeClr val="tx1"/>
                          </a:solidFill>
                          <a:effectLst/>
                          <a:latin typeface="Gill Sans" charset="0"/>
                          <a:ea typeface="ＭＳ Ｐゴシック" pitchFamily="34" charset="-128"/>
                          <a:sym typeface="Symbol" pitchFamily="18" charset="2"/>
                        </a:rPr>
                        <a:t>0</a:t>
                      </a:r>
                      <a:r>
                        <a:rPr kumimoji="0" lang="en-US" sz="2200" b="0" i="0" u="none" strike="noStrike" cap="none" normalizeH="0" baseline="0">
                          <a:ln>
                            <a:noFill/>
                          </a:ln>
                          <a:solidFill>
                            <a:schemeClr val="tx1"/>
                          </a:solidFill>
                          <a:effectLst/>
                          <a:latin typeface="Gill Sans" charset="0"/>
                          <a:ea typeface="ＭＳ Ｐゴシック" pitchFamily="34" charset="-128"/>
                          <a:sym typeface="Symbol" pitchFamily="18" charset="2"/>
                        </a:rPr>
                        <a:t> / </a:t>
                      </a:r>
                      <a:r>
                        <a:rPr kumimoji="0" lang="en-US" sz="2200" b="0" i="0" u="none" strike="noStrike" cap="none" normalizeH="0" baseline="30000">
                          <a:ln>
                            <a:noFill/>
                          </a:ln>
                          <a:solidFill>
                            <a:schemeClr val="tx1"/>
                          </a:solidFill>
                          <a:effectLst/>
                          <a:latin typeface="Gill Sans" charset="0"/>
                          <a:ea typeface="ＭＳ Ｐゴシック" pitchFamily="34" charset="-128"/>
                          <a:sym typeface="Symbol" pitchFamily="18" charset="2"/>
                        </a:rPr>
                        <a:t>0</a:t>
                      </a:r>
                      <a:endParaRPr kumimoji="0" lang="en-US" sz="2200" b="0" i="0" u="none" strike="noStrike" cap="none" normalizeH="0" baseline="0">
                        <a:ln>
                          <a:noFill/>
                        </a:ln>
                        <a:solidFill>
                          <a:schemeClr val="tx1"/>
                        </a:solidFill>
                        <a:effectLst/>
                        <a:latin typeface="Gill Sans" charset="0"/>
                        <a:ea typeface="ＭＳ Ｐゴシック" pitchFamily="34" charset="-128"/>
                        <a:sym typeface="Symbol" pitchFamily="18" charset="2"/>
                      </a:endParaRPr>
                    </a:p>
                  </a:txBody>
                  <a:tcPr anchor="ctr" horzOverflow="overflow">
                    <a:lnL w="38100" cap="flat" cmpd="sng" algn="ctr">
                      <a:solidFill>
                        <a:schemeClr val="tx1"/>
                      </a:solidFill>
                      <a:prstDash val="solid"/>
                      <a:round/>
                      <a:headEnd type="none" w="med" len="med"/>
                      <a:tailEnd type="none" w="med" len="med"/>
                    </a:lnL>
                    <a:lnR>
                      <a:noFill/>
                    </a:lnR>
                    <a:lnT>
                      <a:noFill/>
                    </a:lnT>
                    <a:lnB w="38100" cap="flat" cmpd="sng" algn="ctr">
                      <a:solidFill>
                        <a:schemeClr val="tx1"/>
                      </a:solidFill>
                      <a:prstDash val="solid"/>
                      <a:round/>
                      <a:headEnd type="none" w="med" len="med"/>
                      <a:tailEnd type="none" w="med" len="med"/>
                    </a:lnB>
                    <a:lnTlToBr>
                      <a:noFill/>
                    </a:lnTlToBr>
                    <a:lnBlToTr>
                      <a:noFill/>
                    </a:lnBlToTr>
                    <a:solidFill>
                      <a:srgbClr val="DADAD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Beta thalassemia major (Cooley’</a:t>
                      </a:r>
                      <a:r>
                        <a:rPr kumimoji="0" lang="en-US" altLang="ja-JP" sz="22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s Anemia)</a:t>
                      </a:r>
                      <a:endParaRPr kumimoji="0" lang="en-US" sz="22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txBody>
                  <a:tcPr anchor="ctr" horzOverflow="overflow">
                    <a:lnL>
                      <a:noFill/>
                    </a:lnL>
                    <a:lnR w="38100" cap="flat" cmpd="sng" algn="ctr">
                      <a:solidFill>
                        <a:schemeClr val="tx1"/>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lnTlToBr>
                      <a:noFill/>
                    </a:lnTlToBr>
                    <a:lnBlToTr>
                      <a:noFill/>
                    </a:lnBlToTr>
                    <a:solidFill>
                      <a:srgbClr val="DADADA"/>
                    </a:solidFill>
                  </a:tcPr>
                </a:tc>
                <a:extLst>
                  <a:ext uri="{0D108BD9-81ED-4DB2-BD59-A6C34878D82A}">
                    <a16:rowId xmlns:a16="http://schemas.microsoft.com/office/drawing/2014/main" val="10008"/>
                  </a:ext>
                </a:extLst>
              </a:tr>
            </a:tbl>
          </a:graphicData>
        </a:graphic>
      </p:graphicFrame>
      <p:sp>
        <p:nvSpPr>
          <p:cNvPr id="73748" name="AutoShape 21"/>
          <p:cNvSpPr>
            <a:spLocks/>
          </p:cNvSpPr>
          <p:nvPr/>
        </p:nvSpPr>
        <p:spPr bwMode="auto">
          <a:xfrm>
            <a:off x="3505200" y="3581400"/>
            <a:ext cx="304800" cy="2286000"/>
          </a:xfrm>
          <a:prstGeom prst="rightBrace">
            <a:avLst>
              <a:gd name="adj1" fmla="val 62500"/>
              <a:gd name="adj2" fmla="val 50000"/>
            </a:avLst>
          </a:prstGeom>
          <a:noFill/>
          <a:ln w="38100">
            <a:solidFill>
              <a:schemeClr val="tx1"/>
            </a:solidFill>
            <a:round/>
            <a:headEnd/>
            <a:tailEnd/>
          </a:ln>
        </p:spPr>
        <p:txBody>
          <a:bodyPr wrap="none" anchor="ctr"/>
          <a:lstStyle/>
          <a:p>
            <a:endParaRPr lang="en-US"/>
          </a:p>
        </p:txBody>
      </p:sp>
      <p:sp>
        <p:nvSpPr>
          <p:cNvPr id="73749" name="AutoShape 22"/>
          <p:cNvSpPr>
            <a:spLocks/>
          </p:cNvSpPr>
          <p:nvPr/>
        </p:nvSpPr>
        <p:spPr bwMode="auto">
          <a:xfrm>
            <a:off x="3505200" y="2438400"/>
            <a:ext cx="304800" cy="838200"/>
          </a:xfrm>
          <a:prstGeom prst="rightBrace">
            <a:avLst>
              <a:gd name="adj1" fmla="val 22917"/>
              <a:gd name="adj2" fmla="val 50000"/>
            </a:avLst>
          </a:prstGeom>
          <a:noFill/>
          <a:ln w="38100">
            <a:solidFill>
              <a:schemeClr val="tx1"/>
            </a:solidFill>
            <a:round/>
            <a:headEnd/>
            <a:tailEnd/>
          </a:ln>
        </p:spPr>
        <p:txBody>
          <a:bodyPr wrap="none" anchor="ctr"/>
          <a:lstStyle/>
          <a:p>
            <a:endParaRPr lang="en-US"/>
          </a:p>
        </p:txBody>
      </p:sp>
      <p:sp>
        <p:nvSpPr>
          <p:cNvPr id="73750" name="Rectangle 23"/>
          <p:cNvSpPr>
            <a:spLocks noGrp="1" noChangeArrowheads="1"/>
          </p:cNvSpPr>
          <p:nvPr>
            <p:ph type="title"/>
          </p:nvPr>
        </p:nvSpPr>
        <p:spPr/>
        <p:txBody>
          <a:bodyPr/>
          <a:lstStyle/>
          <a:p>
            <a:r>
              <a:rPr lang="en-US" dirty="0"/>
              <a:t>Overview of Beta Thalassemia</a:t>
            </a:r>
            <a:br>
              <a:rPr lang="en-US" dirty="0"/>
            </a:br>
            <a:r>
              <a:rPr lang="en-US" dirty="0"/>
              <a:t>Common (Classical) Genotypes</a:t>
            </a:r>
          </a:p>
        </p:txBody>
      </p:sp>
      <p:sp>
        <p:nvSpPr>
          <p:cNvPr id="73751" name="Rectangle 24"/>
          <p:cNvSpPr>
            <a:spLocks noChangeArrowheads="1"/>
          </p:cNvSpPr>
          <p:nvPr/>
        </p:nvSpPr>
        <p:spPr bwMode="auto">
          <a:xfrm>
            <a:off x="7529947" y="3581400"/>
            <a:ext cx="2743200" cy="1035050"/>
          </a:xfrm>
          <a:prstGeom prst="rect">
            <a:avLst/>
          </a:prstGeom>
          <a:solidFill>
            <a:srgbClr val="FFC9BE"/>
          </a:solidFill>
          <a:ln w="28575">
            <a:solidFill>
              <a:srgbClr val="FF0000"/>
            </a:solidFill>
            <a:miter lim="800000"/>
            <a:headEnd/>
            <a:tailEnd/>
          </a:ln>
        </p:spPr>
        <p:txBody>
          <a:bodyPr>
            <a:spAutoFit/>
          </a:bodyPr>
          <a:lstStyle/>
          <a:p>
            <a:pPr algn="ctr"/>
            <a:r>
              <a:rPr lang="en-US" sz="2000" u="sng">
                <a:cs typeface="Arial" pitchFamily="34" charset="0"/>
              </a:rPr>
              <a:t>Production of </a:t>
            </a:r>
            <a:r>
              <a:rPr lang="en-US" sz="2000" u="sng">
                <a:latin typeface="Symbol" pitchFamily="18" charset="2"/>
              </a:rPr>
              <a:t>b</a:t>
            </a:r>
            <a:r>
              <a:rPr lang="en-US" sz="2000" u="sng">
                <a:cs typeface="Arial" pitchFamily="34" charset="0"/>
              </a:rPr>
              <a:t>-globin</a:t>
            </a:r>
            <a:r>
              <a:rPr lang="en-US" sz="2000">
                <a:cs typeface="Arial" pitchFamily="34" charset="0"/>
              </a:rPr>
              <a:t>:</a:t>
            </a:r>
          </a:p>
          <a:p>
            <a:pPr algn="ctr"/>
            <a:r>
              <a:rPr lang="en-US" sz="2000">
                <a:latin typeface="Symbol" pitchFamily="18" charset="2"/>
              </a:rPr>
              <a:t>b</a:t>
            </a:r>
            <a:r>
              <a:rPr lang="en-US" sz="2000" baseline="30000">
                <a:cs typeface="Arial" pitchFamily="34" charset="0"/>
              </a:rPr>
              <a:t>+</a:t>
            </a:r>
            <a:r>
              <a:rPr lang="en-US" sz="2000">
                <a:cs typeface="Arial" pitchFamily="34" charset="0"/>
              </a:rPr>
              <a:t> = decreased</a:t>
            </a:r>
          </a:p>
          <a:p>
            <a:pPr algn="ctr"/>
            <a:r>
              <a:rPr lang="en-US" sz="2000">
                <a:latin typeface="Symbol" pitchFamily="18" charset="2"/>
              </a:rPr>
              <a:t>b</a:t>
            </a:r>
            <a:r>
              <a:rPr lang="en-US" sz="2000" baseline="30000">
                <a:cs typeface="Arial" pitchFamily="34" charset="0"/>
              </a:rPr>
              <a:t>0</a:t>
            </a:r>
            <a:r>
              <a:rPr lang="en-US" sz="2000">
                <a:cs typeface="Arial" pitchFamily="34" charset="0"/>
              </a:rPr>
              <a:t> = absent </a:t>
            </a:r>
          </a:p>
        </p:txBody>
      </p:sp>
      <p:sp>
        <p:nvSpPr>
          <p:cNvPr id="7" name="TextBox 6"/>
          <p:cNvSpPr txBox="1"/>
          <p:nvPr/>
        </p:nvSpPr>
        <p:spPr>
          <a:xfrm>
            <a:off x="9290654" y="5429906"/>
            <a:ext cx="2577496" cy="307777"/>
          </a:xfrm>
          <a:prstGeom prst="rect">
            <a:avLst/>
          </a:prstGeom>
          <a:noFill/>
        </p:spPr>
        <p:txBody>
          <a:bodyPr wrap="square" rtlCol="0">
            <a:spAutoFit/>
          </a:bodyPr>
          <a:lstStyle/>
          <a:p>
            <a:r>
              <a:rPr lang="en-US" sz="1400" i="1" dirty="0"/>
              <a:t>Image courtesy of Charles Quinn</a:t>
            </a:r>
          </a:p>
        </p:txBody>
      </p:sp>
    </p:spTree>
    <p:extLst>
      <p:ext uri="{BB962C8B-B14F-4D97-AF65-F5344CB8AC3E}">
        <p14:creationId xmlns:p14="http://schemas.microsoft.com/office/powerpoint/2010/main" val="4037374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026"/>
          <p:cNvSpPr>
            <a:spLocks noGrp="1" noChangeArrowheads="1"/>
          </p:cNvSpPr>
          <p:nvPr>
            <p:ph type="title"/>
          </p:nvPr>
        </p:nvSpPr>
        <p:spPr>
          <a:xfrm>
            <a:off x="1382233" y="304800"/>
            <a:ext cx="9505507" cy="1143000"/>
          </a:xfrm>
        </p:spPr>
        <p:txBody>
          <a:bodyPr>
            <a:noAutofit/>
          </a:bodyPr>
          <a:lstStyle/>
          <a:p>
            <a:pPr eaLnBrk="1" hangingPunct="1"/>
            <a:r>
              <a:rPr lang="en-US" sz="4000" dirty="0">
                <a:ea typeface="ＭＳ Ｐゴシック" pitchFamily="34" charset="-128"/>
              </a:rPr>
              <a:t>Be Familiar with These Names and Structures</a:t>
            </a:r>
          </a:p>
        </p:txBody>
      </p:sp>
      <p:sp>
        <p:nvSpPr>
          <p:cNvPr id="18434" name="Rectangle 1027"/>
          <p:cNvSpPr>
            <a:spLocks noGrp="1" noChangeArrowheads="1"/>
          </p:cNvSpPr>
          <p:nvPr>
            <p:ph idx="1"/>
          </p:nvPr>
        </p:nvSpPr>
        <p:spPr>
          <a:xfrm>
            <a:off x="2498651" y="1447800"/>
            <a:ext cx="6687879" cy="4876800"/>
          </a:xfrm>
        </p:spPr>
        <p:txBody>
          <a:bodyPr rtlCol="0">
            <a:normAutofit lnSpcReduction="10000"/>
          </a:bodyPr>
          <a:lstStyle/>
          <a:p>
            <a:pPr>
              <a:lnSpc>
                <a:spcPct val="110000"/>
              </a:lnSpc>
              <a:buNone/>
              <a:defRPr/>
            </a:pPr>
            <a:r>
              <a:rPr lang="en-US" sz="2000" b="1" u="sng" dirty="0"/>
              <a:t>Name</a:t>
            </a:r>
            <a:r>
              <a:rPr lang="en-US" sz="2000" b="1" dirty="0"/>
              <a:t>		</a:t>
            </a:r>
            <a:r>
              <a:rPr lang="en-US" sz="2000" b="1" u="sng" dirty="0"/>
              <a:t>Description</a:t>
            </a:r>
            <a:r>
              <a:rPr lang="en-US" sz="2000" b="1" dirty="0"/>
              <a:t>		</a:t>
            </a:r>
            <a:r>
              <a:rPr lang="en-US" sz="2000" b="1" u="sng" dirty="0"/>
              <a:t>Composition</a:t>
            </a:r>
            <a:endParaRPr lang="en-US" sz="2000" u="sng" dirty="0"/>
          </a:p>
          <a:p>
            <a:pPr>
              <a:lnSpc>
                <a:spcPct val="110000"/>
              </a:lnSpc>
              <a:buNone/>
              <a:defRPr/>
            </a:pPr>
            <a:endParaRPr lang="en-US" sz="2000" dirty="0"/>
          </a:p>
          <a:p>
            <a:pPr>
              <a:lnSpc>
                <a:spcPct val="110000"/>
              </a:lnSpc>
              <a:buNone/>
              <a:defRPr/>
            </a:pPr>
            <a:r>
              <a:rPr lang="en-US" sz="2000" dirty="0"/>
              <a:t>Hb A		Adult Hb			</a:t>
            </a:r>
            <a:r>
              <a:rPr lang="en-US" sz="2000" dirty="0">
                <a:latin typeface="Symbol" charset="2"/>
                <a:cs typeface="Symbol" charset="2"/>
              </a:rPr>
              <a:t>a</a:t>
            </a:r>
            <a:r>
              <a:rPr lang="en-US" sz="2000" baseline="-25000" dirty="0"/>
              <a:t>2</a:t>
            </a:r>
            <a:r>
              <a:rPr lang="en-US" sz="2000" dirty="0">
                <a:latin typeface="Symbol" charset="2"/>
                <a:cs typeface="Symbol" charset="2"/>
              </a:rPr>
              <a:t>b</a:t>
            </a:r>
            <a:r>
              <a:rPr lang="en-US" sz="2000" baseline="-25000" dirty="0"/>
              <a:t>2</a:t>
            </a:r>
            <a:endParaRPr lang="en-US" sz="2000" dirty="0"/>
          </a:p>
          <a:p>
            <a:pPr>
              <a:lnSpc>
                <a:spcPct val="110000"/>
              </a:lnSpc>
              <a:buNone/>
              <a:defRPr/>
            </a:pPr>
            <a:endParaRPr lang="en-US" sz="2000" dirty="0"/>
          </a:p>
          <a:p>
            <a:pPr>
              <a:lnSpc>
                <a:spcPct val="110000"/>
              </a:lnSpc>
              <a:buNone/>
              <a:defRPr/>
            </a:pPr>
            <a:r>
              <a:rPr lang="en-US" sz="2000" dirty="0"/>
              <a:t>Hb A</a:t>
            </a:r>
            <a:r>
              <a:rPr lang="en-US" sz="2000" baseline="-25000" dirty="0"/>
              <a:t>2		</a:t>
            </a:r>
            <a:r>
              <a:rPr lang="en-US" sz="2000" dirty="0"/>
              <a:t>Minor adult Hb		</a:t>
            </a:r>
            <a:r>
              <a:rPr lang="en-US" sz="2000" dirty="0">
                <a:latin typeface="Symbol" charset="2"/>
                <a:cs typeface="Symbol" charset="2"/>
              </a:rPr>
              <a:t>a</a:t>
            </a:r>
            <a:r>
              <a:rPr lang="en-US" sz="2000" baseline="-25000" dirty="0"/>
              <a:t>2</a:t>
            </a:r>
            <a:r>
              <a:rPr lang="en-US" sz="2000" dirty="0">
                <a:latin typeface="Symbol" charset="2"/>
                <a:cs typeface="Symbol" charset="2"/>
              </a:rPr>
              <a:t>d</a:t>
            </a:r>
            <a:r>
              <a:rPr lang="en-US" sz="2000" baseline="-25000" dirty="0"/>
              <a:t>2</a:t>
            </a:r>
            <a:endParaRPr lang="en-US" sz="2000" dirty="0"/>
          </a:p>
          <a:p>
            <a:pPr>
              <a:lnSpc>
                <a:spcPct val="110000"/>
              </a:lnSpc>
              <a:buNone/>
              <a:defRPr/>
            </a:pPr>
            <a:endParaRPr lang="en-US" sz="2000" dirty="0"/>
          </a:p>
          <a:p>
            <a:pPr>
              <a:lnSpc>
                <a:spcPct val="110000"/>
              </a:lnSpc>
              <a:buNone/>
              <a:defRPr/>
            </a:pPr>
            <a:r>
              <a:rPr lang="en-US" sz="2000" dirty="0"/>
              <a:t>Hb F		Fetal Hb			</a:t>
            </a:r>
            <a:r>
              <a:rPr lang="en-US" sz="2000" dirty="0">
                <a:latin typeface="Symbol" charset="2"/>
                <a:cs typeface="Symbol" charset="2"/>
              </a:rPr>
              <a:t>a</a:t>
            </a:r>
            <a:r>
              <a:rPr lang="en-US" sz="2000" baseline="-25000" dirty="0"/>
              <a:t>2</a:t>
            </a:r>
            <a:r>
              <a:rPr lang="en-US" sz="2000" dirty="0">
                <a:latin typeface="Symbol" charset="2"/>
                <a:cs typeface="Symbol" charset="2"/>
              </a:rPr>
              <a:t>g</a:t>
            </a:r>
            <a:r>
              <a:rPr lang="en-US" sz="2000" baseline="-25000" dirty="0"/>
              <a:t>2</a:t>
            </a:r>
            <a:endParaRPr lang="en-US" sz="2000" dirty="0"/>
          </a:p>
          <a:p>
            <a:pPr>
              <a:lnSpc>
                <a:spcPct val="110000"/>
              </a:lnSpc>
              <a:buNone/>
              <a:defRPr/>
            </a:pPr>
            <a:endParaRPr lang="en-US" sz="2000" dirty="0"/>
          </a:p>
          <a:p>
            <a:pPr>
              <a:lnSpc>
                <a:spcPct val="110000"/>
              </a:lnSpc>
              <a:buNone/>
              <a:defRPr/>
            </a:pPr>
            <a:r>
              <a:rPr lang="en-US" sz="2000" dirty="0"/>
              <a:t>Hb </a:t>
            </a:r>
            <a:r>
              <a:rPr lang="en-US" sz="2000" dirty="0" err="1"/>
              <a:t>Bart</a:t>
            </a:r>
            <a:r>
              <a:rPr lang="en-US" altLang="ja-JP" sz="2000" dirty="0" err="1"/>
              <a:t>s</a:t>
            </a:r>
            <a:r>
              <a:rPr lang="en-US" altLang="ja-JP" sz="2000" dirty="0"/>
              <a:t>		Abnormal Hb		</a:t>
            </a:r>
            <a:r>
              <a:rPr lang="en-US" altLang="ja-JP" sz="2000" dirty="0">
                <a:latin typeface="Symbol" charset="2"/>
                <a:cs typeface="Symbol" charset="2"/>
              </a:rPr>
              <a:t>g</a:t>
            </a:r>
            <a:r>
              <a:rPr lang="en-US" altLang="ja-JP" sz="2000" baseline="-25000" dirty="0"/>
              <a:t>4</a:t>
            </a:r>
            <a:endParaRPr lang="en-US" altLang="ja-JP" sz="2000" dirty="0"/>
          </a:p>
          <a:p>
            <a:pPr>
              <a:lnSpc>
                <a:spcPct val="110000"/>
              </a:lnSpc>
              <a:buNone/>
              <a:defRPr/>
            </a:pPr>
            <a:endParaRPr lang="en-US" sz="2000" dirty="0"/>
          </a:p>
          <a:p>
            <a:pPr>
              <a:lnSpc>
                <a:spcPct val="110000"/>
              </a:lnSpc>
              <a:buNone/>
              <a:defRPr/>
            </a:pPr>
            <a:r>
              <a:rPr lang="en-US" sz="2000" dirty="0"/>
              <a:t>Hb H		Abnormal Hb		</a:t>
            </a:r>
            <a:r>
              <a:rPr lang="en-US" sz="2000" dirty="0">
                <a:latin typeface="Symbol" charset="2"/>
                <a:cs typeface="Symbol" charset="2"/>
              </a:rPr>
              <a:t>b</a:t>
            </a:r>
            <a:r>
              <a:rPr lang="en-US" sz="2000" baseline="-25000" dirty="0"/>
              <a:t>4</a:t>
            </a:r>
            <a:endParaRPr lang="en-US" sz="2000" dirty="0"/>
          </a:p>
        </p:txBody>
      </p:sp>
    </p:spTree>
    <p:extLst>
      <p:ext uri="{BB962C8B-B14F-4D97-AF65-F5344CB8AC3E}">
        <p14:creationId xmlns:p14="http://schemas.microsoft.com/office/powerpoint/2010/main" val="6865577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838200" y="365126"/>
            <a:ext cx="10515600" cy="706438"/>
          </a:xfrm>
        </p:spPr>
        <p:txBody>
          <a:bodyPr/>
          <a:lstStyle/>
          <a:p>
            <a:pPr eaLnBrk="1" hangingPunct="1"/>
            <a:r>
              <a:rPr lang="en-US" dirty="0">
                <a:ea typeface="ＭＳ Ｐゴシック" pitchFamily="34" charset="-128"/>
              </a:rPr>
              <a:t>Beta Thalassemia Trait</a:t>
            </a:r>
            <a:endParaRPr lang="en-US" b="0" dirty="0">
              <a:ea typeface="ＭＳ Ｐゴシック" pitchFamily="34" charset="-128"/>
            </a:endParaRPr>
          </a:p>
        </p:txBody>
      </p:sp>
      <p:graphicFrame>
        <p:nvGraphicFramePr>
          <p:cNvPr id="4" name="Table 3"/>
          <p:cNvGraphicFramePr>
            <a:graphicFrameLocks noGrp="1"/>
          </p:cNvGraphicFramePr>
          <p:nvPr/>
        </p:nvGraphicFramePr>
        <p:xfrm>
          <a:off x="514350" y="1252537"/>
          <a:ext cx="7558088" cy="4619626"/>
        </p:xfrm>
        <a:graphic>
          <a:graphicData uri="http://schemas.openxmlformats.org/drawingml/2006/table">
            <a:tbl>
              <a:tblPr/>
              <a:tblGrid>
                <a:gridCol w="1907181">
                  <a:extLst>
                    <a:ext uri="{9D8B030D-6E8A-4147-A177-3AD203B41FA5}">
                      <a16:colId xmlns:a16="http://schemas.microsoft.com/office/drawing/2014/main" val="20000"/>
                    </a:ext>
                  </a:extLst>
                </a:gridCol>
                <a:gridCol w="5650907">
                  <a:extLst>
                    <a:ext uri="{9D8B030D-6E8A-4147-A177-3AD203B41FA5}">
                      <a16:colId xmlns:a16="http://schemas.microsoft.com/office/drawing/2014/main" val="20001"/>
                    </a:ext>
                  </a:extLst>
                </a:gridCol>
              </a:tblGrid>
              <a:tr h="95152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itchFamily="34" charset="0"/>
                          <a:ea typeface="ＭＳ Ｐゴシック" pitchFamily="34" charset="-128"/>
                        </a:rPr>
                        <a:t>Genotypes</a:t>
                      </a:r>
                    </a:p>
                  </a:txBody>
                  <a:tcPr horzOverflow="overflow">
                    <a:lnL w="57150" cap="flat" cmpd="sng" algn="ctr">
                      <a:solidFill>
                        <a:srgbClr val="234F77"/>
                      </a:solidFill>
                      <a:prstDash val="solid"/>
                      <a:round/>
                      <a:headEnd type="none" w="med" len="med"/>
                      <a:tailEnd type="none" w="med" len="med"/>
                    </a:lnL>
                    <a:lnR w="9525" cap="flat" cmpd="sng" algn="ctr">
                      <a:solidFill>
                        <a:srgbClr val="000000"/>
                      </a:solidFill>
                      <a:prstDash val="solid"/>
                      <a:round/>
                      <a:headEnd type="none" w="med" len="med"/>
                      <a:tailEnd type="none" w="med" len="med"/>
                    </a:lnR>
                    <a:lnT w="57150" cap="flat" cmpd="sng" algn="ctr">
                      <a:solidFill>
                        <a:srgbClr val="234F77"/>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Symbol" pitchFamily="18" charset="2"/>
                          <a:ea typeface="ＭＳ Ｐゴシック" pitchFamily="34" charset="-128"/>
                          <a:sym typeface="Symbol" pitchFamily="18" charset="2"/>
                        </a:rPr>
                        <a:t>b/b</a:t>
                      </a:r>
                      <a:r>
                        <a:rPr kumimoji="0" lang="en-US" sz="1800" b="0" i="0" u="none" strike="noStrike" cap="none" normalizeH="0" baseline="30000" dirty="0">
                          <a:ln>
                            <a:noFill/>
                          </a:ln>
                          <a:solidFill>
                            <a:schemeClr val="tx1"/>
                          </a:solidFill>
                          <a:effectLst/>
                          <a:latin typeface="Arial Narrow" pitchFamily="34" charset="0"/>
                          <a:ea typeface="ＭＳ Ｐゴシック" pitchFamily="34" charset="-128"/>
                          <a:sym typeface="Symbol" pitchFamily="18" charset="2"/>
                        </a:rPr>
                        <a:t>+</a:t>
                      </a:r>
                    </a:p>
                    <a:p>
                      <a:pPr marL="0" marR="0" lvl="0"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Symbol" pitchFamily="18" charset="2"/>
                          <a:ea typeface="ＭＳ Ｐゴシック" pitchFamily="34" charset="-128"/>
                          <a:sym typeface="Symbol" pitchFamily="18" charset="2"/>
                        </a:rPr>
                        <a:t>b/b</a:t>
                      </a:r>
                      <a:r>
                        <a:rPr kumimoji="0" lang="en-US" sz="1800" b="0" i="0" u="none" strike="noStrike" cap="none" normalizeH="0" baseline="30000" dirty="0">
                          <a:ln>
                            <a:noFill/>
                          </a:ln>
                          <a:solidFill>
                            <a:schemeClr val="tx1"/>
                          </a:solidFill>
                          <a:effectLst/>
                          <a:latin typeface="Arial Narrow" pitchFamily="34" charset="0"/>
                          <a:ea typeface="ＭＳ Ｐゴシック" pitchFamily="34" charset="-128"/>
                          <a:sym typeface="Symbol" pitchFamily="18" charset="2"/>
                        </a:rPr>
                        <a:t>0</a:t>
                      </a:r>
                    </a:p>
                  </a:txBody>
                  <a:tcPr horzOverflow="overflow">
                    <a:lnL w="9525" cap="flat" cmpd="sng" algn="ctr">
                      <a:solidFill>
                        <a:srgbClr val="000000"/>
                      </a:solidFill>
                      <a:prstDash val="solid"/>
                      <a:round/>
                      <a:headEnd type="none" w="med" len="med"/>
                      <a:tailEnd type="none" w="med" len="med"/>
                    </a:lnL>
                    <a:lnR w="57150" cap="flat" cmpd="sng" algn="ctr">
                      <a:solidFill>
                        <a:srgbClr val="234F77"/>
                      </a:solidFill>
                      <a:prstDash val="solid"/>
                      <a:round/>
                      <a:headEnd type="none" w="med" len="med"/>
                      <a:tailEnd type="none" w="med" len="med"/>
                    </a:lnR>
                    <a:lnT w="57150" cap="flat" cmpd="sng" algn="ctr">
                      <a:solidFill>
                        <a:srgbClr val="234F77"/>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5152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ＭＳ Ｐゴシック" pitchFamily="34" charset="-128"/>
                        </a:rPr>
                        <a:t>Neonates</a:t>
                      </a:r>
                    </a:p>
                  </a:txBody>
                  <a:tcPr horzOverflow="overflow">
                    <a:lnL w="57150" cap="flat" cmpd="sng" algn="ctr">
                      <a:solidFill>
                        <a:srgbClr val="234F77"/>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Narrow" pitchFamily="34" charset="0"/>
                          <a:ea typeface="ＭＳ Ｐゴシック" pitchFamily="34" charset="-128"/>
                        </a:rPr>
                        <a:t>Normal blood counts</a:t>
                      </a:r>
                    </a:p>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Symbol" pitchFamily="18" charset="2"/>
                          <a:ea typeface="ＭＳ Ｐゴシック" pitchFamily="34" charset="-128"/>
                        </a:rPr>
                        <a:t>g</a:t>
                      </a:r>
                      <a:r>
                        <a:rPr kumimoji="0" lang="en-US" sz="1800" b="0" i="0" u="none" strike="noStrike" cap="none" normalizeH="0" baseline="0">
                          <a:ln>
                            <a:noFill/>
                          </a:ln>
                          <a:solidFill>
                            <a:schemeClr val="tx1"/>
                          </a:solidFill>
                          <a:effectLst/>
                          <a:latin typeface="Arial Narrow" pitchFamily="34" charset="0"/>
                          <a:ea typeface="ＭＳ Ｐゴシック" pitchFamily="34" charset="-128"/>
                        </a:rPr>
                        <a:t> (not </a:t>
                      </a:r>
                      <a:r>
                        <a:rPr kumimoji="0" lang="en-US" sz="1800" b="0" i="0" u="none" strike="noStrike" cap="none" normalizeH="0" baseline="0">
                          <a:ln>
                            <a:noFill/>
                          </a:ln>
                          <a:solidFill>
                            <a:schemeClr val="tx1"/>
                          </a:solidFill>
                          <a:effectLst/>
                          <a:latin typeface="Symbol" pitchFamily="18" charset="2"/>
                          <a:ea typeface="ＭＳ Ｐゴシック" pitchFamily="34" charset="-128"/>
                        </a:rPr>
                        <a:t>b</a:t>
                      </a:r>
                      <a:r>
                        <a:rPr kumimoji="0" lang="en-US" sz="1800" b="0" i="0" u="none" strike="noStrike" cap="none" normalizeH="0" baseline="0">
                          <a:ln>
                            <a:noFill/>
                          </a:ln>
                          <a:solidFill>
                            <a:schemeClr val="tx1"/>
                          </a:solidFill>
                          <a:effectLst/>
                          <a:latin typeface="Arial Narrow" pitchFamily="34" charset="0"/>
                          <a:ea typeface="ＭＳ Ｐゴシック" pitchFamily="34" charset="-128"/>
                        </a:rPr>
                        <a:t>) is the predominant </a:t>
                      </a:r>
                      <a:r>
                        <a:rPr kumimoji="0" lang="en-US" sz="1800" b="0" i="0" u="none" strike="noStrike" cap="none" normalizeH="0" baseline="0">
                          <a:ln>
                            <a:noFill/>
                          </a:ln>
                          <a:solidFill>
                            <a:schemeClr val="tx1"/>
                          </a:solidFill>
                          <a:effectLst/>
                          <a:latin typeface="Symbol" pitchFamily="18" charset="2"/>
                          <a:ea typeface="ＭＳ Ｐゴシック" pitchFamily="34" charset="-128"/>
                        </a:rPr>
                        <a:t>b</a:t>
                      </a:r>
                      <a:r>
                        <a:rPr kumimoji="0" lang="en-US" sz="1800" b="0" i="0" u="none" strike="noStrike" cap="none" normalizeH="0" baseline="0">
                          <a:ln>
                            <a:noFill/>
                          </a:ln>
                          <a:solidFill>
                            <a:schemeClr val="tx1"/>
                          </a:solidFill>
                          <a:effectLst/>
                          <a:latin typeface="Arial Narrow" pitchFamily="34" charset="0"/>
                          <a:ea typeface="ＭＳ Ｐゴシック" pitchFamily="34" charset="-128"/>
                        </a:rPr>
                        <a:t>-like globin</a:t>
                      </a:r>
                    </a:p>
                  </a:txBody>
                  <a:tcPr horzOverflow="overflow">
                    <a:lnL w="9525" cap="flat" cmpd="sng" algn="ctr">
                      <a:solidFill>
                        <a:srgbClr val="000000"/>
                      </a:solidFill>
                      <a:prstDash val="solid"/>
                      <a:round/>
                      <a:headEnd type="none" w="med" len="med"/>
                      <a:tailEnd type="none" w="med" len="med"/>
                    </a:lnL>
                    <a:lnR w="57150" cap="flat" cmpd="sng" algn="ctr">
                      <a:solidFill>
                        <a:srgbClr val="234F77"/>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5828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ＭＳ Ｐゴシック" pitchFamily="34" charset="-128"/>
                        </a:rPr>
                        <a:t>Children and Adults</a:t>
                      </a:r>
                    </a:p>
                  </a:txBody>
                  <a:tcPr horzOverflow="overflow">
                    <a:lnL w="57150" cap="flat" cmpd="sng" algn="ctr">
                      <a:solidFill>
                        <a:srgbClr val="234F77"/>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Mild to no anemia (Hb 10–12 g/</a:t>
                      </a: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dL</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a:t>
                      </a:r>
                    </a:p>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Hyphochromia</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and </a:t>
                      </a: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microcytsis</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(MCV 65–75 </a:t>
                      </a: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fL</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a:t>
                      </a:r>
                    </a:p>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Hb A</a:t>
                      </a:r>
                      <a:r>
                        <a:rPr kumimoji="0" lang="en-US" sz="1800" b="0" i="0" u="none" strike="noStrike" cap="none" normalizeH="0" baseline="-25000" dirty="0">
                          <a:ln>
                            <a:noFill/>
                          </a:ln>
                          <a:solidFill>
                            <a:schemeClr val="tx1"/>
                          </a:solidFill>
                          <a:effectLst/>
                          <a:latin typeface="Arial Narrow" pitchFamily="34" charset="0"/>
                          <a:ea typeface="ＭＳ Ｐゴシック" pitchFamily="34" charset="-128"/>
                        </a:rPr>
                        <a:t>2</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(and sometimes Hb F) increased</a:t>
                      </a:r>
                    </a:p>
                  </a:txBody>
                  <a:tcPr horzOverflow="overflow">
                    <a:lnL w="9525" cap="flat" cmpd="sng" algn="ctr">
                      <a:solidFill>
                        <a:srgbClr val="000000"/>
                      </a:solidFill>
                      <a:prstDash val="solid"/>
                      <a:round/>
                      <a:headEnd type="none" w="med" len="med"/>
                      <a:tailEnd type="none" w="med" len="med"/>
                    </a:lnL>
                    <a:lnR w="57150" cap="flat" cmpd="sng" algn="ctr">
                      <a:solidFill>
                        <a:srgbClr val="234F77"/>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5828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ＭＳ Ｐゴシック" pitchFamily="34" charset="-128"/>
                        </a:rPr>
                        <a:t>Significance</a:t>
                      </a:r>
                    </a:p>
                  </a:txBody>
                  <a:tcPr horzOverflow="overflow">
                    <a:lnL w="57150" cap="flat" cmpd="sng" algn="ctr">
                      <a:solidFill>
                        <a:srgbClr val="234F77"/>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57150" cap="flat" cmpd="sng" algn="ctr">
                      <a:solidFill>
                        <a:srgbClr val="234F77"/>
                      </a:solidFill>
                      <a:prstDash val="solid"/>
                      <a:round/>
                      <a:headEnd type="none" w="med" len="med"/>
                      <a:tailEnd type="none" w="med" len="med"/>
                    </a:lnB>
                    <a:lnTlToBr>
                      <a:noFill/>
                    </a:lnTlToBr>
                    <a:lnBlToTr>
                      <a:noFill/>
                    </a:lnBlToTr>
                    <a:noFill/>
                  </a:tcPr>
                </a:tc>
                <a:tc>
                  <a:txBody>
                    <a:bodyPr/>
                    <a:lstStyle/>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Common</a:t>
                      </a:r>
                    </a:p>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Frequently misdiagnosed and treated as iron deficiency anemia</a:t>
                      </a:r>
                    </a:p>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Risk to offspring</a:t>
                      </a:r>
                    </a:p>
                  </a:txBody>
                  <a:tcPr horzOverflow="overflow">
                    <a:lnL w="9525" cap="flat" cmpd="sng" algn="ctr">
                      <a:solidFill>
                        <a:srgbClr val="000000"/>
                      </a:solidFill>
                      <a:prstDash val="solid"/>
                      <a:round/>
                      <a:headEnd type="none" w="med" len="med"/>
                      <a:tailEnd type="none" w="med" len="med"/>
                    </a:lnL>
                    <a:lnR w="57150" cap="flat" cmpd="sng" algn="ctr">
                      <a:solidFill>
                        <a:srgbClr val="234F77"/>
                      </a:solidFill>
                      <a:prstDash val="solid"/>
                      <a:round/>
                      <a:headEnd type="none" w="med" len="med"/>
                      <a:tailEnd type="none" w="med" len="med"/>
                    </a:lnR>
                    <a:lnT w="9525" cap="flat" cmpd="sng" algn="ctr">
                      <a:solidFill>
                        <a:srgbClr val="000000"/>
                      </a:solidFill>
                      <a:prstDash val="solid"/>
                      <a:round/>
                      <a:headEnd type="none" w="med" len="med"/>
                      <a:tailEnd type="none" w="med" len="med"/>
                    </a:lnT>
                    <a:lnB w="57150" cap="flat" cmpd="sng" algn="ctr">
                      <a:solidFill>
                        <a:srgbClr val="234F7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75795" name="TextBox 4"/>
          <p:cNvSpPr txBox="1">
            <a:spLocks noChangeArrowheads="1"/>
          </p:cNvSpPr>
          <p:nvPr/>
        </p:nvSpPr>
        <p:spPr bwMode="auto">
          <a:xfrm>
            <a:off x="1936751" y="6019800"/>
            <a:ext cx="2257425" cy="584200"/>
          </a:xfrm>
          <a:prstGeom prst="rect">
            <a:avLst/>
          </a:prstGeom>
          <a:noFill/>
          <a:ln w="9525">
            <a:noFill/>
            <a:miter lim="800000"/>
            <a:headEnd/>
            <a:tailEnd/>
          </a:ln>
        </p:spPr>
        <p:txBody>
          <a:bodyPr wrap="none">
            <a:spAutoFit/>
          </a:bodyPr>
          <a:lstStyle/>
          <a:p>
            <a:r>
              <a:rPr lang="en-US" sz="1600">
                <a:latin typeface="Arial Narrow" pitchFamily="34" charset="0"/>
              </a:rPr>
              <a:t>TI = thalassemia intermedia</a:t>
            </a:r>
          </a:p>
          <a:p>
            <a:r>
              <a:rPr lang="en-US" sz="1600">
                <a:latin typeface="Arial Narrow" pitchFamily="34" charset="0"/>
              </a:rPr>
              <a:t>TM = thalassemia major</a:t>
            </a:r>
          </a:p>
        </p:txBody>
      </p:sp>
      <p:sp>
        <p:nvSpPr>
          <p:cNvPr id="2" name="Rectangle 1">
            <a:extLst>
              <a:ext uri="{FF2B5EF4-FFF2-40B4-BE49-F238E27FC236}">
                <a16:creationId xmlns:a16="http://schemas.microsoft.com/office/drawing/2014/main" id="{1914A8EC-9933-8641-8D12-BE06B9B7A690}"/>
              </a:ext>
            </a:extLst>
          </p:cNvPr>
          <p:cNvSpPr/>
          <p:nvPr/>
        </p:nvSpPr>
        <p:spPr>
          <a:xfrm>
            <a:off x="8553261" y="4260072"/>
            <a:ext cx="3074303" cy="646331"/>
          </a:xfrm>
          <a:prstGeom prst="rect">
            <a:avLst/>
          </a:prstGeom>
        </p:spPr>
        <p:txBody>
          <a:bodyPr wrap="none">
            <a:spAutoFit/>
          </a:bodyPr>
          <a:lstStyle/>
          <a:p>
            <a:pPr algn="ctr"/>
            <a:r>
              <a:rPr lang="en-US" dirty="0"/>
              <a:t>hypochromia, microcytosis, </a:t>
            </a:r>
          </a:p>
          <a:p>
            <a:pPr algn="ctr"/>
            <a:r>
              <a:rPr lang="en-US" dirty="0"/>
              <a:t>target cells, </a:t>
            </a:r>
            <a:r>
              <a:rPr lang="en-US" dirty="0" err="1"/>
              <a:t>anisopoikilocytosis</a:t>
            </a:r>
            <a:endParaRPr lang="en-US" dirty="0"/>
          </a:p>
        </p:txBody>
      </p:sp>
      <p:pic>
        <p:nvPicPr>
          <p:cNvPr id="6" name="Picture 5">
            <a:extLst>
              <a:ext uri="{FF2B5EF4-FFF2-40B4-BE49-F238E27FC236}">
                <a16:creationId xmlns:a16="http://schemas.microsoft.com/office/drawing/2014/main" id="{255298F1-96BB-B544-8BF8-FD5472C21A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7191" y="1467737"/>
            <a:ext cx="3595255" cy="2588584"/>
          </a:xfrm>
          <a:prstGeom prst="rect">
            <a:avLst/>
          </a:prstGeom>
        </p:spPr>
      </p:pic>
    </p:spTree>
    <p:extLst>
      <p:ext uri="{BB962C8B-B14F-4D97-AF65-F5344CB8AC3E}">
        <p14:creationId xmlns:p14="http://schemas.microsoft.com/office/powerpoint/2010/main" val="16275513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838200" y="365125"/>
            <a:ext cx="10515600" cy="979487"/>
          </a:xfrm>
        </p:spPr>
        <p:txBody>
          <a:bodyPr/>
          <a:lstStyle/>
          <a:p>
            <a:pPr eaLnBrk="1" hangingPunct="1"/>
            <a:r>
              <a:rPr lang="en-US" dirty="0">
                <a:ea typeface="ＭＳ Ｐゴシック" pitchFamily="34" charset="-128"/>
              </a:rPr>
              <a:t>Beta Thalassemia Intermedia</a:t>
            </a:r>
            <a:endParaRPr lang="en-US" b="0" dirty="0">
              <a:ea typeface="ＭＳ Ｐゴシック" pitchFamily="34" charset="-128"/>
            </a:endParaRPr>
          </a:p>
        </p:txBody>
      </p:sp>
      <p:graphicFrame>
        <p:nvGraphicFramePr>
          <p:cNvPr id="4" name="Table 3"/>
          <p:cNvGraphicFramePr>
            <a:graphicFrameLocks noGrp="1"/>
          </p:cNvGraphicFramePr>
          <p:nvPr/>
        </p:nvGraphicFramePr>
        <p:xfrm>
          <a:off x="1643063" y="1571625"/>
          <a:ext cx="8567737" cy="4068762"/>
        </p:xfrm>
        <a:graphic>
          <a:graphicData uri="http://schemas.openxmlformats.org/drawingml/2006/table">
            <a:tbl>
              <a:tblPr/>
              <a:tblGrid>
                <a:gridCol w="2161952">
                  <a:extLst>
                    <a:ext uri="{9D8B030D-6E8A-4147-A177-3AD203B41FA5}">
                      <a16:colId xmlns:a16="http://schemas.microsoft.com/office/drawing/2014/main" val="20000"/>
                    </a:ext>
                  </a:extLst>
                </a:gridCol>
                <a:gridCol w="6405785">
                  <a:extLst>
                    <a:ext uri="{9D8B030D-6E8A-4147-A177-3AD203B41FA5}">
                      <a16:colId xmlns:a16="http://schemas.microsoft.com/office/drawing/2014/main" val="20001"/>
                    </a:ext>
                  </a:extLst>
                </a:gridCol>
              </a:tblGrid>
              <a:tr h="87057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itchFamily="34" charset="0"/>
                          <a:ea typeface="ＭＳ Ｐゴシック" pitchFamily="34" charset="-128"/>
                        </a:rPr>
                        <a:t>Genotypes</a:t>
                      </a:r>
                    </a:p>
                  </a:txBody>
                  <a:tcPr horzOverflow="overflow">
                    <a:lnL w="57150" cap="flat" cmpd="sng" algn="ctr">
                      <a:solidFill>
                        <a:srgbClr val="234F77"/>
                      </a:solidFill>
                      <a:prstDash val="solid"/>
                      <a:round/>
                      <a:headEnd type="none" w="med" len="med"/>
                      <a:tailEnd type="none" w="med" len="med"/>
                    </a:lnL>
                    <a:lnR w="9525" cap="flat" cmpd="sng" algn="ctr">
                      <a:solidFill>
                        <a:srgbClr val="000000"/>
                      </a:solidFill>
                      <a:prstDash val="solid"/>
                      <a:round/>
                      <a:headEnd type="none" w="med" len="med"/>
                      <a:tailEnd type="none" w="med" len="med"/>
                    </a:lnR>
                    <a:lnT w="57150" cap="flat" cmpd="sng" algn="ctr">
                      <a:solidFill>
                        <a:srgbClr val="234F77"/>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Symbol" pitchFamily="18" charset="2"/>
                          <a:ea typeface="ＭＳ Ｐゴシック" pitchFamily="34" charset="-128"/>
                          <a:sym typeface="Symbol" pitchFamily="18" charset="2"/>
                        </a:rPr>
                        <a:t>b</a:t>
                      </a:r>
                      <a:r>
                        <a:rPr kumimoji="0" lang="en-US" sz="1800" b="0" i="0" u="none" strike="noStrike" cap="none" normalizeH="0" baseline="30000" dirty="0">
                          <a:ln>
                            <a:noFill/>
                          </a:ln>
                          <a:solidFill>
                            <a:schemeClr val="tx1"/>
                          </a:solidFill>
                          <a:effectLst/>
                          <a:latin typeface="Symbol" pitchFamily="18" charset="2"/>
                          <a:ea typeface="ＭＳ Ｐゴシック" pitchFamily="34" charset="-128"/>
                          <a:sym typeface="Symbol" pitchFamily="18" charset="2"/>
                        </a:rPr>
                        <a:t>+</a:t>
                      </a:r>
                      <a:r>
                        <a:rPr kumimoji="0" lang="en-US" sz="1800" b="0" i="0" u="none" strike="noStrike" cap="none" normalizeH="0" baseline="0" dirty="0">
                          <a:ln>
                            <a:noFill/>
                          </a:ln>
                          <a:solidFill>
                            <a:schemeClr val="tx1"/>
                          </a:solidFill>
                          <a:effectLst/>
                          <a:latin typeface="Symbol" pitchFamily="18" charset="2"/>
                          <a:ea typeface="ＭＳ Ｐゴシック" pitchFamily="34" charset="-128"/>
                          <a:sym typeface="Symbol" pitchFamily="18" charset="2"/>
                        </a:rPr>
                        <a:t>/b</a:t>
                      </a:r>
                      <a:r>
                        <a:rPr kumimoji="0" lang="en-US" sz="1800" b="0" i="0" u="none" strike="noStrike" cap="none" normalizeH="0" baseline="30000" dirty="0">
                          <a:ln>
                            <a:noFill/>
                          </a:ln>
                          <a:solidFill>
                            <a:schemeClr val="tx1"/>
                          </a:solidFill>
                          <a:effectLst/>
                          <a:latin typeface="Symbol" panose="05050102010706020507" pitchFamily="18" charset="2"/>
                          <a:ea typeface="ＭＳ Ｐゴシック" pitchFamily="34" charset="-128"/>
                          <a:sym typeface="Symbol" pitchFamily="18" charset="2"/>
                        </a:rPr>
                        <a:t>+</a:t>
                      </a:r>
                      <a:r>
                        <a:rPr kumimoji="0" lang="en-US" sz="1800" b="0" i="0" u="none" strike="noStrike" cap="none" normalizeH="0" baseline="30000" dirty="0">
                          <a:ln>
                            <a:noFill/>
                          </a:ln>
                          <a:solidFill>
                            <a:schemeClr val="tx1"/>
                          </a:solidFill>
                          <a:effectLst/>
                          <a:latin typeface="Arial Narrow" pitchFamily="34" charset="0"/>
                          <a:ea typeface="ＭＳ Ｐゴシック" pitchFamily="34" charset="-128"/>
                          <a:sym typeface="Symbol" pitchFamily="18" charset="2"/>
                        </a:rPr>
                        <a:t> </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sym typeface="Symbol" pitchFamily="18" charset="2"/>
                        </a:rPr>
                        <a:t>         </a:t>
                      </a:r>
                      <a:r>
                        <a:rPr kumimoji="0" lang="en-US" sz="1800" b="0" i="0" u="none" strike="noStrike" cap="none" normalizeH="0" baseline="0" dirty="0">
                          <a:ln>
                            <a:noFill/>
                          </a:ln>
                          <a:solidFill>
                            <a:schemeClr val="tx1"/>
                          </a:solidFill>
                          <a:effectLst/>
                          <a:latin typeface="Symbol" pitchFamily="18" charset="2"/>
                          <a:ea typeface="ＭＳ Ｐゴシック" pitchFamily="34" charset="-128"/>
                          <a:sym typeface="Symbol" pitchFamily="18" charset="2"/>
                        </a:rPr>
                        <a:t>b</a:t>
                      </a:r>
                      <a:r>
                        <a:rPr kumimoji="0" lang="en-US" sz="1800" b="0" i="0" u="none" strike="noStrike" cap="none" normalizeH="0" baseline="30000" dirty="0">
                          <a:ln>
                            <a:noFill/>
                          </a:ln>
                          <a:solidFill>
                            <a:schemeClr val="tx1"/>
                          </a:solidFill>
                          <a:effectLst/>
                          <a:latin typeface="Symbol" pitchFamily="18" charset="2"/>
                          <a:ea typeface="ＭＳ Ｐゴシック" pitchFamily="34" charset="-128"/>
                          <a:sym typeface="Symbol" pitchFamily="18" charset="2"/>
                        </a:rPr>
                        <a:t>+</a:t>
                      </a:r>
                      <a:r>
                        <a:rPr kumimoji="0" lang="en-US" sz="1800" b="0" i="0" u="none" strike="noStrike" cap="none" normalizeH="0" baseline="0" dirty="0">
                          <a:ln>
                            <a:noFill/>
                          </a:ln>
                          <a:solidFill>
                            <a:schemeClr val="tx1"/>
                          </a:solidFill>
                          <a:effectLst/>
                          <a:latin typeface="Symbol" pitchFamily="18" charset="2"/>
                          <a:ea typeface="ＭＳ Ｐゴシック" pitchFamily="34" charset="-128"/>
                          <a:sym typeface="Symbol" pitchFamily="18" charset="2"/>
                        </a:rPr>
                        <a:t>/b</a:t>
                      </a:r>
                      <a:r>
                        <a:rPr kumimoji="0" lang="en-US" sz="1800" b="0" i="0" u="none" strike="noStrike" cap="none" normalizeH="0" baseline="30000" dirty="0">
                          <a:ln>
                            <a:noFill/>
                          </a:ln>
                          <a:solidFill>
                            <a:schemeClr val="tx1"/>
                          </a:solidFill>
                          <a:effectLst/>
                          <a:latin typeface="Arial Narrow" pitchFamily="34" charset="0"/>
                          <a:ea typeface="ＭＳ Ｐゴシック" pitchFamily="34" charset="-128"/>
                          <a:sym typeface="Symbol" pitchFamily="18" charset="2"/>
                        </a:rPr>
                        <a:t>0</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sym typeface="Symbol" pitchFamily="18" charset="2"/>
                        </a:rPr>
                        <a:t>          </a:t>
                      </a:r>
                      <a:r>
                        <a:rPr kumimoji="0" lang="en-US" sz="1800" b="0" i="0" u="none" strike="noStrike" cap="none" normalizeH="0" baseline="0" dirty="0" err="1">
                          <a:ln>
                            <a:noFill/>
                          </a:ln>
                          <a:solidFill>
                            <a:schemeClr val="tx1"/>
                          </a:solidFill>
                          <a:effectLst/>
                          <a:latin typeface="Symbol" pitchFamily="18" charset="2"/>
                          <a:ea typeface="ＭＳ Ｐゴシック" pitchFamily="34" charset="-128"/>
                        </a:rPr>
                        <a:t>b</a:t>
                      </a:r>
                      <a:r>
                        <a:rPr kumimoji="0" lang="en-US" sz="1800" b="0" i="0" u="none" strike="noStrike" cap="none" normalizeH="0" baseline="30000" dirty="0" err="1">
                          <a:ln>
                            <a:noFill/>
                          </a:ln>
                          <a:solidFill>
                            <a:schemeClr val="tx1"/>
                          </a:solidFill>
                          <a:effectLst/>
                          <a:latin typeface="Arial" pitchFamily="34" charset="0"/>
                          <a:ea typeface="ＭＳ Ｐゴシック" pitchFamily="34" charset="-128"/>
                          <a:cs typeface="Arial" pitchFamily="34" charset="0"/>
                        </a:rPr>
                        <a:t>E</a:t>
                      </a:r>
                      <a:r>
                        <a:rPr kumimoji="0" lang="en-US" sz="18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sym typeface="Symbol" pitchFamily="18" charset="2"/>
                        </a:rPr>
                        <a:t>/</a:t>
                      </a:r>
                      <a:r>
                        <a:rPr kumimoji="0" lang="en-US" sz="1800" b="0" i="0" u="none" strike="noStrike" cap="none" normalizeH="0" baseline="0" dirty="0">
                          <a:ln>
                            <a:noFill/>
                          </a:ln>
                          <a:solidFill>
                            <a:schemeClr val="tx1"/>
                          </a:solidFill>
                          <a:effectLst/>
                          <a:latin typeface="Symbol" pitchFamily="18" charset="2"/>
                          <a:ea typeface="ＭＳ Ｐゴシック" pitchFamily="34" charset="-128"/>
                          <a:sym typeface="Symbol" pitchFamily="18" charset="2"/>
                        </a:rPr>
                        <a:t>b</a:t>
                      </a:r>
                      <a:r>
                        <a:rPr kumimoji="0" lang="en-US" sz="1800" b="0" i="0" u="none" strike="noStrike" cap="none" normalizeH="0" baseline="30000" dirty="0">
                          <a:ln>
                            <a:noFill/>
                          </a:ln>
                          <a:solidFill>
                            <a:schemeClr val="tx1"/>
                          </a:solidFill>
                          <a:effectLst/>
                          <a:latin typeface="Symbol" pitchFamily="18" charset="2"/>
                          <a:ea typeface="ＭＳ Ｐゴシック" pitchFamily="34" charset="-128"/>
                          <a:sym typeface="Symbol" pitchFamily="18" charset="2"/>
                        </a:rPr>
                        <a:t>+</a:t>
                      </a:r>
                      <a:r>
                        <a:rPr kumimoji="0" lang="en-US" sz="1800" b="0" i="0" u="none" strike="noStrike" cap="none" normalizeH="0" baseline="0" dirty="0">
                          <a:ln>
                            <a:noFill/>
                          </a:ln>
                          <a:solidFill>
                            <a:schemeClr val="tx1"/>
                          </a:solidFill>
                          <a:effectLst/>
                          <a:latin typeface="+mj-lt"/>
                          <a:ea typeface="ＭＳ Ｐゴシック" pitchFamily="34" charset="-128"/>
                          <a:sym typeface="Symbol" pitchFamily="18" charset="2"/>
                        </a:rPr>
                        <a:t>          </a:t>
                      </a:r>
                      <a:r>
                        <a:rPr kumimoji="0" lang="en-US" sz="1800" b="0" i="0" u="none" strike="noStrike" cap="none" normalizeH="0" baseline="0" dirty="0" err="1">
                          <a:ln>
                            <a:noFill/>
                          </a:ln>
                          <a:solidFill>
                            <a:schemeClr val="tx1"/>
                          </a:solidFill>
                          <a:effectLst/>
                          <a:latin typeface="Symbol" pitchFamily="18" charset="2"/>
                          <a:ea typeface="ＭＳ Ｐゴシック" pitchFamily="34" charset="-128"/>
                        </a:rPr>
                        <a:t>b</a:t>
                      </a:r>
                      <a:r>
                        <a:rPr kumimoji="0" lang="en-US" sz="1800" b="0" i="0" u="none" strike="noStrike" cap="none" normalizeH="0" baseline="30000" dirty="0" err="1">
                          <a:ln>
                            <a:noFill/>
                          </a:ln>
                          <a:solidFill>
                            <a:schemeClr val="tx1"/>
                          </a:solidFill>
                          <a:effectLst/>
                          <a:latin typeface="Arial" pitchFamily="34" charset="0"/>
                          <a:ea typeface="ＭＳ Ｐゴシック" pitchFamily="34" charset="-128"/>
                          <a:cs typeface="Arial" pitchFamily="34" charset="0"/>
                        </a:rPr>
                        <a:t>E</a:t>
                      </a:r>
                      <a:r>
                        <a:rPr kumimoji="0" lang="en-US" sz="1800" b="0" i="0" u="none" strike="noStrike" cap="none" normalizeH="0" baseline="0" dirty="0">
                          <a:ln>
                            <a:noFill/>
                          </a:ln>
                          <a:solidFill>
                            <a:schemeClr val="tx1"/>
                          </a:solidFill>
                          <a:effectLst/>
                          <a:latin typeface="Symbol" pitchFamily="18" charset="2"/>
                          <a:ea typeface="ＭＳ Ｐゴシック" pitchFamily="34" charset="-128"/>
                          <a:sym typeface="Symbol" pitchFamily="18" charset="2"/>
                        </a:rPr>
                        <a:t>/b</a:t>
                      </a:r>
                      <a:r>
                        <a:rPr kumimoji="0" lang="en-US" sz="1800" b="0" i="0" u="none" strike="noStrike" cap="none" normalizeH="0" baseline="30000" dirty="0">
                          <a:ln>
                            <a:noFill/>
                          </a:ln>
                          <a:solidFill>
                            <a:schemeClr val="tx1"/>
                          </a:solidFill>
                          <a:effectLst/>
                          <a:latin typeface="Arial Narrow" pitchFamily="34" charset="0"/>
                          <a:ea typeface="ＭＳ Ｐゴシック" pitchFamily="34" charset="-128"/>
                          <a:sym typeface="Symbol" pitchFamily="18" charset="2"/>
                        </a:rPr>
                        <a:t>0</a:t>
                      </a:r>
                    </a:p>
                  </a:txBody>
                  <a:tcPr horzOverflow="overflow">
                    <a:lnL w="9525" cap="flat" cmpd="sng" algn="ctr">
                      <a:solidFill>
                        <a:srgbClr val="000000"/>
                      </a:solidFill>
                      <a:prstDash val="solid"/>
                      <a:round/>
                      <a:headEnd type="none" w="med" len="med"/>
                      <a:tailEnd type="none" w="med" len="med"/>
                    </a:lnL>
                    <a:lnR w="57150" cap="flat" cmpd="sng" algn="ctr">
                      <a:solidFill>
                        <a:srgbClr val="234F77"/>
                      </a:solidFill>
                      <a:prstDash val="solid"/>
                      <a:round/>
                      <a:headEnd type="none" w="med" len="med"/>
                      <a:tailEnd type="none" w="med" len="med"/>
                    </a:lnR>
                    <a:lnT w="57150" cap="flat" cmpd="sng" algn="ctr">
                      <a:solidFill>
                        <a:srgbClr val="234F77"/>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7057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itchFamily="34" charset="0"/>
                          <a:ea typeface="ＭＳ Ｐゴシック" pitchFamily="34" charset="-128"/>
                        </a:rPr>
                        <a:t>Neonates</a:t>
                      </a:r>
                    </a:p>
                  </a:txBody>
                  <a:tcPr horzOverflow="overflow">
                    <a:lnL w="57150" cap="flat" cmpd="sng" algn="ctr">
                      <a:solidFill>
                        <a:srgbClr val="234F77"/>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Normal blood counts</a:t>
                      </a:r>
                    </a:p>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Symbol" pitchFamily="18" charset="2"/>
                          <a:ea typeface="ＭＳ Ｐゴシック" pitchFamily="34" charset="-128"/>
                        </a:rPr>
                        <a:t>g</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(not </a:t>
                      </a:r>
                      <a:r>
                        <a:rPr kumimoji="0" lang="en-US" sz="1800" b="0" i="0" u="none" strike="noStrike" cap="none" normalizeH="0" baseline="0" dirty="0">
                          <a:ln>
                            <a:noFill/>
                          </a:ln>
                          <a:solidFill>
                            <a:schemeClr val="tx1"/>
                          </a:solidFill>
                          <a:effectLst/>
                          <a:latin typeface="Symbol" pitchFamily="18" charset="2"/>
                          <a:ea typeface="ＭＳ Ｐゴシック" pitchFamily="34" charset="-128"/>
                        </a:rPr>
                        <a:t>b </a:t>
                      </a:r>
                      <a:r>
                        <a:rPr kumimoji="0" lang="en-US" sz="18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or </a:t>
                      </a:r>
                      <a:r>
                        <a:rPr kumimoji="0" lang="en-US" sz="1800" b="0" i="0" u="none" strike="noStrike" cap="none" normalizeH="0" baseline="0" dirty="0" err="1">
                          <a:ln>
                            <a:noFill/>
                          </a:ln>
                          <a:solidFill>
                            <a:schemeClr val="tx1"/>
                          </a:solidFill>
                          <a:effectLst/>
                          <a:latin typeface="Symbol" pitchFamily="18" charset="2"/>
                          <a:ea typeface="ＭＳ Ｐゴシック" pitchFamily="34" charset="-128"/>
                        </a:rPr>
                        <a:t>b</a:t>
                      </a:r>
                      <a:r>
                        <a:rPr kumimoji="0" lang="en-US" sz="1800" b="0" i="0" u="none" strike="noStrike" cap="none" normalizeH="0" baseline="30000" dirty="0" err="1">
                          <a:ln>
                            <a:noFill/>
                          </a:ln>
                          <a:solidFill>
                            <a:schemeClr val="tx1"/>
                          </a:solidFill>
                          <a:effectLst/>
                          <a:latin typeface="Arial" pitchFamily="34" charset="0"/>
                          <a:ea typeface="ＭＳ Ｐゴシック" pitchFamily="34" charset="-128"/>
                          <a:cs typeface="Arial" pitchFamily="34" charset="0"/>
                        </a:rPr>
                        <a:t>E</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is the predominant </a:t>
                      </a:r>
                      <a:r>
                        <a:rPr kumimoji="0" lang="en-US" sz="1800" b="0" i="0" u="none" strike="noStrike" cap="none" normalizeH="0" baseline="0" dirty="0">
                          <a:ln>
                            <a:noFill/>
                          </a:ln>
                          <a:solidFill>
                            <a:schemeClr val="tx1"/>
                          </a:solidFill>
                          <a:effectLst/>
                          <a:latin typeface="Symbol" pitchFamily="18" charset="2"/>
                          <a:ea typeface="ＭＳ Ｐゴシック" pitchFamily="34" charset="-128"/>
                        </a:rPr>
                        <a:t>b</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-like globin</a:t>
                      </a:r>
                    </a:p>
                  </a:txBody>
                  <a:tcPr horzOverflow="overflow">
                    <a:lnL w="9525" cap="flat" cmpd="sng" algn="ctr">
                      <a:solidFill>
                        <a:srgbClr val="000000"/>
                      </a:solidFill>
                      <a:prstDash val="solid"/>
                      <a:round/>
                      <a:headEnd type="none" w="med" len="med"/>
                      <a:tailEnd type="none" w="med" len="med"/>
                    </a:lnL>
                    <a:lnR w="57150" cap="flat" cmpd="sng" algn="ctr">
                      <a:solidFill>
                        <a:srgbClr val="234F77"/>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5902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ＭＳ Ｐゴシック" pitchFamily="34" charset="-128"/>
                        </a:rPr>
                        <a:t>Children and Adults</a:t>
                      </a:r>
                    </a:p>
                  </a:txBody>
                  <a:tcPr horzOverflow="overflow">
                    <a:lnL w="57150" cap="flat" cmpd="sng" algn="ctr">
                      <a:solidFill>
                        <a:srgbClr val="234F77"/>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Mild to moderately severe anemia</a:t>
                      </a:r>
                    </a:p>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Hyphochromia</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and </a:t>
                      </a: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microcytsis</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(MCV 50–65 </a:t>
                      </a: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fL</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a:t>
                      </a:r>
                    </a:p>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Hb A</a:t>
                      </a:r>
                      <a:r>
                        <a:rPr kumimoji="0" lang="en-US" sz="1800" b="0" i="0" u="none" strike="noStrike" cap="none" normalizeH="0" baseline="-25000" dirty="0">
                          <a:ln>
                            <a:noFill/>
                          </a:ln>
                          <a:solidFill>
                            <a:schemeClr val="tx1"/>
                          </a:solidFill>
                          <a:effectLst/>
                          <a:latin typeface="Arial Narrow" pitchFamily="34" charset="0"/>
                          <a:ea typeface="ＭＳ Ｐゴシック" pitchFamily="34" charset="-128"/>
                        </a:rPr>
                        <a:t>2</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and F increased</a:t>
                      </a:r>
                    </a:p>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Variable hepatosplenomegaly</a:t>
                      </a:r>
                    </a:p>
                  </a:txBody>
                  <a:tcPr horzOverflow="overflow">
                    <a:lnL w="9525" cap="flat" cmpd="sng" algn="ctr">
                      <a:solidFill>
                        <a:srgbClr val="000000"/>
                      </a:solidFill>
                      <a:prstDash val="solid"/>
                      <a:round/>
                      <a:headEnd type="none" w="med" len="med"/>
                      <a:tailEnd type="none" w="med" len="med"/>
                    </a:lnL>
                    <a:lnR w="57150" cap="flat" cmpd="sng" algn="ctr">
                      <a:solidFill>
                        <a:srgbClr val="234F77"/>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6859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ＭＳ Ｐゴシック" pitchFamily="34" charset="-128"/>
                        </a:rPr>
                        <a:t>Significance</a:t>
                      </a:r>
                    </a:p>
                  </a:txBody>
                  <a:tcPr horzOverflow="overflow">
                    <a:lnL w="57150" cap="flat" cmpd="sng" algn="ctr">
                      <a:solidFill>
                        <a:srgbClr val="234F77"/>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57150" cap="flat" cmpd="sng" algn="ctr">
                      <a:solidFill>
                        <a:srgbClr val="234F77"/>
                      </a:solidFill>
                      <a:prstDash val="solid"/>
                      <a:round/>
                      <a:headEnd type="none" w="med" len="med"/>
                      <a:tailEnd type="none" w="med" len="med"/>
                    </a:lnB>
                    <a:lnTlToBr>
                      <a:noFill/>
                    </a:lnTlToBr>
                    <a:lnBlToTr>
                      <a:noFill/>
                    </a:lnBlToTr>
                    <a:noFill/>
                  </a:tcPr>
                </a:tc>
                <a:tc>
                  <a:txBody>
                    <a:bodyPr/>
                    <a:lstStyle/>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Some require intermittent transfusions</a:t>
                      </a:r>
                    </a:p>
                    <a:p>
                      <a:pPr marL="0" marR="0" lvl="1" indent="0" algn="l" defTabSz="4572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err="1">
                          <a:ln>
                            <a:noFill/>
                          </a:ln>
                          <a:solidFill>
                            <a:schemeClr val="tx1"/>
                          </a:solidFill>
                          <a:effectLst/>
                          <a:latin typeface="Arial Narrow" pitchFamily="34" charset="0"/>
                          <a:ea typeface="ＭＳ Ｐゴシック" pitchFamily="34" charset="-128"/>
                        </a:rPr>
                        <a:t>Hemochromatosis</a:t>
                      </a:r>
                      <a:r>
                        <a:rPr kumimoji="0" lang="en-US" sz="1800" b="0" i="0" u="none" strike="noStrike" cap="none" normalizeH="0" baseline="0" dirty="0">
                          <a:ln>
                            <a:noFill/>
                          </a:ln>
                          <a:solidFill>
                            <a:schemeClr val="tx1"/>
                          </a:solidFill>
                          <a:effectLst/>
                          <a:latin typeface="Arial Narrow" pitchFamily="34" charset="0"/>
                          <a:ea typeface="ＭＳ Ｐゴシック" pitchFamily="34" charset="-128"/>
                        </a:rPr>
                        <a:t> from increased iron absorption (and transfusions)</a:t>
                      </a:r>
                    </a:p>
                  </a:txBody>
                  <a:tcPr horzOverflow="overflow">
                    <a:lnL w="9525" cap="flat" cmpd="sng" algn="ctr">
                      <a:solidFill>
                        <a:srgbClr val="000000"/>
                      </a:solidFill>
                      <a:prstDash val="solid"/>
                      <a:round/>
                      <a:headEnd type="none" w="med" len="med"/>
                      <a:tailEnd type="none" w="med" len="med"/>
                    </a:lnL>
                    <a:lnR w="57150" cap="flat" cmpd="sng" algn="ctr">
                      <a:solidFill>
                        <a:srgbClr val="234F77"/>
                      </a:solidFill>
                      <a:prstDash val="solid"/>
                      <a:round/>
                      <a:headEnd type="none" w="med" len="med"/>
                      <a:tailEnd type="none" w="med" len="med"/>
                    </a:lnR>
                    <a:lnT w="9525" cap="flat" cmpd="sng" algn="ctr">
                      <a:solidFill>
                        <a:srgbClr val="000000"/>
                      </a:solidFill>
                      <a:prstDash val="solid"/>
                      <a:round/>
                      <a:headEnd type="none" w="med" len="med"/>
                      <a:tailEnd type="none" w="med" len="med"/>
                    </a:lnT>
                    <a:lnB w="57150" cap="flat" cmpd="sng" algn="ctr">
                      <a:solidFill>
                        <a:srgbClr val="234F7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 name="Rectangle 26"/>
          <p:cNvSpPr>
            <a:spLocks noChangeArrowheads="1"/>
          </p:cNvSpPr>
          <p:nvPr/>
        </p:nvSpPr>
        <p:spPr bwMode="auto">
          <a:xfrm>
            <a:off x="3243262" y="5867400"/>
            <a:ext cx="3581400" cy="6858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marL="342900" indent="-342900" algn="ctr"/>
            <a:r>
              <a:rPr lang="en-US" sz="1600">
                <a:solidFill>
                  <a:srgbClr val="000000"/>
                </a:solidFill>
                <a:ea typeface="ＭＳ Ｐゴシック" pitchFamily="34" charset="-128"/>
                <a:sym typeface="Symbol" pitchFamily="18" charset="2"/>
              </a:rPr>
              <a:t>phenotype can be modified by non- genes: </a:t>
            </a:r>
            <a:r>
              <a:rPr lang="en-US" sz="1600" baseline="30000">
                <a:solidFill>
                  <a:srgbClr val="000000"/>
                </a:solidFill>
                <a:ea typeface="ＭＳ Ｐゴシック" pitchFamily="34" charset="-128"/>
                <a:sym typeface="Symbol" pitchFamily="18" charset="2"/>
              </a:rPr>
              <a:t></a:t>
            </a:r>
            <a:r>
              <a:rPr lang="en-US" sz="1600">
                <a:solidFill>
                  <a:srgbClr val="000000"/>
                </a:solidFill>
                <a:ea typeface="ＭＳ Ｐゴシック" pitchFamily="34" charset="-128"/>
                <a:sym typeface="Symbol" pitchFamily="18" charset="2"/>
              </a:rPr>
              <a:t></a:t>
            </a:r>
          </a:p>
        </p:txBody>
      </p:sp>
      <p:sp>
        <p:nvSpPr>
          <p:cNvPr id="7" name="Rectangle 26"/>
          <p:cNvSpPr>
            <a:spLocks noChangeArrowheads="1"/>
          </p:cNvSpPr>
          <p:nvPr/>
        </p:nvSpPr>
        <p:spPr bwMode="auto">
          <a:xfrm>
            <a:off x="838200" y="5876925"/>
            <a:ext cx="2133600" cy="6858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marL="342900" indent="-342900" algn="ctr">
              <a:spcBef>
                <a:spcPct val="20000"/>
              </a:spcBef>
              <a:defRPr/>
            </a:pPr>
            <a:r>
              <a:rPr lang="en-US" sz="1600" dirty="0">
                <a:cs typeface="Arial Narrow"/>
                <a:sym typeface="Symbol" charset="0"/>
              </a:rPr>
              <a:t>all</a:t>
            </a:r>
            <a:r>
              <a:rPr lang="en-US" dirty="0">
                <a:cs typeface="Arial Narrow"/>
                <a:sym typeface="Symbol" charset="0"/>
              </a:rPr>
              <a:t> </a:t>
            </a:r>
            <a:r>
              <a:rPr lang="en-US" baseline="30000" dirty="0">
                <a:cs typeface="Arial Narrow"/>
                <a:sym typeface="Symbol" charset="0"/>
              </a:rPr>
              <a:t>+</a:t>
            </a:r>
            <a:r>
              <a:rPr lang="en-US" dirty="0">
                <a:cs typeface="Arial Narrow"/>
                <a:sym typeface="Symbol" charset="0"/>
              </a:rPr>
              <a:t> </a:t>
            </a:r>
            <a:r>
              <a:rPr lang="en-US" sz="1600" dirty="0">
                <a:cs typeface="Arial Narrow"/>
                <a:sym typeface="Symbol" charset="0"/>
              </a:rPr>
              <a:t>is not the same </a:t>
            </a:r>
          </a:p>
        </p:txBody>
      </p:sp>
      <p:sp>
        <p:nvSpPr>
          <p:cNvPr id="8" name="TextBox 4"/>
          <p:cNvSpPr txBox="1">
            <a:spLocks noChangeArrowheads="1"/>
          </p:cNvSpPr>
          <p:nvPr/>
        </p:nvSpPr>
        <p:spPr bwMode="auto">
          <a:xfrm>
            <a:off x="7096124" y="5927725"/>
            <a:ext cx="2257425" cy="584200"/>
          </a:xfrm>
          <a:prstGeom prst="rect">
            <a:avLst/>
          </a:prstGeom>
          <a:noFill/>
          <a:ln w="9525">
            <a:noFill/>
            <a:miter lim="800000"/>
            <a:headEnd/>
            <a:tailEnd/>
          </a:ln>
        </p:spPr>
        <p:txBody>
          <a:bodyPr wrap="none">
            <a:spAutoFit/>
          </a:bodyPr>
          <a:lstStyle/>
          <a:p>
            <a:r>
              <a:rPr lang="en-US" sz="1600" dirty="0">
                <a:latin typeface="Arial Narrow" pitchFamily="34" charset="0"/>
              </a:rPr>
              <a:t>TI = thalassemia intermedia</a:t>
            </a:r>
          </a:p>
          <a:p>
            <a:r>
              <a:rPr lang="en-US" sz="1600" dirty="0">
                <a:latin typeface="Arial Narrow" pitchFamily="34" charset="0"/>
              </a:rPr>
              <a:t>TM = thalassemia major</a:t>
            </a:r>
          </a:p>
        </p:txBody>
      </p:sp>
      <p:sp>
        <p:nvSpPr>
          <p:cNvPr id="11" name="TextBox 10"/>
          <p:cNvSpPr txBox="1"/>
          <p:nvPr/>
        </p:nvSpPr>
        <p:spPr>
          <a:xfrm>
            <a:off x="3731210" y="6550223"/>
            <a:ext cx="2816625" cy="307777"/>
          </a:xfrm>
          <a:prstGeom prst="rect">
            <a:avLst/>
          </a:prstGeom>
          <a:noFill/>
        </p:spPr>
        <p:txBody>
          <a:bodyPr wrap="square" rtlCol="0">
            <a:spAutoFit/>
          </a:bodyPr>
          <a:lstStyle/>
          <a:p>
            <a:r>
              <a:rPr lang="en-US" sz="1400" i="1" dirty="0"/>
              <a:t>Table courtesy of Charles Quinn</a:t>
            </a:r>
          </a:p>
        </p:txBody>
      </p:sp>
    </p:spTree>
    <p:extLst>
      <p:ext uri="{BB962C8B-B14F-4D97-AF65-F5344CB8AC3E}">
        <p14:creationId xmlns:p14="http://schemas.microsoft.com/office/powerpoint/2010/main" val="10060403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838200" y="365125"/>
            <a:ext cx="10515600" cy="792163"/>
          </a:xfrm>
        </p:spPr>
        <p:txBody>
          <a:bodyPr/>
          <a:lstStyle/>
          <a:p>
            <a:pPr eaLnBrk="1" hangingPunct="1"/>
            <a:r>
              <a:rPr lang="en-US" dirty="0">
                <a:ea typeface="ＭＳ Ｐゴシック" pitchFamily="34" charset="-128"/>
              </a:rPr>
              <a:t>Beta Thalassemia Major</a:t>
            </a:r>
            <a:endParaRPr lang="en-US" b="0" dirty="0">
              <a:ea typeface="ＭＳ Ｐゴシック" pitchFamily="34" charset="-128"/>
            </a:endParaRPr>
          </a:p>
        </p:txBody>
      </p:sp>
      <p:graphicFrame>
        <p:nvGraphicFramePr>
          <p:cNvPr id="4" name="Table 3"/>
          <p:cNvGraphicFramePr>
            <a:graphicFrameLocks noGrp="1"/>
          </p:cNvGraphicFramePr>
          <p:nvPr/>
        </p:nvGraphicFramePr>
        <p:xfrm>
          <a:off x="314325" y="1157288"/>
          <a:ext cx="7586663" cy="5172075"/>
        </p:xfrm>
        <a:graphic>
          <a:graphicData uri="http://schemas.openxmlformats.org/drawingml/2006/table">
            <a:tbl>
              <a:tblPr firstRow="1" bandRow="1">
                <a:tableStyleId>{69012ECD-51FC-41F1-AA8D-1B2483CD663E}</a:tableStyleId>
              </a:tblPr>
              <a:tblGrid>
                <a:gridCol w="1914392">
                  <a:extLst>
                    <a:ext uri="{9D8B030D-6E8A-4147-A177-3AD203B41FA5}">
                      <a16:colId xmlns:a16="http://schemas.microsoft.com/office/drawing/2014/main" val="20000"/>
                    </a:ext>
                  </a:extLst>
                </a:gridCol>
                <a:gridCol w="5672271">
                  <a:extLst>
                    <a:ext uri="{9D8B030D-6E8A-4147-A177-3AD203B41FA5}">
                      <a16:colId xmlns:a16="http://schemas.microsoft.com/office/drawing/2014/main" val="20001"/>
                    </a:ext>
                  </a:extLst>
                </a:gridCol>
              </a:tblGrid>
              <a:tr h="727440">
                <a:tc>
                  <a:txBody>
                    <a:bodyPr/>
                    <a:lstStyle/>
                    <a:p>
                      <a:r>
                        <a:rPr lang="en-US" sz="1800" b="1" dirty="0">
                          <a:solidFill>
                            <a:schemeClr val="tx1"/>
                          </a:solidFill>
                        </a:rPr>
                        <a:t>Genotypes</a:t>
                      </a:r>
                    </a:p>
                  </a:txBody>
                  <a:tcPr marT="45728" marB="45728">
                    <a:lnL w="57150" cap="flat" cmpd="sng" algn="ctr">
                      <a:solidFill>
                        <a:srgbClr val="629DD1">
                          <a:lumMod val="50000"/>
                        </a:srgbClr>
                      </a:solidFill>
                      <a:prstDash val="solid"/>
                      <a:round/>
                      <a:headEnd type="none" w="med" len="med"/>
                      <a:tailEnd type="none" w="med" len="med"/>
                    </a:lnL>
                    <a:lnR w="9525" cap="flat" cmpd="sng" algn="ctr">
                      <a:solidFill>
                        <a:prstClr val="black"/>
                      </a:solidFill>
                      <a:prstDash val="solid"/>
                      <a:round/>
                      <a:headEnd type="none" w="med" len="med"/>
                      <a:tailEnd type="none" w="med" len="med"/>
                    </a:lnR>
                    <a:lnT w="57150" cap="flat" cmpd="sng" algn="ctr">
                      <a:solidFill>
                        <a:srgbClr val="629DD1">
                          <a:lumMod val="50000"/>
                        </a:srgbClr>
                      </a:solidFill>
                      <a:prstDash val="solid"/>
                      <a:round/>
                      <a:headEnd type="none" w="med" len="med"/>
                      <a:tailEnd type="none" w="med" len="med"/>
                    </a:lnT>
                    <a:lnB w="9525"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Symbol" charset="2"/>
                          <a:ea typeface="ＭＳ Ｐゴシック" charset="0"/>
                          <a:cs typeface="Symbol" charset="2"/>
                          <a:sym typeface="Symbol" charset="0"/>
                        </a:rPr>
                        <a:t>b</a:t>
                      </a:r>
                      <a:r>
                        <a:rPr kumimoji="0" lang="en-US" sz="1800" b="0" i="0" u="none" strike="noStrike" cap="none" normalizeH="0" baseline="30000" dirty="0">
                          <a:ln>
                            <a:noFill/>
                          </a:ln>
                          <a:solidFill>
                            <a:schemeClr val="tx1"/>
                          </a:solidFill>
                          <a:effectLst/>
                          <a:latin typeface="Symbol" charset="2"/>
                          <a:ea typeface="ＭＳ Ｐゴシック" charset="0"/>
                          <a:cs typeface="Symbol" charset="2"/>
                          <a:sym typeface="Symbol" charset="0"/>
                        </a:rPr>
                        <a:t>0</a:t>
                      </a:r>
                      <a:r>
                        <a:rPr kumimoji="0" lang="en-US" sz="1800" b="0" i="0" u="none" strike="noStrike" cap="none" normalizeH="0" baseline="0" dirty="0">
                          <a:ln>
                            <a:noFill/>
                          </a:ln>
                          <a:solidFill>
                            <a:schemeClr val="tx1"/>
                          </a:solidFill>
                          <a:effectLst/>
                          <a:latin typeface="Symbol" charset="2"/>
                          <a:ea typeface="ＭＳ Ｐゴシック" charset="0"/>
                          <a:cs typeface="Symbol" charset="2"/>
                          <a:sym typeface="Symbol" charset="0"/>
                        </a:rPr>
                        <a:t>/b</a:t>
                      </a:r>
                      <a:r>
                        <a:rPr kumimoji="0" lang="en-US" sz="1800" b="0" i="0" u="none" strike="noStrike" cap="none" normalizeH="0" baseline="30000" dirty="0">
                          <a:ln>
                            <a:noFill/>
                          </a:ln>
                          <a:solidFill>
                            <a:schemeClr val="tx1"/>
                          </a:solidFill>
                          <a:effectLst/>
                          <a:latin typeface="+mn-lt"/>
                          <a:ea typeface="ＭＳ Ｐゴシック" charset="0"/>
                          <a:cs typeface="Arial Narrow"/>
                          <a:sym typeface="Symbol" charset="0"/>
                        </a:rPr>
                        <a:t>0</a:t>
                      </a:r>
                      <a:endParaRPr kumimoji="0" lang="en-US" sz="1800" b="0" i="0" u="none" strike="noStrike" cap="none" normalizeH="0" baseline="30000" dirty="0">
                        <a:ln>
                          <a:noFill/>
                        </a:ln>
                        <a:solidFill>
                          <a:schemeClr val="tx1"/>
                        </a:solidFill>
                        <a:effectLst/>
                        <a:latin typeface="Arial Narrow"/>
                        <a:ea typeface="ＭＳ Ｐゴシック" charset="0"/>
                        <a:cs typeface="Arial Narrow"/>
                        <a:sym typeface="Symbol" charset="0"/>
                      </a:endParaRPr>
                    </a:p>
                  </a:txBody>
                  <a:tcPr marT="45728" marB="45728">
                    <a:lnL w="9525" cap="flat" cmpd="sng" algn="ctr">
                      <a:solidFill>
                        <a:prstClr val="black"/>
                      </a:solidFill>
                      <a:prstDash val="solid"/>
                      <a:round/>
                      <a:headEnd type="none" w="med" len="med"/>
                      <a:tailEnd type="none" w="med" len="med"/>
                    </a:lnL>
                    <a:lnR w="57150" cap="flat" cmpd="sng" algn="ctr">
                      <a:solidFill>
                        <a:srgbClr val="629DD1">
                          <a:lumMod val="50000"/>
                        </a:srgbClr>
                      </a:solidFill>
                      <a:prstDash val="solid"/>
                      <a:round/>
                      <a:headEnd type="none" w="med" len="med"/>
                      <a:tailEnd type="none" w="med" len="med"/>
                    </a:lnR>
                    <a:lnT w="57150" cap="flat" cmpd="sng" algn="ctr">
                      <a:solidFill>
                        <a:srgbClr val="629DD1">
                          <a:lumMod val="50000"/>
                        </a:srgbClr>
                      </a:solidFill>
                      <a:prstDash val="solid"/>
                      <a:round/>
                      <a:headEnd type="none" w="med" len="med"/>
                      <a:tailEnd type="none" w="med" len="med"/>
                    </a:lnT>
                    <a:lnB w="9525"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63951">
                <a:tc>
                  <a:txBody>
                    <a:bodyPr/>
                    <a:lstStyle/>
                    <a:p>
                      <a:r>
                        <a:rPr lang="en-US" sz="1800" b="1" dirty="0"/>
                        <a:t>Neonates</a:t>
                      </a:r>
                    </a:p>
                  </a:txBody>
                  <a:tcPr marT="45728" marB="45728">
                    <a:lnL w="57150" cap="flat" cmpd="sng" algn="ctr">
                      <a:solidFill>
                        <a:srgbClr val="629DD1">
                          <a:lumMod val="50000"/>
                        </a:srgbClr>
                      </a:solidFill>
                      <a:prstDash val="solid"/>
                      <a:round/>
                      <a:headEnd type="none" w="med" len="med"/>
                      <a:tailEnd type="none" w="med" len="med"/>
                    </a:lnL>
                    <a:lnR w="9525" cap="flat" cmpd="sng" algn="ctr">
                      <a:solidFill>
                        <a:prstClr val="black"/>
                      </a:solidFill>
                      <a:prstDash val="solid"/>
                      <a:round/>
                      <a:headEnd type="none" w="med" len="med"/>
                      <a:tailEnd type="none" w="med" len="med"/>
                    </a:lnR>
                    <a:lnT w="9525" cap="flat" cmpd="sng" algn="ctr">
                      <a:solidFill>
                        <a:prstClr val="black"/>
                      </a:solidFill>
                      <a:prstDash val="solid"/>
                      <a:round/>
                      <a:headEnd type="none" w="med" len="med"/>
                      <a:tailEnd type="none" w="med" len="med"/>
                    </a:lnT>
                    <a:lnB w="9525"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457200" rtl="0" eaLnBrk="1" fontAlgn="auto" latinLnBrk="0" hangingPunct="1">
                        <a:lnSpc>
                          <a:spcPct val="110000"/>
                        </a:lnSpc>
                        <a:spcBef>
                          <a:spcPts val="0"/>
                        </a:spcBef>
                        <a:spcAft>
                          <a:spcPts val="0"/>
                        </a:spcAft>
                        <a:buClrTx/>
                        <a:buSzTx/>
                        <a:buFontTx/>
                        <a:buNone/>
                        <a:tabLst/>
                        <a:defRPr/>
                      </a:pPr>
                      <a:r>
                        <a:rPr lang="en-US" sz="1800" dirty="0">
                          <a:latin typeface="Arial Narrow"/>
                          <a:ea typeface="ＭＳ Ｐゴシック" charset="0"/>
                          <a:cs typeface="Arial Narrow"/>
                        </a:rPr>
                        <a:t>Normal blood counts</a:t>
                      </a:r>
                    </a:p>
                    <a:p>
                      <a:pPr marL="0" marR="0" lvl="1" indent="0" algn="l" defTabSz="457200" rtl="0" eaLnBrk="1" fontAlgn="auto" latinLnBrk="0" hangingPunct="1">
                        <a:lnSpc>
                          <a:spcPct val="110000"/>
                        </a:lnSpc>
                        <a:spcBef>
                          <a:spcPts val="0"/>
                        </a:spcBef>
                        <a:spcAft>
                          <a:spcPts val="0"/>
                        </a:spcAft>
                        <a:buClrTx/>
                        <a:buSzTx/>
                        <a:buFontTx/>
                        <a:buNone/>
                        <a:tabLst/>
                        <a:defRPr/>
                      </a:pPr>
                      <a:r>
                        <a:rPr lang="en-US" sz="1800" dirty="0">
                          <a:latin typeface="Arial Narrow"/>
                          <a:ea typeface="ＭＳ Ｐゴシック" charset="0"/>
                          <a:cs typeface="Arial Narrow"/>
                        </a:rPr>
                        <a:t>All Hb F (no Hb A)</a:t>
                      </a:r>
                    </a:p>
                    <a:p>
                      <a:pPr marL="0" marR="0" lvl="1" indent="0" algn="l" defTabSz="457200" rtl="0" eaLnBrk="1" fontAlgn="auto" latinLnBrk="0" hangingPunct="1">
                        <a:lnSpc>
                          <a:spcPct val="110000"/>
                        </a:lnSpc>
                        <a:spcBef>
                          <a:spcPts val="0"/>
                        </a:spcBef>
                        <a:spcAft>
                          <a:spcPts val="0"/>
                        </a:spcAft>
                        <a:buClrTx/>
                        <a:buSzTx/>
                        <a:buFontTx/>
                        <a:buNone/>
                        <a:tabLst/>
                        <a:defRPr/>
                      </a:pPr>
                      <a:r>
                        <a:rPr lang="en-US" sz="1800" dirty="0">
                          <a:latin typeface="Arial Narrow"/>
                          <a:ea typeface="ＭＳ Ｐゴシック" charset="0"/>
                          <a:cs typeface="Arial Narrow"/>
                        </a:rPr>
                        <a:t>Newborn screen:</a:t>
                      </a:r>
                      <a:r>
                        <a:rPr lang="en-US" sz="1800" b="1" dirty="0">
                          <a:latin typeface="Arial Narrow"/>
                          <a:ea typeface="ＭＳ Ｐゴシック" charset="0"/>
                          <a:cs typeface="Arial Narrow"/>
                        </a:rPr>
                        <a:t> F only pattern</a:t>
                      </a:r>
                    </a:p>
                  </a:txBody>
                  <a:tcPr marT="45728" marB="45728">
                    <a:lnL w="9525" cap="flat" cmpd="sng" algn="ctr">
                      <a:solidFill>
                        <a:prstClr val="black"/>
                      </a:solidFill>
                      <a:prstDash val="solid"/>
                      <a:round/>
                      <a:headEnd type="none" w="med" len="med"/>
                      <a:tailEnd type="none" w="med" len="med"/>
                    </a:lnL>
                    <a:lnR w="57150" cap="flat" cmpd="sng" algn="ctr">
                      <a:solidFill>
                        <a:srgbClr val="629DD1">
                          <a:lumMod val="50000"/>
                        </a:srgbClr>
                      </a:solidFill>
                      <a:prstDash val="solid"/>
                      <a:round/>
                      <a:headEnd type="none" w="med" len="med"/>
                      <a:tailEnd type="none" w="med" len="med"/>
                    </a:lnR>
                    <a:lnT w="9525" cap="flat" cmpd="sng" algn="ctr">
                      <a:solidFill>
                        <a:prstClr val="black"/>
                      </a:solidFill>
                      <a:prstDash val="solid"/>
                      <a:round/>
                      <a:headEnd type="none" w="med" len="med"/>
                      <a:tailEnd type="none" w="med" len="med"/>
                    </a:lnT>
                    <a:lnB w="9525"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909530">
                <a:tc>
                  <a:txBody>
                    <a:bodyPr/>
                    <a:lstStyle/>
                    <a:p>
                      <a:r>
                        <a:rPr lang="en-US" sz="1800" b="1" dirty="0"/>
                        <a:t>Children and Adults</a:t>
                      </a:r>
                    </a:p>
                  </a:txBody>
                  <a:tcPr marT="45728" marB="45728">
                    <a:lnL w="57150" cap="flat" cmpd="sng" algn="ctr">
                      <a:solidFill>
                        <a:srgbClr val="629DD1">
                          <a:lumMod val="50000"/>
                        </a:srgbClr>
                      </a:solidFill>
                      <a:prstDash val="solid"/>
                      <a:round/>
                      <a:headEnd type="none" w="med" len="med"/>
                      <a:tailEnd type="none" w="med" len="med"/>
                    </a:lnL>
                    <a:lnR w="9525" cap="flat" cmpd="sng" algn="ctr">
                      <a:solidFill>
                        <a:prstClr val="black"/>
                      </a:solidFill>
                      <a:prstDash val="solid"/>
                      <a:round/>
                      <a:headEnd type="none" w="med" len="med"/>
                      <a:tailEnd type="none" w="med" len="med"/>
                    </a:lnR>
                    <a:lnT w="9525" cap="flat" cmpd="sng" algn="ctr">
                      <a:solidFill>
                        <a:prstClr val="black"/>
                      </a:solidFill>
                      <a:prstDash val="solid"/>
                      <a:round/>
                      <a:headEnd type="none" w="med" len="med"/>
                      <a:tailEnd type="none" w="med" len="med"/>
                    </a:lnT>
                    <a:lnB w="9525"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457200" rtl="0" eaLnBrk="1" fontAlgn="auto" latinLnBrk="0" hangingPunct="1">
                        <a:lnSpc>
                          <a:spcPct val="110000"/>
                        </a:lnSpc>
                        <a:spcBef>
                          <a:spcPts val="0"/>
                        </a:spcBef>
                        <a:spcAft>
                          <a:spcPts val="0"/>
                        </a:spcAft>
                        <a:buClrTx/>
                        <a:buSzTx/>
                        <a:buFontTx/>
                        <a:buNone/>
                        <a:tabLst/>
                        <a:defRPr/>
                      </a:pPr>
                      <a:r>
                        <a:rPr lang="en-US" sz="1800" baseline="0" dirty="0">
                          <a:latin typeface="+mn-lt"/>
                          <a:ea typeface="ＭＳ Ｐゴシック" charset="0"/>
                          <a:cs typeface="Arial Narrow"/>
                        </a:rPr>
                        <a:t>Progressively severe anemia during the first year of life</a:t>
                      </a:r>
                      <a:endParaRPr lang="en-US" sz="1800" baseline="-25000" dirty="0">
                        <a:latin typeface="+mn-lt"/>
                        <a:ea typeface="ＭＳ Ｐゴシック" charset="0"/>
                        <a:cs typeface="Arial Narrow"/>
                      </a:endParaRPr>
                    </a:p>
                    <a:p>
                      <a:pPr marL="0" marR="0" lvl="1" indent="0" algn="l" defTabSz="457200" rtl="0" eaLnBrk="1" fontAlgn="auto" latinLnBrk="0" hangingPunct="1">
                        <a:lnSpc>
                          <a:spcPct val="110000"/>
                        </a:lnSpc>
                        <a:spcBef>
                          <a:spcPts val="0"/>
                        </a:spcBef>
                        <a:spcAft>
                          <a:spcPts val="0"/>
                        </a:spcAft>
                        <a:buClrTx/>
                        <a:buSzTx/>
                        <a:buFontTx/>
                        <a:buNone/>
                        <a:tabLst/>
                        <a:defRPr/>
                      </a:pPr>
                      <a:r>
                        <a:rPr lang="en-US" sz="1800" dirty="0">
                          <a:latin typeface="+mn-lt"/>
                          <a:ea typeface="ＭＳ Ｐゴシック" charset="0"/>
                          <a:cs typeface="Arial Narrow"/>
                        </a:rPr>
                        <a:t>Produce Hb F and A</a:t>
                      </a:r>
                      <a:r>
                        <a:rPr lang="en-US" sz="1800" baseline="-25000" dirty="0">
                          <a:latin typeface="+mn-lt"/>
                          <a:ea typeface="ＭＳ Ｐゴシック" charset="0"/>
                          <a:cs typeface="Arial Narrow"/>
                        </a:rPr>
                        <a:t>2</a:t>
                      </a:r>
                      <a:r>
                        <a:rPr lang="en-US" sz="1800" baseline="0" dirty="0">
                          <a:latin typeface="+mn-lt"/>
                          <a:ea typeface="ＭＳ Ｐゴシック" charset="0"/>
                          <a:cs typeface="Arial Narrow"/>
                        </a:rPr>
                        <a:t> only</a:t>
                      </a:r>
                    </a:p>
                    <a:p>
                      <a:pPr marL="0" marR="0" lvl="1" indent="0" algn="l" defTabSz="457200" rtl="0" eaLnBrk="1" fontAlgn="auto" latinLnBrk="0" hangingPunct="1">
                        <a:lnSpc>
                          <a:spcPct val="110000"/>
                        </a:lnSpc>
                        <a:spcBef>
                          <a:spcPts val="0"/>
                        </a:spcBef>
                        <a:spcAft>
                          <a:spcPts val="0"/>
                        </a:spcAft>
                        <a:buClrTx/>
                        <a:buSzTx/>
                        <a:buFontTx/>
                        <a:buNone/>
                        <a:tabLst/>
                        <a:defRPr/>
                      </a:pPr>
                      <a:r>
                        <a:rPr lang="en-US" sz="1800" baseline="0" dirty="0">
                          <a:latin typeface="+mn-lt"/>
                          <a:ea typeface="ＭＳ Ｐゴシック" charset="0"/>
                          <a:cs typeface="Arial Narrow"/>
                        </a:rPr>
                        <a:t>Severe hypochromic microcytic anemia</a:t>
                      </a:r>
                    </a:p>
                    <a:p>
                      <a:pPr marL="0" marR="0" lvl="1" indent="0" algn="l" defTabSz="457200" rtl="0" eaLnBrk="1" fontAlgn="auto" latinLnBrk="0" hangingPunct="1">
                        <a:lnSpc>
                          <a:spcPct val="110000"/>
                        </a:lnSpc>
                        <a:spcBef>
                          <a:spcPts val="0"/>
                        </a:spcBef>
                        <a:spcAft>
                          <a:spcPts val="0"/>
                        </a:spcAft>
                        <a:buClrTx/>
                        <a:buSzTx/>
                        <a:buFontTx/>
                        <a:buNone/>
                        <a:tabLst/>
                        <a:defRPr/>
                      </a:pPr>
                      <a:r>
                        <a:rPr lang="en-US" sz="1800" baseline="0" dirty="0" err="1">
                          <a:latin typeface="+mn-lt"/>
                          <a:ea typeface="ＭＳ Ｐゴシック" charset="0"/>
                          <a:cs typeface="Arial Narrow"/>
                        </a:rPr>
                        <a:t>Organomegaly</a:t>
                      </a:r>
                      <a:r>
                        <a:rPr lang="en-US" sz="1800" baseline="0" dirty="0">
                          <a:latin typeface="+mn-lt"/>
                          <a:ea typeface="ＭＳ Ｐゴシック" charset="0"/>
                          <a:cs typeface="Arial Narrow"/>
                        </a:rPr>
                        <a:t> and growth failure</a:t>
                      </a:r>
                    </a:p>
                    <a:p>
                      <a:pPr marL="0" marR="0" lvl="1" indent="0" algn="l" defTabSz="457200" rtl="0" eaLnBrk="1" fontAlgn="auto" latinLnBrk="0" hangingPunct="1">
                        <a:lnSpc>
                          <a:spcPct val="110000"/>
                        </a:lnSpc>
                        <a:spcBef>
                          <a:spcPts val="0"/>
                        </a:spcBef>
                        <a:spcAft>
                          <a:spcPts val="0"/>
                        </a:spcAft>
                        <a:buClrTx/>
                        <a:buSzTx/>
                        <a:buFontTx/>
                        <a:buNone/>
                        <a:tabLst/>
                        <a:defRPr/>
                      </a:pPr>
                      <a:endParaRPr lang="en-US" sz="1800" baseline="0" dirty="0">
                        <a:latin typeface="+mn-lt"/>
                        <a:ea typeface="ＭＳ Ｐゴシック" charset="0"/>
                        <a:cs typeface="Arial Narrow"/>
                      </a:endParaRPr>
                    </a:p>
                  </a:txBody>
                  <a:tcPr marT="45728" marB="45728">
                    <a:lnL w="9525" cap="flat" cmpd="sng" algn="ctr">
                      <a:solidFill>
                        <a:prstClr val="black"/>
                      </a:solidFill>
                      <a:prstDash val="solid"/>
                      <a:round/>
                      <a:headEnd type="none" w="med" len="med"/>
                      <a:tailEnd type="none" w="med" len="med"/>
                    </a:lnL>
                    <a:lnR w="57150" cap="flat" cmpd="sng" algn="ctr">
                      <a:solidFill>
                        <a:srgbClr val="629DD1">
                          <a:lumMod val="50000"/>
                        </a:srgbClr>
                      </a:solidFill>
                      <a:prstDash val="solid"/>
                      <a:round/>
                      <a:headEnd type="none" w="med" len="med"/>
                      <a:tailEnd type="none" w="med" len="med"/>
                    </a:lnR>
                    <a:lnT w="9525" cap="flat" cmpd="sng" algn="ctr">
                      <a:solidFill>
                        <a:prstClr val="black"/>
                      </a:solidFill>
                      <a:prstDash val="solid"/>
                      <a:round/>
                      <a:headEnd type="none" w="med" len="med"/>
                      <a:tailEnd type="none" w="med" len="med"/>
                    </a:lnT>
                    <a:lnB w="9525"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71154">
                <a:tc>
                  <a:txBody>
                    <a:bodyPr/>
                    <a:lstStyle/>
                    <a:p>
                      <a:r>
                        <a:rPr lang="en-US" sz="1800" b="1" dirty="0"/>
                        <a:t>Significance</a:t>
                      </a:r>
                    </a:p>
                  </a:txBody>
                  <a:tcPr marT="45728" marB="45728">
                    <a:lnL w="57150" cap="flat" cmpd="sng" algn="ctr">
                      <a:solidFill>
                        <a:srgbClr val="629DD1">
                          <a:lumMod val="50000"/>
                        </a:srgbClr>
                      </a:solidFill>
                      <a:prstDash val="solid"/>
                      <a:round/>
                      <a:headEnd type="none" w="med" len="med"/>
                      <a:tailEnd type="none" w="med" len="med"/>
                    </a:lnL>
                    <a:lnR w="9525" cap="flat" cmpd="sng" algn="ctr">
                      <a:solidFill>
                        <a:prstClr val="black"/>
                      </a:solidFill>
                      <a:prstDash val="solid"/>
                      <a:round/>
                      <a:headEnd type="none" w="med" len="med"/>
                      <a:tailEnd type="none" w="med" len="med"/>
                    </a:lnR>
                    <a:lnT w="9525" cap="flat" cmpd="sng" algn="ctr">
                      <a:solidFill>
                        <a:prstClr val="black"/>
                      </a:solidFill>
                      <a:prstDash val="solid"/>
                      <a:round/>
                      <a:headEnd type="none" w="med" len="med"/>
                      <a:tailEnd type="none" w="med" len="med"/>
                    </a:lnT>
                    <a:lnB w="57150" cap="flat" cmpd="sng" algn="ctr">
                      <a:solidFill>
                        <a:srgbClr val="629DD1">
                          <a:lumMod val="50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457200" rtl="0" eaLnBrk="1" fontAlgn="auto" latinLnBrk="0" hangingPunct="1">
                        <a:lnSpc>
                          <a:spcPct val="110000"/>
                        </a:lnSpc>
                        <a:spcBef>
                          <a:spcPts val="0"/>
                        </a:spcBef>
                        <a:spcAft>
                          <a:spcPts val="0"/>
                        </a:spcAft>
                        <a:buClrTx/>
                        <a:buSzTx/>
                        <a:buFontTx/>
                        <a:buNone/>
                        <a:tabLst/>
                        <a:defRPr/>
                      </a:pPr>
                      <a:r>
                        <a:rPr lang="en-US" sz="1800" dirty="0">
                          <a:latin typeface="+mn-lt"/>
                          <a:ea typeface="ＭＳ Ｐゴシック" charset="0"/>
                          <a:cs typeface="Arial Narrow"/>
                        </a:rPr>
                        <a:t>Lifelong transfusions or transplantation needed</a:t>
                      </a:r>
                    </a:p>
                    <a:p>
                      <a:pPr marL="0" marR="0" lvl="1" indent="0" algn="l" defTabSz="457200" rtl="0" eaLnBrk="1" fontAlgn="auto" latinLnBrk="0" hangingPunct="1">
                        <a:lnSpc>
                          <a:spcPct val="110000"/>
                        </a:lnSpc>
                        <a:spcBef>
                          <a:spcPts val="0"/>
                        </a:spcBef>
                        <a:spcAft>
                          <a:spcPts val="0"/>
                        </a:spcAft>
                        <a:buClrTx/>
                        <a:buSzTx/>
                        <a:buFontTx/>
                        <a:buNone/>
                        <a:tabLst/>
                        <a:defRPr/>
                      </a:pPr>
                      <a:r>
                        <a:rPr lang="en-US" sz="1800" dirty="0">
                          <a:latin typeface="+mn-lt"/>
                          <a:ea typeface="ＭＳ Ｐゴシック" charset="0"/>
                          <a:cs typeface="Arial Narrow"/>
                        </a:rPr>
                        <a:t>Hemochromatosis from increased iron absorption and transfusions</a:t>
                      </a:r>
                    </a:p>
                  </a:txBody>
                  <a:tcPr marT="45728" marB="45728">
                    <a:lnL w="9525" cap="flat" cmpd="sng" algn="ctr">
                      <a:solidFill>
                        <a:prstClr val="black"/>
                      </a:solidFill>
                      <a:prstDash val="solid"/>
                      <a:round/>
                      <a:headEnd type="none" w="med" len="med"/>
                      <a:tailEnd type="none" w="med" len="med"/>
                    </a:lnL>
                    <a:lnR w="57150" cap="flat" cmpd="sng" algn="ctr">
                      <a:solidFill>
                        <a:srgbClr val="629DD1">
                          <a:lumMod val="50000"/>
                        </a:srgbClr>
                      </a:solidFill>
                      <a:prstDash val="solid"/>
                      <a:round/>
                      <a:headEnd type="none" w="med" len="med"/>
                      <a:tailEnd type="none" w="med" len="med"/>
                    </a:lnR>
                    <a:lnT w="9525" cap="flat" cmpd="sng" algn="ctr">
                      <a:solidFill>
                        <a:prstClr val="black"/>
                      </a:solidFill>
                      <a:prstDash val="solid"/>
                      <a:round/>
                      <a:headEnd type="none" w="med" len="med"/>
                      <a:tailEnd type="none" w="med" len="med"/>
                    </a:lnT>
                    <a:lnB w="57150" cap="flat" cmpd="sng" algn="ctr">
                      <a:solidFill>
                        <a:srgbClr val="629DD1">
                          <a:lumMod val="50000"/>
                        </a:srgb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pic>
        <p:nvPicPr>
          <p:cNvPr id="3" name="Picture 2">
            <a:extLst>
              <a:ext uri="{FF2B5EF4-FFF2-40B4-BE49-F238E27FC236}">
                <a16:creationId xmlns:a16="http://schemas.microsoft.com/office/drawing/2014/main" id="{73B6B285-D405-4540-BB25-820C8C07B7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0986" y="1522818"/>
            <a:ext cx="3183122" cy="4117471"/>
          </a:xfrm>
          <a:prstGeom prst="rect">
            <a:avLst/>
          </a:prstGeom>
        </p:spPr>
      </p:pic>
    </p:spTree>
    <p:extLst>
      <p:ext uri="{BB962C8B-B14F-4D97-AF65-F5344CB8AC3E}">
        <p14:creationId xmlns:p14="http://schemas.microsoft.com/office/powerpoint/2010/main" val="12920500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δβ</a:t>
            </a:r>
            <a:r>
              <a:rPr lang="en-US" dirty="0"/>
              <a:t>-thalassemia</a:t>
            </a:r>
          </a:p>
        </p:txBody>
      </p:sp>
      <p:sp>
        <p:nvSpPr>
          <p:cNvPr id="4" name="Rectangle 3"/>
          <p:cNvSpPr/>
          <p:nvPr/>
        </p:nvSpPr>
        <p:spPr>
          <a:xfrm>
            <a:off x="9677400" y="2133600"/>
            <a:ext cx="4572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5105401" y="2618538"/>
            <a:ext cx="3610187" cy="1"/>
          </a:xfrm>
          <a:prstGeom prst="line">
            <a:avLst/>
          </a:prstGeom>
          <a:effectLst/>
        </p:spPr>
        <p:style>
          <a:lnRef idx="1">
            <a:schemeClr val="dk1"/>
          </a:lnRef>
          <a:fillRef idx="2">
            <a:schemeClr val="dk1"/>
          </a:fillRef>
          <a:effectRef idx="1">
            <a:schemeClr val="dk1"/>
          </a:effectRef>
          <a:fontRef idx="minor">
            <a:schemeClr val="dk1"/>
          </a:fontRef>
        </p:style>
      </p:cxnSp>
      <p:grpSp>
        <p:nvGrpSpPr>
          <p:cNvPr id="13" name="Group 12"/>
          <p:cNvGrpSpPr/>
          <p:nvPr/>
        </p:nvGrpSpPr>
        <p:grpSpPr>
          <a:xfrm>
            <a:off x="5105401" y="2133601"/>
            <a:ext cx="3610187" cy="427777"/>
            <a:chOff x="3674357" y="754763"/>
            <a:chExt cx="3610187" cy="427777"/>
          </a:xfrm>
          <a:noFill/>
          <a:effectLst/>
        </p:grpSpPr>
        <p:sp>
          <p:nvSpPr>
            <p:cNvPr id="14" name="Rectangle 13"/>
            <p:cNvSpPr/>
            <p:nvPr/>
          </p:nvSpPr>
          <p:spPr>
            <a:xfrm>
              <a:off x="3674357" y="754763"/>
              <a:ext cx="3610187" cy="42777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p>
          </p:txBody>
        </p:sp>
        <p:grpSp>
          <p:nvGrpSpPr>
            <p:cNvPr id="15" name="Group 14"/>
            <p:cNvGrpSpPr/>
            <p:nvPr/>
          </p:nvGrpSpPr>
          <p:grpSpPr>
            <a:xfrm>
              <a:off x="3939408" y="798560"/>
              <a:ext cx="3065334" cy="315482"/>
              <a:chOff x="3949820" y="2109017"/>
              <a:chExt cx="3065334" cy="315482"/>
            </a:xfrm>
            <a:grpFill/>
          </p:grpSpPr>
          <p:sp>
            <p:nvSpPr>
              <p:cNvPr id="17" name="TextBox 16"/>
              <p:cNvSpPr txBox="1"/>
              <p:nvPr/>
            </p:nvSpPr>
            <p:spPr>
              <a:xfrm>
                <a:off x="3949820" y="2109017"/>
                <a:ext cx="377026" cy="307777"/>
              </a:xfrm>
              <a:prstGeom prst="rect">
                <a:avLst/>
              </a:prstGeom>
              <a:grpFill/>
            </p:spPr>
            <p:txBody>
              <a:bodyPr wrap="none" rtlCol="0">
                <a:spAutoFit/>
              </a:bodyPr>
              <a:lstStyle/>
              <a:p>
                <a:pPr algn="ctr"/>
                <a:r>
                  <a:rPr lang="en-US" sz="1400" b="1" baseline="30000" dirty="0" err="1">
                    <a:latin typeface="Arial"/>
                    <a:cs typeface="Arial"/>
                  </a:rPr>
                  <a:t>G</a:t>
                </a:r>
                <a:r>
                  <a:rPr lang="en-US" sz="1400" b="1" dirty="0" err="1">
                    <a:latin typeface="Arial"/>
                    <a:cs typeface="Arial"/>
                  </a:rPr>
                  <a:t>γ</a:t>
                </a:r>
                <a:endParaRPr lang="en-US" sz="1400" b="1" dirty="0">
                  <a:latin typeface="Arial"/>
                  <a:cs typeface="Arial"/>
                </a:endParaRPr>
              </a:p>
            </p:txBody>
          </p:sp>
          <p:sp>
            <p:nvSpPr>
              <p:cNvPr id="18" name="TextBox 17"/>
              <p:cNvSpPr txBox="1"/>
              <p:nvPr/>
            </p:nvSpPr>
            <p:spPr>
              <a:xfrm>
                <a:off x="4598192" y="2116722"/>
                <a:ext cx="370614" cy="307777"/>
              </a:xfrm>
              <a:prstGeom prst="rect">
                <a:avLst/>
              </a:prstGeom>
              <a:grpFill/>
            </p:spPr>
            <p:txBody>
              <a:bodyPr wrap="none" rtlCol="0">
                <a:spAutoFit/>
              </a:bodyPr>
              <a:lstStyle/>
              <a:p>
                <a:pPr algn="ctr"/>
                <a:r>
                  <a:rPr lang="en-US" sz="1400" b="1" baseline="30000" dirty="0" err="1">
                    <a:latin typeface="Arial"/>
                    <a:cs typeface="Arial"/>
                  </a:rPr>
                  <a:t>A</a:t>
                </a:r>
                <a:r>
                  <a:rPr lang="en-US" sz="1400" b="1" dirty="0" err="1">
                    <a:latin typeface="Arial"/>
                    <a:cs typeface="Arial"/>
                  </a:rPr>
                  <a:t>γ</a:t>
                </a:r>
                <a:endParaRPr lang="en-US" sz="1400" b="1" dirty="0">
                  <a:latin typeface="Arial"/>
                  <a:cs typeface="Arial"/>
                </a:endParaRPr>
              </a:p>
            </p:txBody>
          </p:sp>
          <p:sp>
            <p:nvSpPr>
              <p:cNvPr id="19" name="TextBox 18"/>
              <p:cNvSpPr txBox="1"/>
              <p:nvPr/>
            </p:nvSpPr>
            <p:spPr>
              <a:xfrm>
                <a:off x="6040440" y="2116722"/>
                <a:ext cx="293670" cy="307777"/>
              </a:xfrm>
              <a:prstGeom prst="rect">
                <a:avLst/>
              </a:prstGeom>
              <a:grpFill/>
            </p:spPr>
            <p:txBody>
              <a:bodyPr wrap="none" rtlCol="0">
                <a:spAutoFit/>
              </a:bodyPr>
              <a:lstStyle/>
              <a:p>
                <a:pPr algn="ctr"/>
                <a:r>
                  <a:rPr lang="en-US" sz="1400" b="1" dirty="0" err="1">
                    <a:latin typeface="Arial"/>
                    <a:cs typeface="Arial"/>
                  </a:rPr>
                  <a:t>δ</a:t>
                </a:r>
                <a:endParaRPr lang="en-US" sz="1400" b="1" dirty="0">
                  <a:latin typeface="Arial"/>
                  <a:cs typeface="Arial"/>
                </a:endParaRPr>
              </a:p>
            </p:txBody>
          </p:sp>
          <p:sp>
            <p:nvSpPr>
              <p:cNvPr id="20" name="TextBox 19"/>
              <p:cNvSpPr txBox="1"/>
              <p:nvPr/>
            </p:nvSpPr>
            <p:spPr>
              <a:xfrm>
                <a:off x="6721483" y="2116722"/>
                <a:ext cx="293671" cy="307777"/>
              </a:xfrm>
              <a:prstGeom prst="rect">
                <a:avLst/>
              </a:prstGeom>
              <a:grpFill/>
            </p:spPr>
            <p:txBody>
              <a:bodyPr wrap="none" rtlCol="0">
                <a:spAutoFit/>
              </a:bodyPr>
              <a:lstStyle/>
              <a:p>
                <a:pPr algn="ctr"/>
                <a:r>
                  <a:rPr lang="en-US" sz="1400" b="1" dirty="0">
                    <a:latin typeface="Arial"/>
                    <a:cs typeface="Arial"/>
                  </a:rPr>
                  <a:t>β</a:t>
                </a:r>
              </a:p>
            </p:txBody>
          </p:sp>
        </p:grpSp>
      </p:grpSp>
      <p:sp>
        <p:nvSpPr>
          <p:cNvPr id="27" name="Rectangle 26"/>
          <p:cNvSpPr/>
          <p:nvPr/>
        </p:nvSpPr>
        <p:spPr>
          <a:xfrm>
            <a:off x="5354313" y="2519759"/>
            <a:ext cx="352778" cy="197556"/>
          </a:xfrm>
          <a:prstGeom prst="rect">
            <a:avLst/>
          </a:prstGeom>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Rectangle 31"/>
          <p:cNvSpPr/>
          <p:nvPr/>
        </p:nvSpPr>
        <p:spPr>
          <a:xfrm>
            <a:off x="5987627" y="2529034"/>
            <a:ext cx="352778" cy="197556"/>
          </a:xfrm>
          <a:prstGeom prst="rect">
            <a:avLst/>
          </a:prstGeom>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7" name="Rectangle 36"/>
          <p:cNvSpPr/>
          <p:nvPr/>
        </p:nvSpPr>
        <p:spPr>
          <a:xfrm>
            <a:off x="7402491" y="2529034"/>
            <a:ext cx="352778" cy="197556"/>
          </a:xfrm>
          <a:prstGeom prst="rect">
            <a:avLst/>
          </a:prstGeom>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2" name="Rectangle 41"/>
          <p:cNvSpPr/>
          <p:nvPr/>
        </p:nvSpPr>
        <p:spPr>
          <a:xfrm>
            <a:off x="8096937" y="2529034"/>
            <a:ext cx="352778" cy="197556"/>
          </a:xfrm>
          <a:prstGeom prst="rect">
            <a:avLst/>
          </a:prstGeom>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9" name="TextBox 48"/>
          <p:cNvSpPr txBox="1"/>
          <p:nvPr/>
        </p:nvSpPr>
        <p:spPr>
          <a:xfrm>
            <a:off x="2013705" y="2396979"/>
            <a:ext cx="2542684" cy="400110"/>
          </a:xfrm>
          <a:prstGeom prst="rect">
            <a:avLst/>
          </a:prstGeom>
          <a:noFill/>
        </p:spPr>
        <p:txBody>
          <a:bodyPr wrap="none" rtlCol="0">
            <a:spAutoFit/>
          </a:bodyPr>
          <a:lstStyle/>
          <a:p>
            <a:r>
              <a:rPr lang="en-US" sz="2000" dirty="0"/>
              <a:t>Normal </a:t>
            </a:r>
            <a:r>
              <a:rPr lang="el-GR" sz="2000" dirty="0">
                <a:cs typeface="Arial" panose="020B0604020202020204" pitchFamily="34" charset="0"/>
              </a:rPr>
              <a:t>β</a:t>
            </a:r>
            <a:r>
              <a:rPr lang="en-US" sz="2000" dirty="0">
                <a:cs typeface="Arial" panose="020B0604020202020204" pitchFamily="34" charset="0"/>
              </a:rPr>
              <a:t>-globin locus</a:t>
            </a:r>
            <a:r>
              <a:rPr lang="en-US" sz="2000" dirty="0"/>
              <a:t>:</a:t>
            </a:r>
          </a:p>
        </p:txBody>
      </p:sp>
      <p:sp>
        <p:nvSpPr>
          <p:cNvPr id="52" name="TextBox 51"/>
          <p:cNvSpPr txBox="1"/>
          <p:nvPr/>
        </p:nvSpPr>
        <p:spPr>
          <a:xfrm>
            <a:off x="1998697" y="3961522"/>
            <a:ext cx="2092239" cy="400110"/>
          </a:xfrm>
          <a:prstGeom prst="rect">
            <a:avLst/>
          </a:prstGeom>
          <a:noFill/>
        </p:spPr>
        <p:txBody>
          <a:bodyPr wrap="none" rtlCol="0">
            <a:spAutoFit/>
          </a:bodyPr>
          <a:lstStyle/>
          <a:p>
            <a:r>
              <a:rPr lang="en-US" sz="2000" dirty="0">
                <a:cs typeface="Arial" panose="020B0604020202020204" pitchFamily="34" charset="0"/>
              </a:rPr>
              <a:t>(</a:t>
            </a:r>
            <a:r>
              <a:rPr lang="el-GR" sz="2000" dirty="0">
                <a:cs typeface="Arial" panose="020B0604020202020204" pitchFamily="34" charset="0"/>
              </a:rPr>
              <a:t>δβ</a:t>
            </a:r>
            <a:r>
              <a:rPr lang="en-US" sz="2000" dirty="0">
                <a:cs typeface="Arial" panose="020B0604020202020204" pitchFamily="34" charset="0"/>
              </a:rPr>
              <a:t>)</a:t>
            </a:r>
            <a:r>
              <a:rPr lang="en-US" sz="2000" baseline="30000" dirty="0">
                <a:cs typeface="Arial" panose="020B0604020202020204" pitchFamily="34" charset="0"/>
              </a:rPr>
              <a:t>0</a:t>
            </a:r>
            <a:r>
              <a:rPr lang="en-US" sz="2000" dirty="0">
                <a:cs typeface="Arial" panose="020B0604020202020204" pitchFamily="34" charset="0"/>
              </a:rPr>
              <a:t>-thalassemia:</a:t>
            </a:r>
            <a:endParaRPr lang="en-US" sz="2000" dirty="0"/>
          </a:p>
        </p:txBody>
      </p:sp>
      <p:sp>
        <p:nvSpPr>
          <p:cNvPr id="53" name="TextBox 52"/>
          <p:cNvSpPr txBox="1"/>
          <p:nvPr/>
        </p:nvSpPr>
        <p:spPr>
          <a:xfrm>
            <a:off x="2001132" y="5595436"/>
            <a:ext cx="2090637" cy="400110"/>
          </a:xfrm>
          <a:prstGeom prst="rect">
            <a:avLst/>
          </a:prstGeom>
          <a:noFill/>
        </p:spPr>
        <p:txBody>
          <a:bodyPr wrap="none" rtlCol="0">
            <a:spAutoFit/>
          </a:bodyPr>
          <a:lstStyle/>
          <a:p>
            <a:r>
              <a:rPr lang="en-US" sz="2000" dirty="0">
                <a:cs typeface="Arial" panose="020B0604020202020204" pitchFamily="34" charset="0"/>
              </a:rPr>
              <a:t>(</a:t>
            </a:r>
            <a:r>
              <a:rPr lang="el-GR" sz="2000" dirty="0">
                <a:cs typeface="Arial" panose="020B0604020202020204" pitchFamily="34" charset="0"/>
              </a:rPr>
              <a:t>δβ</a:t>
            </a:r>
            <a:r>
              <a:rPr lang="en-US" sz="2000" dirty="0">
                <a:cs typeface="Arial" panose="020B0604020202020204" pitchFamily="34" charset="0"/>
              </a:rPr>
              <a:t>)</a:t>
            </a:r>
            <a:r>
              <a:rPr lang="en-US" sz="2000" baseline="30000" dirty="0">
                <a:cs typeface="Arial" panose="020B0604020202020204" pitchFamily="34" charset="0"/>
              </a:rPr>
              <a:t>+</a:t>
            </a:r>
            <a:r>
              <a:rPr lang="en-US" sz="2000" dirty="0">
                <a:cs typeface="Arial" panose="020B0604020202020204" pitchFamily="34" charset="0"/>
              </a:rPr>
              <a:t>-thalassemia:</a:t>
            </a:r>
            <a:endParaRPr lang="en-US" sz="2000" dirty="0"/>
          </a:p>
        </p:txBody>
      </p:sp>
      <p:cxnSp>
        <p:nvCxnSpPr>
          <p:cNvPr id="54" name="Straight Connector 53"/>
          <p:cNvCxnSpPr/>
          <p:nvPr/>
        </p:nvCxnSpPr>
        <p:spPr>
          <a:xfrm>
            <a:off x="5105401" y="4167286"/>
            <a:ext cx="3610187" cy="1"/>
          </a:xfrm>
          <a:prstGeom prst="line">
            <a:avLst/>
          </a:prstGeom>
          <a:effectLst/>
        </p:spPr>
        <p:style>
          <a:lnRef idx="1">
            <a:schemeClr val="dk1"/>
          </a:lnRef>
          <a:fillRef idx="2">
            <a:schemeClr val="dk1"/>
          </a:fillRef>
          <a:effectRef idx="1">
            <a:schemeClr val="dk1"/>
          </a:effectRef>
          <a:fontRef idx="minor">
            <a:schemeClr val="dk1"/>
          </a:fontRef>
        </p:style>
      </p:cxnSp>
      <p:grpSp>
        <p:nvGrpSpPr>
          <p:cNvPr id="55" name="Group 54"/>
          <p:cNvGrpSpPr/>
          <p:nvPr/>
        </p:nvGrpSpPr>
        <p:grpSpPr>
          <a:xfrm>
            <a:off x="5105401" y="3733801"/>
            <a:ext cx="1284037" cy="427777"/>
            <a:chOff x="3674357" y="754763"/>
            <a:chExt cx="1284037" cy="427777"/>
          </a:xfrm>
          <a:noFill/>
          <a:effectLst/>
        </p:grpSpPr>
        <p:sp>
          <p:nvSpPr>
            <p:cNvPr id="56" name="Rectangle 55"/>
            <p:cNvSpPr/>
            <p:nvPr/>
          </p:nvSpPr>
          <p:spPr>
            <a:xfrm>
              <a:off x="3674357" y="754763"/>
              <a:ext cx="1275863" cy="42777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p>
          </p:txBody>
        </p:sp>
        <p:grpSp>
          <p:nvGrpSpPr>
            <p:cNvPr id="57" name="Group 56"/>
            <p:cNvGrpSpPr/>
            <p:nvPr/>
          </p:nvGrpSpPr>
          <p:grpSpPr>
            <a:xfrm>
              <a:off x="3939408" y="798560"/>
              <a:ext cx="1018986" cy="315482"/>
              <a:chOff x="3949820" y="2109017"/>
              <a:chExt cx="1018986" cy="315482"/>
            </a:xfrm>
            <a:grpFill/>
          </p:grpSpPr>
          <p:sp>
            <p:nvSpPr>
              <p:cNvPr id="58" name="TextBox 57"/>
              <p:cNvSpPr txBox="1"/>
              <p:nvPr/>
            </p:nvSpPr>
            <p:spPr>
              <a:xfrm>
                <a:off x="3949820" y="2109017"/>
                <a:ext cx="377026" cy="307777"/>
              </a:xfrm>
              <a:prstGeom prst="rect">
                <a:avLst/>
              </a:prstGeom>
              <a:grpFill/>
            </p:spPr>
            <p:txBody>
              <a:bodyPr wrap="none" rtlCol="0">
                <a:spAutoFit/>
              </a:bodyPr>
              <a:lstStyle/>
              <a:p>
                <a:pPr algn="ctr"/>
                <a:r>
                  <a:rPr lang="en-US" sz="1400" b="1" baseline="30000" dirty="0" err="1">
                    <a:latin typeface="Arial"/>
                    <a:cs typeface="Arial"/>
                  </a:rPr>
                  <a:t>G</a:t>
                </a:r>
                <a:r>
                  <a:rPr lang="en-US" sz="1400" b="1" dirty="0" err="1">
                    <a:latin typeface="Arial"/>
                    <a:cs typeface="Arial"/>
                  </a:rPr>
                  <a:t>γ</a:t>
                </a:r>
                <a:endParaRPr lang="en-US" sz="1400" b="1" dirty="0">
                  <a:latin typeface="Arial"/>
                  <a:cs typeface="Arial"/>
                </a:endParaRPr>
              </a:p>
            </p:txBody>
          </p:sp>
          <p:sp>
            <p:nvSpPr>
              <p:cNvPr id="59" name="TextBox 58"/>
              <p:cNvSpPr txBox="1"/>
              <p:nvPr/>
            </p:nvSpPr>
            <p:spPr>
              <a:xfrm>
                <a:off x="4598192" y="2116722"/>
                <a:ext cx="370614" cy="307777"/>
              </a:xfrm>
              <a:prstGeom prst="rect">
                <a:avLst/>
              </a:prstGeom>
              <a:grpFill/>
            </p:spPr>
            <p:txBody>
              <a:bodyPr wrap="none" rtlCol="0">
                <a:spAutoFit/>
              </a:bodyPr>
              <a:lstStyle/>
              <a:p>
                <a:pPr algn="ctr"/>
                <a:r>
                  <a:rPr lang="en-US" sz="1400" b="1" baseline="30000" dirty="0" err="1">
                    <a:latin typeface="Arial"/>
                    <a:cs typeface="Arial"/>
                  </a:rPr>
                  <a:t>A</a:t>
                </a:r>
                <a:r>
                  <a:rPr lang="en-US" sz="1400" b="1" dirty="0" err="1">
                    <a:latin typeface="Arial"/>
                    <a:cs typeface="Arial"/>
                  </a:rPr>
                  <a:t>γ</a:t>
                </a:r>
                <a:endParaRPr lang="en-US" sz="1400" b="1" dirty="0">
                  <a:latin typeface="Arial"/>
                  <a:cs typeface="Arial"/>
                </a:endParaRPr>
              </a:p>
            </p:txBody>
          </p:sp>
        </p:grpSp>
      </p:grpSp>
      <p:sp>
        <p:nvSpPr>
          <p:cNvPr id="62" name="Rectangle 61"/>
          <p:cNvSpPr/>
          <p:nvPr/>
        </p:nvSpPr>
        <p:spPr>
          <a:xfrm>
            <a:off x="5354313" y="4038600"/>
            <a:ext cx="352778" cy="197556"/>
          </a:xfrm>
          <a:prstGeom prst="rect">
            <a:avLst/>
          </a:prstGeom>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3" name="Rectangle 62"/>
          <p:cNvSpPr/>
          <p:nvPr/>
        </p:nvSpPr>
        <p:spPr>
          <a:xfrm>
            <a:off x="5987627" y="4047875"/>
            <a:ext cx="352778" cy="197556"/>
          </a:xfrm>
          <a:prstGeom prst="rect">
            <a:avLst/>
          </a:prstGeom>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0" name="Rectangle 69"/>
          <p:cNvSpPr/>
          <p:nvPr/>
        </p:nvSpPr>
        <p:spPr>
          <a:xfrm>
            <a:off x="7049402" y="3991172"/>
            <a:ext cx="1484998" cy="3522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6" name="Straight Connector 65"/>
          <p:cNvCxnSpPr/>
          <p:nvPr/>
        </p:nvCxnSpPr>
        <p:spPr>
          <a:xfrm>
            <a:off x="7049402" y="4167285"/>
            <a:ext cx="1484998" cy="0"/>
          </a:xfrm>
          <a:prstGeom prst="line">
            <a:avLst/>
          </a:prstGeom>
          <a:ln w="9525">
            <a:solidFill>
              <a:schemeClr val="bg1">
                <a:lumMod val="50000"/>
                <a:alpha val="25000"/>
              </a:schemeClr>
            </a:solidFill>
            <a:prstDash val="lgDash"/>
          </a:ln>
          <a:effectLst/>
        </p:spPr>
        <p:style>
          <a:lnRef idx="1">
            <a:schemeClr val="dk1"/>
          </a:lnRef>
          <a:fillRef idx="2">
            <a:schemeClr val="dk1"/>
          </a:fillRef>
          <a:effectRef idx="1">
            <a:schemeClr val="dk1"/>
          </a:effectRef>
          <a:fontRef idx="minor">
            <a:schemeClr val="dk1"/>
          </a:fontRef>
        </p:style>
      </p:cxnSp>
      <p:sp>
        <p:nvSpPr>
          <p:cNvPr id="77" name="TextBox 76"/>
          <p:cNvSpPr txBox="1"/>
          <p:nvPr/>
        </p:nvSpPr>
        <p:spPr>
          <a:xfrm>
            <a:off x="7240307" y="3887433"/>
            <a:ext cx="1043042" cy="276999"/>
          </a:xfrm>
          <a:prstGeom prst="rect">
            <a:avLst/>
          </a:prstGeom>
          <a:noFill/>
          <a:effectLst/>
        </p:spPr>
        <p:txBody>
          <a:bodyPr wrap="none" rtlCol="0">
            <a:spAutoFit/>
          </a:bodyPr>
          <a:lstStyle/>
          <a:p>
            <a:r>
              <a:rPr lang="en-US" sz="1200" i="1" dirty="0"/>
              <a:t>large deletion</a:t>
            </a:r>
          </a:p>
        </p:txBody>
      </p:sp>
      <p:sp>
        <p:nvSpPr>
          <p:cNvPr id="78" name="TextBox 77"/>
          <p:cNvSpPr txBox="1"/>
          <p:nvPr/>
        </p:nvSpPr>
        <p:spPr>
          <a:xfrm>
            <a:off x="8915401" y="3906546"/>
            <a:ext cx="828497" cy="461665"/>
          </a:xfrm>
          <a:prstGeom prst="rect">
            <a:avLst/>
          </a:prstGeom>
          <a:noFill/>
        </p:spPr>
        <p:txBody>
          <a:bodyPr wrap="none" rtlCol="0">
            <a:spAutoFit/>
          </a:bodyPr>
          <a:lstStyle/>
          <a:p>
            <a:r>
              <a:rPr lang="en-US" sz="1200" dirty="0"/>
              <a:t>High Hb F</a:t>
            </a:r>
          </a:p>
          <a:p>
            <a:r>
              <a:rPr lang="en-US" sz="1200" dirty="0"/>
              <a:t>Low Hb A</a:t>
            </a:r>
            <a:r>
              <a:rPr lang="en-US" sz="1200" baseline="-25000" dirty="0"/>
              <a:t>2</a:t>
            </a:r>
          </a:p>
        </p:txBody>
      </p:sp>
      <p:cxnSp>
        <p:nvCxnSpPr>
          <p:cNvPr id="79" name="Straight Connector 78"/>
          <p:cNvCxnSpPr/>
          <p:nvPr/>
        </p:nvCxnSpPr>
        <p:spPr>
          <a:xfrm>
            <a:off x="5105401" y="5786217"/>
            <a:ext cx="3610187" cy="1"/>
          </a:xfrm>
          <a:prstGeom prst="line">
            <a:avLst/>
          </a:prstGeom>
          <a:effectLst/>
        </p:spPr>
        <p:style>
          <a:lnRef idx="1">
            <a:schemeClr val="dk1"/>
          </a:lnRef>
          <a:fillRef idx="2">
            <a:schemeClr val="dk1"/>
          </a:fillRef>
          <a:effectRef idx="1">
            <a:schemeClr val="dk1"/>
          </a:effectRef>
          <a:fontRef idx="minor">
            <a:schemeClr val="dk1"/>
          </a:fontRef>
        </p:style>
      </p:cxnSp>
      <p:sp>
        <p:nvSpPr>
          <p:cNvPr id="81" name="Rectangle 80"/>
          <p:cNvSpPr/>
          <p:nvPr/>
        </p:nvSpPr>
        <p:spPr>
          <a:xfrm>
            <a:off x="5105401" y="5301280"/>
            <a:ext cx="3610187" cy="42777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83" name="TextBox 82"/>
          <p:cNvSpPr txBox="1"/>
          <p:nvPr/>
        </p:nvSpPr>
        <p:spPr>
          <a:xfrm>
            <a:off x="5370451" y="5345077"/>
            <a:ext cx="377026" cy="307777"/>
          </a:xfrm>
          <a:prstGeom prst="rect">
            <a:avLst/>
          </a:prstGeom>
          <a:noFill/>
        </p:spPr>
        <p:txBody>
          <a:bodyPr wrap="none" rtlCol="0">
            <a:spAutoFit/>
          </a:bodyPr>
          <a:lstStyle/>
          <a:p>
            <a:pPr algn="ctr"/>
            <a:r>
              <a:rPr lang="en-US" sz="1400" b="1" baseline="30000" dirty="0" err="1">
                <a:latin typeface="Arial"/>
                <a:cs typeface="Arial"/>
              </a:rPr>
              <a:t>G</a:t>
            </a:r>
            <a:r>
              <a:rPr lang="en-US" sz="1400" b="1" dirty="0" err="1">
                <a:latin typeface="Arial"/>
                <a:cs typeface="Arial"/>
              </a:rPr>
              <a:t>γ</a:t>
            </a:r>
            <a:endParaRPr lang="en-US" sz="1400" b="1" dirty="0">
              <a:latin typeface="Arial"/>
              <a:cs typeface="Arial"/>
            </a:endParaRPr>
          </a:p>
        </p:txBody>
      </p:sp>
      <p:sp>
        <p:nvSpPr>
          <p:cNvPr id="84" name="TextBox 83"/>
          <p:cNvSpPr txBox="1"/>
          <p:nvPr/>
        </p:nvSpPr>
        <p:spPr>
          <a:xfrm>
            <a:off x="6018823" y="5352782"/>
            <a:ext cx="370614" cy="307777"/>
          </a:xfrm>
          <a:prstGeom prst="rect">
            <a:avLst/>
          </a:prstGeom>
          <a:noFill/>
        </p:spPr>
        <p:txBody>
          <a:bodyPr wrap="none" rtlCol="0">
            <a:spAutoFit/>
          </a:bodyPr>
          <a:lstStyle/>
          <a:p>
            <a:pPr algn="ctr"/>
            <a:r>
              <a:rPr lang="en-US" sz="1400" b="1" baseline="30000" dirty="0" err="1">
                <a:latin typeface="Arial"/>
                <a:cs typeface="Arial"/>
              </a:rPr>
              <a:t>A</a:t>
            </a:r>
            <a:r>
              <a:rPr lang="en-US" sz="1400" b="1" dirty="0" err="1">
                <a:latin typeface="Arial"/>
                <a:cs typeface="Arial"/>
              </a:rPr>
              <a:t>γ</a:t>
            </a:r>
            <a:endParaRPr lang="en-US" sz="1400" b="1" dirty="0">
              <a:latin typeface="Arial"/>
              <a:cs typeface="Arial"/>
            </a:endParaRPr>
          </a:p>
        </p:txBody>
      </p:sp>
      <p:sp>
        <p:nvSpPr>
          <p:cNvPr id="85" name="TextBox 84"/>
          <p:cNvSpPr txBox="1"/>
          <p:nvPr/>
        </p:nvSpPr>
        <p:spPr>
          <a:xfrm>
            <a:off x="7560643" y="5356711"/>
            <a:ext cx="293670" cy="307777"/>
          </a:xfrm>
          <a:prstGeom prst="rect">
            <a:avLst/>
          </a:prstGeom>
          <a:noFill/>
        </p:spPr>
        <p:txBody>
          <a:bodyPr wrap="none" rtlCol="0">
            <a:spAutoFit/>
          </a:bodyPr>
          <a:lstStyle/>
          <a:p>
            <a:pPr algn="ctr"/>
            <a:r>
              <a:rPr lang="en-US" sz="1400" b="1" dirty="0" err="1">
                <a:latin typeface="Arial"/>
                <a:cs typeface="Arial"/>
              </a:rPr>
              <a:t>δ</a:t>
            </a:r>
            <a:endParaRPr lang="en-US" sz="1400" b="1" dirty="0">
              <a:latin typeface="Arial"/>
              <a:cs typeface="Arial"/>
            </a:endParaRPr>
          </a:p>
        </p:txBody>
      </p:sp>
      <p:sp>
        <p:nvSpPr>
          <p:cNvPr id="86" name="TextBox 85"/>
          <p:cNvSpPr txBox="1"/>
          <p:nvPr/>
        </p:nvSpPr>
        <p:spPr>
          <a:xfrm>
            <a:off x="7770667" y="5345077"/>
            <a:ext cx="293671" cy="307777"/>
          </a:xfrm>
          <a:prstGeom prst="rect">
            <a:avLst/>
          </a:prstGeom>
          <a:noFill/>
        </p:spPr>
        <p:txBody>
          <a:bodyPr wrap="none" rtlCol="0">
            <a:spAutoFit/>
          </a:bodyPr>
          <a:lstStyle/>
          <a:p>
            <a:pPr algn="ctr"/>
            <a:r>
              <a:rPr lang="en-US" sz="1400" b="1" dirty="0">
                <a:latin typeface="Arial"/>
                <a:cs typeface="Arial"/>
              </a:rPr>
              <a:t>β</a:t>
            </a:r>
          </a:p>
        </p:txBody>
      </p:sp>
      <p:sp>
        <p:nvSpPr>
          <p:cNvPr id="87" name="Rectangle 86"/>
          <p:cNvSpPr/>
          <p:nvPr/>
        </p:nvSpPr>
        <p:spPr>
          <a:xfrm>
            <a:off x="5354313" y="5687438"/>
            <a:ext cx="352778" cy="197556"/>
          </a:xfrm>
          <a:prstGeom prst="rect">
            <a:avLst/>
          </a:prstGeom>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8" name="Rectangle 87"/>
          <p:cNvSpPr/>
          <p:nvPr/>
        </p:nvSpPr>
        <p:spPr>
          <a:xfrm>
            <a:off x="5987627" y="5696713"/>
            <a:ext cx="352778" cy="197556"/>
          </a:xfrm>
          <a:prstGeom prst="rect">
            <a:avLst/>
          </a:prstGeom>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9" name="Rectangle 88"/>
          <p:cNvSpPr/>
          <p:nvPr/>
        </p:nvSpPr>
        <p:spPr>
          <a:xfrm>
            <a:off x="7603520" y="5696713"/>
            <a:ext cx="352778" cy="197556"/>
          </a:xfrm>
          <a:prstGeom prst="rect">
            <a:avLst/>
          </a:prstGeom>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0" name="Rectangle 89"/>
          <p:cNvSpPr/>
          <p:nvPr/>
        </p:nvSpPr>
        <p:spPr>
          <a:xfrm>
            <a:off x="7821029" y="5696713"/>
            <a:ext cx="228600" cy="197556"/>
          </a:xfrm>
          <a:prstGeom prst="rect">
            <a:avLst/>
          </a:prstGeom>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1" name="TextBox 90"/>
          <p:cNvSpPr txBox="1"/>
          <p:nvPr/>
        </p:nvSpPr>
        <p:spPr>
          <a:xfrm>
            <a:off x="7312401" y="5119434"/>
            <a:ext cx="901209" cy="276999"/>
          </a:xfrm>
          <a:prstGeom prst="rect">
            <a:avLst/>
          </a:prstGeom>
          <a:noFill/>
          <a:effectLst/>
        </p:spPr>
        <p:txBody>
          <a:bodyPr wrap="none" rtlCol="0">
            <a:spAutoFit/>
          </a:bodyPr>
          <a:lstStyle/>
          <a:p>
            <a:r>
              <a:rPr lang="en-US" sz="1200" i="1" dirty="0"/>
              <a:t>gene fusion</a:t>
            </a:r>
          </a:p>
        </p:txBody>
      </p:sp>
      <p:sp>
        <p:nvSpPr>
          <p:cNvPr id="92" name="TextBox 91"/>
          <p:cNvSpPr txBox="1"/>
          <p:nvPr/>
        </p:nvSpPr>
        <p:spPr>
          <a:xfrm>
            <a:off x="8915401" y="5472326"/>
            <a:ext cx="1365951" cy="646331"/>
          </a:xfrm>
          <a:prstGeom prst="rect">
            <a:avLst/>
          </a:prstGeom>
          <a:noFill/>
        </p:spPr>
        <p:txBody>
          <a:bodyPr wrap="none" rtlCol="0">
            <a:spAutoFit/>
          </a:bodyPr>
          <a:lstStyle/>
          <a:p>
            <a:r>
              <a:rPr lang="en-US" sz="1200" dirty="0"/>
              <a:t>High Hb F</a:t>
            </a:r>
          </a:p>
          <a:p>
            <a:r>
              <a:rPr lang="en-US" sz="1200" dirty="0"/>
              <a:t>Low Hb A</a:t>
            </a:r>
            <a:r>
              <a:rPr lang="en-US" sz="1200" baseline="-25000" dirty="0"/>
              <a:t>2</a:t>
            </a:r>
          </a:p>
          <a:p>
            <a:r>
              <a:rPr lang="en-US" sz="1200" b="1" dirty="0"/>
              <a:t>Hb Lepore (7-15%)</a:t>
            </a:r>
          </a:p>
        </p:txBody>
      </p:sp>
      <p:sp>
        <p:nvSpPr>
          <p:cNvPr id="93" name="TextBox 92"/>
          <p:cNvSpPr txBox="1"/>
          <p:nvPr/>
        </p:nvSpPr>
        <p:spPr>
          <a:xfrm>
            <a:off x="2625210" y="5884995"/>
            <a:ext cx="936347" cy="276999"/>
          </a:xfrm>
          <a:prstGeom prst="rect">
            <a:avLst/>
          </a:prstGeom>
          <a:noFill/>
        </p:spPr>
        <p:txBody>
          <a:bodyPr wrap="none" rtlCol="0">
            <a:spAutoFit/>
          </a:bodyPr>
          <a:lstStyle/>
          <a:p>
            <a:r>
              <a:rPr lang="en-US" sz="1200" b="1" dirty="0"/>
              <a:t>(Hb Lepore)</a:t>
            </a:r>
          </a:p>
        </p:txBody>
      </p:sp>
    </p:spTree>
    <p:extLst>
      <p:ext uri="{BB962C8B-B14F-4D97-AF65-F5344CB8AC3E}">
        <p14:creationId xmlns:p14="http://schemas.microsoft.com/office/powerpoint/2010/main" val="22851536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p:txBody>
          <a:bodyPr/>
          <a:lstStyle/>
          <a:p>
            <a:r>
              <a:rPr lang="en-US" dirty="0">
                <a:sym typeface="Symbol" pitchFamily="18" charset="2"/>
              </a:rPr>
              <a:t>(</a:t>
            </a:r>
            <a:r>
              <a:rPr lang="el-GR" dirty="0" err="1">
                <a:sym typeface="Symbol" pitchFamily="18" charset="2"/>
              </a:rPr>
              <a:t>δβ</a:t>
            </a:r>
            <a:r>
              <a:rPr lang="en-US" dirty="0">
                <a:sym typeface="Symbol" pitchFamily="18" charset="2"/>
              </a:rPr>
              <a:t>)</a:t>
            </a:r>
            <a:r>
              <a:rPr lang="en-US" baseline="30000" dirty="0">
                <a:sym typeface="Symbol" pitchFamily="18" charset="2"/>
              </a:rPr>
              <a:t>0</a:t>
            </a:r>
            <a:r>
              <a:rPr lang="en-US" dirty="0"/>
              <a:t>-HPFH and (</a:t>
            </a:r>
            <a:r>
              <a:rPr lang="el-GR" dirty="0" err="1">
                <a:sym typeface="Symbol" pitchFamily="18" charset="2"/>
              </a:rPr>
              <a:t>δβ</a:t>
            </a:r>
            <a:r>
              <a:rPr lang="en-US" dirty="0">
                <a:sym typeface="Symbol" pitchFamily="18" charset="2"/>
              </a:rPr>
              <a:t>)</a:t>
            </a:r>
            <a:r>
              <a:rPr lang="en-US" baseline="30000" dirty="0">
                <a:sym typeface="Symbol" pitchFamily="18" charset="2"/>
              </a:rPr>
              <a:t>0</a:t>
            </a:r>
            <a:r>
              <a:rPr lang="en-US" dirty="0"/>
              <a:t>-thalassemia</a:t>
            </a:r>
            <a:br>
              <a:rPr lang="en-US" dirty="0"/>
            </a:br>
            <a:r>
              <a:rPr lang="en-US" dirty="0"/>
              <a:t>What’s the difference? </a:t>
            </a:r>
          </a:p>
        </p:txBody>
      </p:sp>
      <p:sp>
        <p:nvSpPr>
          <p:cNvPr id="71682" name="Rectangle 3"/>
          <p:cNvSpPr>
            <a:spLocks noGrp="1" noChangeArrowheads="1"/>
          </p:cNvSpPr>
          <p:nvPr>
            <p:ph idx="1"/>
          </p:nvPr>
        </p:nvSpPr>
        <p:spPr/>
        <p:txBody>
          <a:bodyPr>
            <a:normAutofit fontScale="85000" lnSpcReduction="20000"/>
          </a:bodyPr>
          <a:lstStyle/>
          <a:p>
            <a:r>
              <a:rPr lang="en-US" dirty="0"/>
              <a:t>Related conditions</a:t>
            </a:r>
          </a:p>
          <a:p>
            <a:pPr lvl="1"/>
            <a:r>
              <a:rPr lang="en-US" dirty="0"/>
              <a:t>Defective </a:t>
            </a:r>
            <a:r>
              <a:rPr lang="el-GR" dirty="0">
                <a:sym typeface="Symbol" charset="0"/>
              </a:rPr>
              <a:t>δ</a:t>
            </a:r>
            <a:r>
              <a:rPr lang="en-US">
                <a:sym typeface="Symbol" charset="0"/>
              </a:rPr>
              <a:t>-</a:t>
            </a:r>
            <a:r>
              <a:rPr lang="en-US"/>
              <a:t>and</a:t>
            </a:r>
            <a:r>
              <a:rPr lang="en-US">
                <a:sym typeface="Symbol" charset="0"/>
              </a:rPr>
              <a:t></a:t>
            </a:r>
            <a:r>
              <a:rPr lang="el-GR" dirty="0">
                <a:sym typeface="Symbol" charset="0"/>
              </a:rPr>
              <a:t>β</a:t>
            </a:r>
            <a:r>
              <a:rPr lang="en-US" dirty="0">
                <a:sym typeface="Symbol" charset="0"/>
              </a:rPr>
              <a:t>-globin</a:t>
            </a:r>
            <a:r>
              <a:rPr lang="en-US" dirty="0"/>
              <a:t> synthesis (large gene deletions)</a:t>
            </a:r>
          </a:p>
          <a:p>
            <a:pPr lvl="1"/>
            <a:r>
              <a:rPr lang="en-US" dirty="0"/>
              <a:t>Increased Hb F (20-40%; higher than </a:t>
            </a:r>
            <a:r>
              <a:rPr lang="el-GR" dirty="0"/>
              <a:t>β</a:t>
            </a:r>
            <a:r>
              <a:rPr lang="en-US" dirty="0"/>
              <a:t>-thalassemia trait)</a:t>
            </a:r>
          </a:p>
          <a:p>
            <a:pPr lvl="1"/>
            <a:r>
              <a:rPr lang="en-US" dirty="0"/>
              <a:t>Decreased Hb A2 (unlike </a:t>
            </a:r>
            <a:r>
              <a:rPr lang="el-GR" dirty="0"/>
              <a:t>β</a:t>
            </a:r>
            <a:r>
              <a:rPr lang="en-US" dirty="0"/>
              <a:t>-thalassemia trait)</a:t>
            </a:r>
          </a:p>
          <a:p>
            <a:pPr lvl="1"/>
            <a:r>
              <a:rPr lang="en-US" dirty="0"/>
              <a:t>Homozygotes: Hb F only (no A or A2)</a:t>
            </a:r>
          </a:p>
          <a:p>
            <a:endParaRPr lang="en-US" dirty="0"/>
          </a:p>
          <a:p>
            <a:r>
              <a:rPr lang="en-US" dirty="0"/>
              <a:t>Gene-deletion HPFH also known as (</a:t>
            </a:r>
            <a:r>
              <a:rPr lang="el-GR" dirty="0" err="1"/>
              <a:t>δβ</a:t>
            </a:r>
            <a:r>
              <a:rPr lang="en-US" dirty="0"/>
              <a:t>)0-HPFH</a:t>
            </a:r>
            <a:endParaRPr lang="en-US" dirty="0">
              <a:sym typeface="Symbol" charset="0"/>
            </a:endParaRPr>
          </a:p>
          <a:p>
            <a:pPr lvl="1"/>
            <a:r>
              <a:rPr lang="en-US" dirty="0"/>
              <a:t>No thalassemic peripheral blood phenotype </a:t>
            </a:r>
            <a:endParaRPr lang="en-US" dirty="0">
              <a:sym typeface="Symbol" charset="0"/>
            </a:endParaRPr>
          </a:p>
          <a:p>
            <a:pPr lvl="1"/>
            <a:r>
              <a:rPr lang="en-US" dirty="0">
                <a:sym typeface="Symbol" panose="05050102010706020507" pitchFamily="18" charset="2"/>
              </a:rPr>
              <a:t>Hb F ()</a:t>
            </a:r>
            <a:r>
              <a:rPr lang="en-US" dirty="0">
                <a:sym typeface="Symbol" charset="0"/>
              </a:rPr>
              <a:t></a:t>
            </a:r>
            <a:r>
              <a:rPr lang="en-US" dirty="0"/>
              <a:t>synthesis fully compensates for defective </a:t>
            </a:r>
            <a:r>
              <a:rPr lang="el-GR" dirty="0">
                <a:sym typeface="Symbol" charset="0"/>
              </a:rPr>
              <a:t>δ</a:t>
            </a:r>
            <a:r>
              <a:rPr lang="en-US" dirty="0">
                <a:sym typeface="Symbol" charset="0"/>
              </a:rPr>
              <a:t></a:t>
            </a:r>
            <a:r>
              <a:rPr lang="en-US" dirty="0"/>
              <a:t>and</a:t>
            </a:r>
            <a:r>
              <a:rPr lang="el-GR" dirty="0">
                <a:sym typeface="Symbol" charset="0"/>
              </a:rPr>
              <a:t> β</a:t>
            </a:r>
            <a:r>
              <a:rPr lang="en-US" dirty="0"/>
              <a:t> synthesis</a:t>
            </a:r>
          </a:p>
          <a:p>
            <a:pPr lvl="1"/>
            <a:endParaRPr lang="en-US" dirty="0"/>
          </a:p>
          <a:p>
            <a:r>
              <a:rPr lang="en-US" dirty="0">
                <a:sym typeface="Symbol" charset="0"/>
              </a:rPr>
              <a:t>(</a:t>
            </a:r>
            <a:r>
              <a:rPr lang="el-GR" dirty="0" err="1"/>
              <a:t>δβ</a:t>
            </a:r>
            <a:r>
              <a:rPr lang="en-US" dirty="0"/>
              <a:t>)0-thalassemia</a:t>
            </a:r>
          </a:p>
          <a:p>
            <a:pPr lvl="1"/>
            <a:r>
              <a:rPr lang="en-US" dirty="0"/>
              <a:t>Thalassemic peripheral blood phenotype (hypochromic, microcytic anemia)</a:t>
            </a:r>
            <a:endParaRPr lang="en-US" dirty="0">
              <a:sym typeface="Symbol" charset="0"/>
            </a:endParaRPr>
          </a:p>
          <a:p>
            <a:pPr lvl="1"/>
            <a:r>
              <a:rPr lang="en-US" dirty="0">
                <a:sym typeface="Symbol" panose="05050102010706020507" pitchFamily="18" charset="2"/>
              </a:rPr>
              <a:t>Hb F ()</a:t>
            </a:r>
            <a:r>
              <a:rPr lang="en-US" dirty="0">
                <a:sym typeface="Symbol" charset="0"/>
              </a:rPr>
              <a:t></a:t>
            </a:r>
            <a:r>
              <a:rPr lang="en-US" dirty="0"/>
              <a:t>synthesis does not fully compensate for defective </a:t>
            </a:r>
            <a:r>
              <a:rPr lang="el-GR" dirty="0">
                <a:sym typeface="Symbol" charset="0"/>
              </a:rPr>
              <a:t>δ</a:t>
            </a:r>
            <a:r>
              <a:rPr lang="en-US" dirty="0">
                <a:sym typeface="Symbol" charset="0"/>
              </a:rPr>
              <a:t></a:t>
            </a:r>
            <a:r>
              <a:rPr lang="en-US" dirty="0"/>
              <a:t>and</a:t>
            </a:r>
            <a:r>
              <a:rPr lang="el-GR" dirty="0">
                <a:sym typeface="Symbol" charset="0"/>
              </a:rPr>
              <a:t> β</a:t>
            </a:r>
            <a:r>
              <a:rPr lang="en-US" dirty="0"/>
              <a:t> synthesis</a:t>
            </a:r>
          </a:p>
        </p:txBody>
      </p:sp>
    </p:spTree>
    <p:extLst>
      <p:ext uri="{BB962C8B-B14F-4D97-AF65-F5344CB8AC3E}">
        <p14:creationId xmlns:p14="http://schemas.microsoft.com/office/powerpoint/2010/main" val="447777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Thalassemia syndromes</a:t>
            </a:r>
          </a:p>
        </p:txBody>
      </p:sp>
      <p:sp>
        <p:nvSpPr>
          <p:cNvPr id="3" name="Content Placeholder 2"/>
          <p:cNvSpPr>
            <a:spLocks noGrp="1"/>
          </p:cNvSpPr>
          <p:nvPr>
            <p:ph idx="1"/>
          </p:nvPr>
        </p:nvSpPr>
        <p:spPr/>
        <p:txBody>
          <a:bodyPr/>
          <a:lstStyle/>
          <a:p>
            <a:pPr marL="514350" indent="-514350">
              <a:buFont typeface="+mj-lt"/>
              <a:buAutoNum type="arabicPeriod"/>
            </a:pPr>
            <a:r>
              <a:rPr lang="en-US" dirty="0">
                <a:solidFill>
                  <a:schemeClr val="accent1">
                    <a:lumMod val="20000"/>
                    <a:lumOff val="80000"/>
                  </a:schemeClr>
                </a:solidFill>
              </a:rPr>
              <a:t>Basic Science and Pathophysiology</a:t>
            </a:r>
          </a:p>
          <a:p>
            <a:pPr marL="514350" indent="-514350">
              <a:buFont typeface="+mj-lt"/>
              <a:buAutoNum type="arabicPeriod"/>
            </a:pPr>
            <a:r>
              <a:rPr lang="en-US" dirty="0">
                <a:solidFill>
                  <a:schemeClr val="accent1">
                    <a:lumMod val="20000"/>
                    <a:lumOff val="80000"/>
                  </a:schemeClr>
                </a:solidFill>
              </a:rPr>
              <a:t>Epidemiology and Risk Assessment</a:t>
            </a:r>
          </a:p>
          <a:p>
            <a:pPr marL="514350" indent="-514350">
              <a:buFont typeface="+mj-lt"/>
              <a:buAutoNum type="arabicPeriod"/>
            </a:pPr>
            <a:r>
              <a:rPr lang="en-US" dirty="0">
                <a:solidFill>
                  <a:schemeClr val="accent1">
                    <a:lumMod val="20000"/>
                    <a:lumOff val="80000"/>
                  </a:schemeClr>
                </a:solidFill>
              </a:rPr>
              <a:t>Diagnosis</a:t>
            </a:r>
          </a:p>
          <a:p>
            <a:pPr marL="514350" indent="-514350">
              <a:buFont typeface="+mj-lt"/>
              <a:buAutoNum type="arabicPeriod"/>
            </a:pPr>
            <a:r>
              <a:rPr lang="en-US" dirty="0"/>
              <a:t>Management and Treatment</a:t>
            </a:r>
          </a:p>
        </p:txBody>
      </p:sp>
    </p:spTree>
    <p:extLst>
      <p:ext uri="{BB962C8B-B14F-4D97-AF65-F5344CB8AC3E}">
        <p14:creationId xmlns:p14="http://schemas.microsoft.com/office/powerpoint/2010/main" val="13873972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A0A26-A907-734F-8A0F-E03B57D2322D}"/>
              </a:ext>
            </a:extLst>
          </p:cNvPr>
          <p:cNvSpPr>
            <a:spLocks noGrp="1"/>
          </p:cNvSpPr>
          <p:nvPr>
            <p:ph type="title"/>
          </p:nvPr>
        </p:nvSpPr>
        <p:spPr/>
        <p:txBody>
          <a:bodyPr/>
          <a:lstStyle/>
          <a:p>
            <a:r>
              <a:rPr lang="en-US" dirty="0"/>
              <a:t>Therapy for Alpha Thalassemia Intermedia or Major</a:t>
            </a:r>
          </a:p>
        </p:txBody>
      </p:sp>
      <p:sp>
        <p:nvSpPr>
          <p:cNvPr id="3" name="Content Placeholder 2">
            <a:extLst>
              <a:ext uri="{FF2B5EF4-FFF2-40B4-BE49-F238E27FC236}">
                <a16:creationId xmlns:a16="http://schemas.microsoft.com/office/drawing/2014/main" id="{0D7C93FC-AE90-7345-A886-EDF4DDB88237}"/>
              </a:ext>
            </a:extLst>
          </p:cNvPr>
          <p:cNvSpPr>
            <a:spLocks noGrp="1"/>
          </p:cNvSpPr>
          <p:nvPr>
            <p:ph sz="half" idx="1"/>
          </p:nvPr>
        </p:nvSpPr>
        <p:spPr/>
        <p:txBody>
          <a:bodyPr>
            <a:normAutofit fontScale="92500" lnSpcReduction="20000"/>
          </a:bodyPr>
          <a:lstStyle/>
          <a:p>
            <a:r>
              <a:rPr lang="en-US" dirty="0"/>
              <a:t>Hemoglobin H (Intermedia)</a:t>
            </a:r>
          </a:p>
          <a:p>
            <a:pPr lvl="1"/>
            <a:r>
              <a:rPr lang="en-US" dirty="0"/>
              <a:t>Episodic transfusions</a:t>
            </a:r>
          </a:p>
          <a:p>
            <a:pPr lvl="1"/>
            <a:r>
              <a:rPr lang="en-US" dirty="0"/>
              <a:t>Inc anemia with oxidative stress such as infection/inflammation and medications</a:t>
            </a:r>
          </a:p>
          <a:p>
            <a:r>
              <a:rPr lang="en-US" dirty="0"/>
              <a:t>Co-inheritance of Hemoglobin H/CS</a:t>
            </a:r>
          </a:p>
          <a:p>
            <a:pPr lvl="1"/>
            <a:r>
              <a:rPr lang="en-US" dirty="0"/>
              <a:t>More severe</a:t>
            </a:r>
          </a:p>
          <a:p>
            <a:pPr lvl="2"/>
            <a:r>
              <a:rPr lang="en-US" dirty="0"/>
              <a:t>&gt;anemia</a:t>
            </a:r>
          </a:p>
          <a:p>
            <a:pPr lvl="2"/>
            <a:r>
              <a:rPr lang="en-US" dirty="0"/>
              <a:t>earlier age of 1</a:t>
            </a:r>
            <a:r>
              <a:rPr lang="en-US" baseline="30000" dirty="0"/>
              <a:t>st</a:t>
            </a:r>
            <a:r>
              <a:rPr lang="en-US" dirty="0"/>
              <a:t> transfusion</a:t>
            </a:r>
          </a:p>
          <a:p>
            <a:pPr lvl="1"/>
            <a:r>
              <a:rPr lang="en-US" dirty="0"/>
              <a:t>More frequent need for  transfusions</a:t>
            </a:r>
          </a:p>
          <a:p>
            <a:r>
              <a:rPr lang="en-US" dirty="0"/>
              <a:t>Severe phenotype with growth retardation</a:t>
            </a:r>
          </a:p>
          <a:p>
            <a:pPr lvl="1"/>
            <a:r>
              <a:rPr lang="en-US" dirty="0"/>
              <a:t>Chronic transfusions</a:t>
            </a:r>
          </a:p>
          <a:p>
            <a:pPr lvl="1"/>
            <a:r>
              <a:rPr lang="en-US" dirty="0"/>
              <a:t>Hepatosplenomegaly</a:t>
            </a:r>
          </a:p>
          <a:p>
            <a:endParaRPr lang="en-US" dirty="0"/>
          </a:p>
        </p:txBody>
      </p:sp>
      <p:sp>
        <p:nvSpPr>
          <p:cNvPr id="4" name="Content Placeholder 3">
            <a:extLst>
              <a:ext uri="{FF2B5EF4-FFF2-40B4-BE49-F238E27FC236}">
                <a16:creationId xmlns:a16="http://schemas.microsoft.com/office/drawing/2014/main" id="{98683C0C-29A7-CF48-996C-8D1AF94F7147}"/>
              </a:ext>
            </a:extLst>
          </p:cNvPr>
          <p:cNvSpPr>
            <a:spLocks noGrp="1"/>
          </p:cNvSpPr>
          <p:nvPr>
            <p:ph sz="half" idx="2"/>
          </p:nvPr>
        </p:nvSpPr>
        <p:spPr/>
        <p:txBody>
          <a:bodyPr>
            <a:normAutofit fontScale="92500" lnSpcReduction="20000"/>
          </a:bodyPr>
          <a:lstStyle/>
          <a:p>
            <a:r>
              <a:rPr lang="en-US" dirty="0"/>
              <a:t>Alpha </a:t>
            </a:r>
            <a:r>
              <a:rPr lang="en-US" dirty="0" err="1"/>
              <a:t>Thal</a:t>
            </a:r>
            <a:r>
              <a:rPr lang="en-US" dirty="0"/>
              <a:t> Major/Hydrops Fetalis</a:t>
            </a:r>
          </a:p>
          <a:p>
            <a:pPr lvl="1"/>
            <a:r>
              <a:rPr lang="en-US" dirty="0"/>
              <a:t>In utero fetal death</a:t>
            </a:r>
          </a:p>
          <a:p>
            <a:r>
              <a:rPr lang="en-US" dirty="0"/>
              <a:t>Modern therapy</a:t>
            </a:r>
          </a:p>
          <a:p>
            <a:pPr lvl="1"/>
            <a:r>
              <a:rPr lang="en-US" dirty="0"/>
              <a:t>Pre-natal diagnosis</a:t>
            </a:r>
          </a:p>
          <a:p>
            <a:pPr lvl="1"/>
            <a:r>
              <a:rPr lang="en-US" dirty="0"/>
              <a:t>Intra-uterine transfusions</a:t>
            </a:r>
          </a:p>
          <a:p>
            <a:pPr lvl="1"/>
            <a:r>
              <a:rPr lang="en-US" dirty="0"/>
              <a:t>Delivery followed by chronic transfusion therapy</a:t>
            </a:r>
          </a:p>
          <a:p>
            <a:pPr lvl="1"/>
            <a:r>
              <a:rPr lang="en-US" dirty="0"/>
              <a:t>Bone marrow transplantation</a:t>
            </a:r>
          </a:p>
          <a:p>
            <a:pPr lvl="1"/>
            <a:endParaRPr lang="en-US" dirty="0"/>
          </a:p>
        </p:txBody>
      </p:sp>
    </p:spTree>
    <p:extLst>
      <p:ext uri="{BB962C8B-B14F-4D97-AF65-F5344CB8AC3E}">
        <p14:creationId xmlns:p14="http://schemas.microsoft.com/office/powerpoint/2010/main" val="12822859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838200" y="365125"/>
            <a:ext cx="10515600" cy="708763"/>
          </a:xfrm>
        </p:spPr>
        <p:txBody>
          <a:bodyPr>
            <a:normAutofit fontScale="90000"/>
          </a:bodyPr>
          <a:lstStyle/>
          <a:p>
            <a:r>
              <a:rPr lang="en-US" dirty="0"/>
              <a:t>Therapy for Beta Thalassemia Intermedia or Major</a:t>
            </a:r>
          </a:p>
        </p:txBody>
      </p:sp>
      <p:sp>
        <p:nvSpPr>
          <p:cNvPr id="90114" name="Rectangle 3"/>
          <p:cNvSpPr>
            <a:spLocks noGrp="1" noChangeArrowheads="1"/>
          </p:cNvSpPr>
          <p:nvPr>
            <p:ph idx="1"/>
          </p:nvPr>
        </p:nvSpPr>
        <p:spPr>
          <a:xfrm>
            <a:off x="838200" y="1325895"/>
            <a:ext cx="10515600" cy="4351338"/>
          </a:xfrm>
        </p:spPr>
        <p:txBody>
          <a:bodyPr>
            <a:normAutofit fontScale="92500" lnSpcReduction="20000"/>
          </a:bodyPr>
          <a:lstStyle/>
          <a:p>
            <a:r>
              <a:rPr lang="en-US" dirty="0"/>
              <a:t>Cure by stem cell transplantation (HLA-matched sibling donor)</a:t>
            </a:r>
          </a:p>
          <a:p>
            <a:r>
              <a:rPr lang="en-US" dirty="0"/>
              <a:t>Chronic transfusions (</a:t>
            </a:r>
            <a:r>
              <a:rPr lang="en-US" altLang="en-US" dirty="0"/>
              <a:t>“</a:t>
            </a:r>
            <a:r>
              <a:rPr lang="en-US" altLang="ja-JP" dirty="0" err="1"/>
              <a:t>hypertransfusion</a:t>
            </a:r>
            <a:r>
              <a:rPr lang="en-US" altLang="en-US" dirty="0"/>
              <a:t>”</a:t>
            </a:r>
            <a:r>
              <a:rPr lang="en-US" altLang="ja-JP" dirty="0"/>
              <a:t>)</a:t>
            </a:r>
          </a:p>
          <a:p>
            <a:pPr lvl="1"/>
            <a:r>
              <a:rPr lang="en-US" dirty="0"/>
              <a:t>Common indications: severe/symptomatic anemia, growth failure, problematic extramedullary hematopoiesis.</a:t>
            </a:r>
          </a:p>
          <a:p>
            <a:pPr lvl="1"/>
            <a:r>
              <a:rPr lang="en-US" dirty="0"/>
              <a:t>Frequency: every 2-4 weeks (n</a:t>
            </a:r>
            <a:r>
              <a:rPr lang="en-US" altLang="ja-JP" dirty="0"/>
              <a:t>adir Hb ≈ 9-10 g/</a:t>
            </a:r>
            <a:r>
              <a:rPr lang="en-US" altLang="ja-JP" dirty="0" err="1"/>
              <a:t>dL</a:t>
            </a:r>
            <a:r>
              <a:rPr lang="en-US" altLang="ja-JP" dirty="0"/>
              <a:t> with suppressed retic count)</a:t>
            </a:r>
          </a:p>
          <a:p>
            <a:pPr lvl="1"/>
            <a:r>
              <a:rPr lang="en-US" dirty="0"/>
              <a:t>Therapeutic goals:</a:t>
            </a:r>
          </a:p>
          <a:p>
            <a:pPr lvl="2"/>
            <a:r>
              <a:rPr lang="en-US" dirty="0"/>
              <a:t>Alleviate symptomatic anemia</a:t>
            </a:r>
          </a:p>
          <a:p>
            <a:pPr lvl="2"/>
            <a:r>
              <a:rPr lang="en-US" dirty="0"/>
              <a:t>Greatly suppress ineffective erythropoiesis</a:t>
            </a:r>
          </a:p>
          <a:p>
            <a:pPr lvl="2"/>
            <a:r>
              <a:rPr lang="en-US" dirty="0"/>
              <a:t>Prevent bony complications and decrease </a:t>
            </a:r>
            <a:r>
              <a:rPr lang="en-US" dirty="0" err="1"/>
              <a:t>organomegaly</a:t>
            </a:r>
            <a:endParaRPr lang="en-US" dirty="0"/>
          </a:p>
          <a:p>
            <a:pPr lvl="2"/>
            <a:r>
              <a:rPr lang="en-US" dirty="0"/>
              <a:t>Improve growth, development, quality of life</a:t>
            </a:r>
          </a:p>
          <a:p>
            <a:r>
              <a:rPr lang="en-US" dirty="0"/>
              <a:t>Chelation therapy for iron overload</a:t>
            </a:r>
          </a:p>
          <a:p>
            <a:r>
              <a:rPr lang="en-US" dirty="0"/>
              <a:t>Consider splenectomy for marked hypersplenism (e.g., increased transfusion requirements, discomfort)—avoid if possible</a:t>
            </a:r>
          </a:p>
          <a:p>
            <a:endParaRPr lang="en-US" dirty="0"/>
          </a:p>
        </p:txBody>
      </p:sp>
    </p:spTree>
    <p:extLst>
      <p:ext uri="{BB962C8B-B14F-4D97-AF65-F5344CB8AC3E}">
        <p14:creationId xmlns:p14="http://schemas.microsoft.com/office/powerpoint/2010/main" val="12457836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550581" y="685800"/>
          <a:ext cx="7923027" cy="5905552"/>
        </p:xfrm>
        <a:graphic>
          <a:graphicData uri="http://schemas.openxmlformats.org/drawingml/2006/table">
            <a:tbl>
              <a:tblPr>
                <a:tableStyleId>{9D7B26C5-4107-4FEC-AEDC-1716B250A1EF}</a:tableStyleId>
              </a:tblPr>
              <a:tblGrid>
                <a:gridCol w="1739170">
                  <a:extLst>
                    <a:ext uri="{9D8B030D-6E8A-4147-A177-3AD203B41FA5}">
                      <a16:colId xmlns:a16="http://schemas.microsoft.com/office/drawing/2014/main" val="20000"/>
                    </a:ext>
                  </a:extLst>
                </a:gridCol>
                <a:gridCol w="726500">
                  <a:extLst>
                    <a:ext uri="{9D8B030D-6E8A-4147-A177-3AD203B41FA5}">
                      <a16:colId xmlns:a16="http://schemas.microsoft.com/office/drawing/2014/main" val="20001"/>
                    </a:ext>
                  </a:extLst>
                </a:gridCol>
                <a:gridCol w="1342735">
                  <a:extLst>
                    <a:ext uri="{9D8B030D-6E8A-4147-A177-3AD203B41FA5}">
                      <a16:colId xmlns:a16="http://schemas.microsoft.com/office/drawing/2014/main" val="20002"/>
                    </a:ext>
                  </a:extLst>
                </a:gridCol>
                <a:gridCol w="4114622">
                  <a:extLst>
                    <a:ext uri="{9D8B030D-6E8A-4147-A177-3AD203B41FA5}">
                      <a16:colId xmlns:a16="http://schemas.microsoft.com/office/drawing/2014/main" val="20003"/>
                    </a:ext>
                  </a:extLst>
                </a:gridCol>
              </a:tblGrid>
              <a:tr h="202549">
                <a:tc>
                  <a:txBody>
                    <a:bodyPr/>
                    <a:lstStyle/>
                    <a:p>
                      <a:pPr algn="l" fontAlgn="b"/>
                      <a:r>
                        <a:rPr lang="en-US" sz="1400" b="1" u="none" strike="noStrike" dirty="0">
                          <a:effectLst/>
                        </a:rPr>
                        <a:t>Assessment</a:t>
                      </a:r>
                      <a:endParaRPr lang="en-US" sz="1400" b="1" i="0" u="none" strike="noStrike" dirty="0">
                        <a:solidFill>
                          <a:srgbClr val="000000"/>
                        </a:solidFill>
                        <a:effectLst/>
                        <a:latin typeface="Calibri" panose="020F0502020204030204" pitchFamily="34" charset="0"/>
                      </a:endParaRPr>
                    </a:p>
                  </a:txBody>
                  <a:tcPr marL="9052" marR="9052" marT="9052" marB="0" anchor="b">
                    <a:lnL>
                      <a:noFill/>
                    </a:lnL>
                    <a:lnR>
                      <a:noFill/>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1" u="none" strike="noStrike" dirty="0">
                          <a:effectLst/>
                        </a:rPr>
                        <a:t>Ages</a:t>
                      </a:r>
                      <a:endParaRPr lang="en-US" sz="1400" b="1" i="0" u="none" strike="noStrike" dirty="0">
                        <a:solidFill>
                          <a:srgbClr val="000000"/>
                        </a:solidFill>
                        <a:effectLst/>
                        <a:latin typeface="Calibri" panose="020F0502020204030204" pitchFamily="34" charset="0"/>
                      </a:endParaRPr>
                    </a:p>
                  </a:txBody>
                  <a:tcPr marL="9052" marR="9052" marT="9052" marB="0" anchor="b">
                    <a:lnL>
                      <a:noFill/>
                    </a:lnL>
                    <a:lnR>
                      <a:noFill/>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1" u="none" strike="noStrike" dirty="0">
                          <a:effectLst/>
                        </a:rPr>
                        <a:t>Frequency</a:t>
                      </a:r>
                      <a:endParaRPr lang="en-US" sz="1400" b="1" i="0" u="none" strike="noStrike" dirty="0">
                        <a:solidFill>
                          <a:srgbClr val="000000"/>
                        </a:solidFill>
                        <a:effectLst/>
                        <a:latin typeface="Calibri" panose="020F0502020204030204" pitchFamily="34" charset="0"/>
                      </a:endParaRPr>
                    </a:p>
                  </a:txBody>
                  <a:tcPr marL="9052" marR="9052" marT="9052" marB="0" anchor="b">
                    <a:lnL>
                      <a:noFill/>
                    </a:lnL>
                    <a:lnR>
                      <a:noFill/>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1" u="none" strike="noStrike" dirty="0">
                          <a:effectLst/>
                        </a:rPr>
                        <a:t>Comments</a:t>
                      </a:r>
                      <a:endParaRPr lang="en-US" sz="1400" b="1" i="0" u="none" strike="noStrike" dirty="0">
                        <a:solidFill>
                          <a:srgbClr val="000000"/>
                        </a:solidFill>
                        <a:effectLst/>
                        <a:latin typeface="Calibri" panose="020F0502020204030204" pitchFamily="34" charset="0"/>
                      </a:endParaRPr>
                    </a:p>
                  </a:txBody>
                  <a:tcPr marL="9052" marR="9052" marT="9052" marB="0" anchor="b">
                    <a:lnL>
                      <a:noFill/>
                    </a:lnL>
                    <a:lnR>
                      <a:noFill/>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02549">
                <a:tc>
                  <a:txBody>
                    <a:bodyPr/>
                    <a:lstStyle/>
                    <a:p>
                      <a:pPr algn="l" fontAlgn="b"/>
                      <a:r>
                        <a:rPr lang="en-US" sz="1400" u="none" strike="noStrike" dirty="0">
                          <a:effectLst/>
                        </a:rPr>
                        <a:t>Bone mineral density</a:t>
                      </a:r>
                      <a:endParaRPr lang="en-US" sz="1400" b="0" i="0" u="none" strike="noStrike" dirty="0">
                        <a:solidFill>
                          <a:srgbClr val="000000"/>
                        </a:solidFill>
                        <a:effectLst/>
                        <a:latin typeface="Calibri" panose="020F0502020204030204" pitchFamily="34" charset="0"/>
                      </a:endParaRPr>
                    </a:p>
                  </a:txBody>
                  <a:tcPr marL="9052" marR="9052" marT="9052" marB="0">
                    <a:lnT w="12700" cap="flat" cmpd="sng" algn="ctr">
                      <a:solidFill>
                        <a:schemeClr val="tx1"/>
                      </a:solidFill>
                      <a:prstDash val="solid"/>
                      <a:round/>
                      <a:headEnd type="none" w="med" len="med"/>
                      <a:tailEnd type="none" w="med" len="med"/>
                    </a:lnT>
                  </a:tcPr>
                </a:tc>
                <a:tc>
                  <a:txBody>
                    <a:bodyPr/>
                    <a:lstStyle/>
                    <a:p>
                      <a:pPr algn="l" fontAlgn="b"/>
                      <a:r>
                        <a:rPr lang="en-US" sz="1400" u="none" strike="noStrike" dirty="0">
                          <a:effectLst/>
                        </a:rPr>
                        <a:t>≥ 10</a:t>
                      </a:r>
                      <a:endParaRPr lang="en-US" sz="1400" b="0" i="0" u="none" strike="noStrike" dirty="0">
                        <a:solidFill>
                          <a:srgbClr val="000000"/>
                        </a:solidFill>
                        <a:effectLst/>
                        <a:latin typeface="Calibri" panose="020F0502020204030204" pitchFamily="34" charset="0"/>
                      </a:endParaRPr>
                    </a:p>
                  </a:txBody>
                  <a:tcPr marL="9052" marR="9052" marT="9052" marB="0">
                    <a:lnT w="12700" cap="flat" cmpd="sng" algn="ctr">
                      <a:solidFill>
                        <a:schemeClr val="tx1"/>
                      </a:solidFill>
                      <a:prstDash val="solid"/>
                      <a:round/>
                      <a:headEnd type="none" w="med" len="med"/>
                      <a:tailEnd type="none" w="med" len="med"/>
                    </a:lnT>
                  </a:tcPr>
                </a:tc>
                <a:tc>
                  <a:txBody>
                    <a:bodyPr/>
                    <a:lstStyle/>
                    <a:p>
                      <a:pPr algn="l" fontAlgn="b"/>
                      <a:r>
                        <a:rPr lang="en-US" sz="1400" u="none" strike="noStrike" dirty="0">
                          <a:effectLst/>
                        </a:rPr>
                        <a:t>Yearly</a:t>
                      </a:r>
                      <a:endParaRPr lang="en-US" sz="1400" b="0" i="0" u="none" strike="noStrike" dirty="0">
                        <a:solidFill>
                          <a:srgbClr val="000000"/>
                        </a:solidFill>
                        <a:effectLst/>
                        <a:latin typeface="Calibri" panose="020F0502020204030204" pitchFamily="34" charset="0"/>
                      </a:endParaRPr>
                    </a:p>
                  </a:txBody>
                  <a:tcPr marL="9052" marR="9052" marT="9052" marB="0">
                    <a:lnT w="12700" cap="flat" cmpd="sng" algn="ctr">
                      <a:solidFill>
                        <a:schemeClr val="tx1"/>
                      </a:solidFill>
                      <a:prstDash val="solid"/>
                      <a:round/>
                      <a:headEnd type="none" w="med" len="med"/>
                      <a:tailEnd type="none" w="med" len="med"/>
                    </a:lnT>
                  </a:tcPr>
                </a:tc>
                <a:tc>
                  <a:txBody>
                    <a:bodyPr/>
                    <a:lstStyle/>
                    <a:p>
                      <a:pPr algn="l" fontAlgn="b"/>
                      <a:r>
                        <a:rPr lang="fr-FR" sz="1400" u="none" strike="noStrike" dirty="0">
                          <a:effectLst/>
                        </a:rPr>
                        <a:t>DEXA scan or quantitative CT</a:t>
                      </a:r>
                      <a:endParaRPr lang="fr-FR" sz="1400" b="0" i="0" u="none" strike="noStrike" dirty="0">
                        <a:solidFill>
                          <a:srgbClr val="000000"/>
                        </a:solidFill>
                        <a:effectLst/>
                        <a:latin typeface="Calibri" panose="020F0502020204030204" pitchFamily="34" charset="0"/>
                      </a:endParaRPr>
                    </a:p>
                  </a:txBody>
                  <a:tcPr marL="9052" marR="9052" marT="9052"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96854">
                <a:tc>
                  <a:txBody>
                    <a:bodyPr/>
                    <a:lstStyle/>
                    <a:p>
                      <a:pPr algn="l" fontAlgn="b"/>
                      <a:r>
                        <a:rPr lang="en-US" sz="1400" u="none" strike="noStrike" dirty="0">
                          <a:effectLst/>
                        </a:rPr>
                        <a:t>Tanner Stage</a:t>
                      </a:r>
                      <a:endParaRPr lang="en-US" sz="1400" b="0" i="0" u="none" strike="noStrike" dirty="0">
                        <a:solidFill>
                          <a:srgbClr val="000000"/>
                        </a:solidFill>
                        <a:effectLst/>
                        <a:latin typeface="Calibri" panose="020F0502020204030204" pitchFamily="34" charset="0"/>
                      </a:endParaRPr>
                    </a:p>
                  </a:txBody>
                  <a:tcPr marL="9052" marR="9052" marT="9052" marB="0">
                    <a:lnB w="12700" cap="flat" cmpd="sng" algn="ctr">
                      <a:solidFill>
                        <a:schemeClr val="tx1"/>
                      </a:solidFill>
                      <a:prstDash val="sysDot"/>
                      <a:round/>
                      <a:headEnd type="none" w="med" len="med"/>
                      <a:tailEnd type="none" w="med" len="med"/>
                    </a:lnB>
                  </a:tcPr>
                </a:tc>
                <a:tc>
                  <a:txBody>
                    <a:bodyPr/>
                    <a:lstStyle/>
                    <a:p>
                      <a:pPr algn="l" fontAlgn="b"/>
                      <a:r>
                        <a:rPr lang="en-US" sz="1400" u="none" strike="noStrike" dirty="0">
                          <a:effectLst/>
                        </a:rPr>
                        <a:t>10 to 20</a:t>
                      </a:r>
                      <a:endParaRPr lang="en-US" sz="1400" b="0" i="0" u="none" strike="noStrike" dirty="0">
                        <a:solidFill>
                          <a:srgbClr val="000000"/>
                        </a:solidFill>
                        <a:effectLst/>
                        <a:latin typeface="Calibri" panose="020F0502020204030204" pitchFamily="34" charset="0"/>
                      </a:endParaRPr>
                    </a:p>
                  </a:txBody>
                  <a:tcPr marL="9052" marR="9052" marT="9052" marB="0">
                    <a:lnB w="12700" cap="flat" cmpd="sng" algn="ctr">
                      <a:solidFill>
                        <a:schemeClr val="tx1"/>
                      </a:solidFill>
                      <a:prstDash val="sysDot"/>
                      <a:round/>
                      <a:headEnd type="none" w="med" len="med"/>
                      <a:tailEnd type="none" w="med" len="med"/>
                    </a:lnB>
                  </a:tcPr>
                </a:tc>
                <a:tc>
                  <a:txBody>
                    <a:bodyPr/>
                    <a:lstStyle/>
                    <a:p>
                      <a:pPr algn="l" fontAlgn="b"/>
                      <a:r>
                        <a:rPr lang="en-US" sz="1400" u="none" strike="noStrike" dirty="0">
                          <a:effectLst/>
                        </a:rPr>
                        <a:t>Yearly</a:t>
                      </a:r>
                      <a:endParaRPr lang="en-US" sz="1400" b="0" i="0" u="none" strike="noStrike" dirty="0">
                        <a:solidFill>
                          <a:srgbClr val="000000"/>
                        </a:solidFill>
                        <a:effectLst/>
                        <a:latin typeface="Calibri" panose="020F0502020204030204" pitchFamily="34" charset="0"/>
                      </a:endParaRPr>
                    </a:p>
                  </a:txBody>
                  <a:tcPr marL="9052" marR="9052" marT="9052" marB="0">
                    <a:lnB w="12700" cap="flat" cmpd="sng" algn="ctr">
                      <a:solidFill>
                        <a:schemeClr val="tx1"/>
                      </a:solidFill>
                      <a:prstDash val="sysDot"/>
                      <a:round/>
                      <a:headEnd type="none" w="med" len="med"/>
                      <a:tailEnd type="none" w="med" len="med"/>
                    </a:lnB>
                  </a:tcPr>
                </a:tc>
                <a:tc>
                  <a:txBody>
                    <a:bodyPr/>
                    <a:lstStyle/>
                    <a:p>
                      <a:pPr algn="l" fontAlgn="b"/>
                      <a:r>
                        <a:rPr lang="en-US" sz="1400" u="none" strike="noStrike" dirty="0">
                          <a:effectLst/>
                        </a:rPr>
                        <a:t>Perform yearly starting at age 10 and continuing until breast or gonadal Tanner stage V or age 20.</a:t>
                      </a:r>
                      <a:endParaRPr lang="en-US" sz="1400" b="0" i="0" u="none" strike="noStrike" dirty="0">
                        <a:solidFill>
                          <a:srgbClr val="000000"/>
                        </a:solidFill>
                        <a:effectLst/>
                        <a:latin typeface="Calibri" panose="020F0502020204030204" pitchFamily="34" charset="0"/>
                      </a:endParaRPr>
                    </a:p>
                  </a:txBody>
                  <a:tcPr marL="9052" marR="9052" marT="9052" marB="0">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r h="202549">
                <a:tc>
                  <a:txBody>
                    <a:bodyPr/>
                    <a:lstStyle/>
                    <a:p>
                      <a:pPr algn="l" fontAlgn="b"/>
                      <a:r>
                        <a:rPr lang="en-US" sz="1400" u="none" strike="noStrike">
                          <a:effectLst/>
                        </a:rPr>
                        <a:t>Liver Iron Content</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a:effectLst/>
                        </a:rPr>
                        <a:t>all</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a:effectLst/>
                        </a:rPr>
                        <a:t>Yearly</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dirty="0">
                          <a:effectLst/>
                        </a:rPr>
                        <a:t>MRI (R2, T2*) or liver biopsy</a:t>
                      </a:r>
                      <a:endParaRPr lang="en-US" sz="1400" b="0" i="0" u="none" strike="noStrike" dirty="0">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3"/>
                  </a:ext>
                </a:extLst>
              </a:tr>
              <a:tr h="591160">
                <a:tc>
                  <a:txBody>
                    <a:bodyPr/>
                    <a:lstStyle/>
                    <a:p>
                      <a:pPr algn="l" fontAlgn="b"/>
                      <a:r>
                        <a:rPr lang="en-US" sz="1400" u="none" strike="noStrike">
                          <a:effectLst/>
                        </a:rPr>
                        <a:t>Cardiac T2*</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dirty="0">
                          <a:effectLst/>
                        </a:rPr>
                        <a:t>≥ 10</a:t>
                      </a:r>
                      <a:endParaRPr lang="en-US" sz="1400" b="0" i="0" u="none" strike="noStrike" dirty="0">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dirty="0">
                          <a:effectLst/>
                        </a:rPr>
                        <a:t>Yearly</a:t>
                      </a:r>
                      <a:endParaRPr lang="en-US" sz="1400" b="0" i="0" u="none" strike="noStrike" dirty="0">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dirty="0">
                          <a:effectLst/>
                        </a:rPr>
                        <a:t>To be performed when available for patients with biochemical evidence of iron overload or age 10 years or older</a:t>
                      </a:r>
                      <a:endParaRPr lang="en-US" sz="1400" b="0" i="0" u="none" strike="noStrike" dirty="0">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4"/>
                  </a:ext>
                </a:extLst>
              </a:tr>
              <a:tr h="591160">
                <a:tc>
                  <a:txBody>
                    <a:bodyPr/>
                    <a:lstStyle/>
                    <a:p>
                      <a:pPr algn="l" fontAlgn="b"/>
                      <a:r>
                        <a:rPr lang="en-US" sz="1400" u="none" strike="noStrike">
                          <a:effectLst/>
                        </a:rPr>
                        <a:t>Cardiac Studies</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a:effectLst/>
                        </a:rPr>
                        <a:t>≥ 10</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a:effectLst/>
                        </a:rPr>
                        <a:t>Yearly</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dirty="0">
                          <a:effectLst/>
                        </a:rPr>
                        <a:t>Echocardiography and/or cardiac function by MRI; indicate the need to assess for pulmonary hypertension when ordering an echocardiogram</a:t>
                      </a:r>
                      <a:endParaRPr lang="en-US" sz="1400" b="0" i="0" u="none" strike="noStrike" dirty="0">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5"/>
                  </a:ext>
                </a:extLst>
              </a:tr>
              <a:tr h="202549">
                <a:tc>
                  <a:txBody>
                    <a:bodyPr/>
                    <a:lstStyle/>
                    <a:p>
                      <a:pPr algn="l" fontAlgn="b"/>
                      <a:r>
                        <a:rPr lang="en-US" sz="1400" u="none" strike="noStrike">
                          <a:effectLst/>
                        </a:rPr>
                        <a:t>CBC plus differential</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a:effectLst/>
                        </a:rPr>
                        <a:t>all</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a:effectLst/>
                        </a:rPr>
                        <a:t>Yearly (minimum)</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dirty="0">
                          <a:effectLst/>
                        </a:rPr>
                        <a:t>If transfused, preceding each transfusion</a:t>
                      </a:r>
                      <a:endParaRPr lang="en-US" sz="1400" b="0" i="0" u="none" strike="noStrike" dirty="0">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6"/>
                  </a:ext>
                </a:extLst>
              </a:tr>
              <a:tr h="396854">
                <a:tc>
                  <a:txBody>
                    <a:bodyPr/>
                    <a:lstStyle/>
                    <a:p>
                      <a:pPr algn="l" fontAlgn="b"/>
                      <a:r>
                        <a:rPr lang="en-US" sz="1400" u="none" strike="noStrike">
                          <a:effectLst/>
                        </a:rPr>
                        <a:t>Blood chemistries</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a:effectLst/>
                        </a:rPr>
                        <a:t>all</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a:effectLst/>
                        </a:rPr>
                        <a:t>Yearly</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dirty="0">
                          <a:effectLst/>
                        </a:rPr>
                        <a:t>BUN, creatinine, calcium, magnesium, phosphorus, and zinc</a:t>
                      </a:r>
                      <a:endParaRPr lang="en-US" sz="1400" b="0" i="0" u="none" strike="noStrike" dirty="0">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7"/>
                  </a:ext>
                </a:extLst>
              </a:tr>
              <a:tr h="202549">
                <a:tc>
                  <a:txBody>
                    <a:bodyPr/>
                    <a:lstStyle/>
                    <a:p>
                      <a:pPr algn="l" fontAlgn="b"/>
                      <a:r>
                        <a:rPr lang="en-US" sz="1400" u="none" strike="noStrike">
                          <a:effectLst/>
                        </a:rPr>
                        <a:t>LFTs</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a:effectLst/>
                        </a:rPr>
                        <a:t>all</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a:effectLst/>
                        </a:rPr>
                        <a:t>Yearly</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sv-SE" sz="1400" u="none" strike="noStrike" dirty="0">
                          <a:effectLst/>
                        </a:rPr>
                        <a:t>ALT, AST, total bilirubin, albumin</a:t>
                      </a:r>
                      <a:endParaRPr lang="sv-SE" sz="1400" b="0" i="0" u="none" strike="noStrike" dirty="0">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8"/>
                  </a:ext>
                </a:extLst>
              </a:tr>
              <a:tr h="202549">
                <a:tc>
                  <a:txBody>
                    <a:bodyPr/>
                    <a:lstStyle/>
                    <a:p>
                      <a:pPr algn="l" fontAlgn="b"/>
                      <a:r>
                        <a:rPr lang="en-US" sz="1400" u="none" strike="noStrike">
                          <a:effectLst/>
                        </a:rPr>
                        <a:t>Ferritin</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a:effectLst/>
                        </a:rPr>
                        <a:t>all</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a:effectLst/>
                        </a:rPr>
                        <a:t>Yearly (minimum)</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dirty="0">
                          <a:effectLst/>
                        </a:rPr>
                        <a:t>If transfused, preceding each transfusion</a:t>
                      </a:r>
                      <a:endParaRPr lang="en-US" sz="1400" b="0" i="0" u="none" strike="noStrike" dirty="0">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9"/>
                  </a:ext>
                </a:extLst>
              </a:tr>
              <a:tr h="396854">
                <a:tc>
                  <a:txBody>
                    <a:bodyPr/>
                    <a:lstStyle/>
                    <a:p>
                      <a:pPr algn="l" fontAlgn="b"/>
                      <a:r>
                        <a:rPr lang="en-US" sz="1400" u="none" strike="noStrike">
                          <a:effectLst/>
                        </a:rPr>
                        <a:t>HIV</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a:effectLst/>
                        </a:rPr>
                        <a:t>all</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dirty="0">
                          <a:effectLst/>
                        </a:rPr>
                        <a:t>Yearly</a:t>
                      </a:r>
                      <a:endParaRPr lang="en-US" sz="1400" b="0" i="0" u="none" strike="noStrike" dirty="0">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dirty="0">
                          <a:effectLst/>
                        </a:rPr>
                        <a:t>Only for transfused participants starting at the first transfusion</a:t>
                      </a:r>
                      <a:endParaRPr lang="en-US" sz="1400" b="0" i="0" u="none" strike="noStrike" dirty="0">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10"/>
                  </a:ext>
                </a:extLst>
              </a:tr>
              <a:tr h="396854">
                <a:tc>
                  <a:txBody>
                    <a:bodyPr/>
                    <a:lstStyle/>
                    <a:p>
                      <a:pPr algn="l" fontAlgn="b"/>
                      <a:r>
                        <a:rPr lang="en-US" sz="1400" u="none" strike="noStrike">
                          <a:effectLst/>
                        </a:rPr>
                        <a:t>Hepatitis serology</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a:effectLst/>
                        </a:rPr>
                        <a:t>all</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a:effectLst/>
                        </a:rPr>
                        <a:t>Yearly</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dirty="0">
                          <a:effectLst/>
                        </a:rPr>
                        <a:t>Only for transfused participants starting at the first transfusion.</a:t>
                      </a:r>
                      <a:endParaRPr lang="en-US" sz="1400" b="0" i="0" u="none" strike="noStrike" dirty="0">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11"/>
                  </a:ext>
                </a:extLst>
              </a:tr>
              <a:tr h="396854">
                <a:tc>
                  <a:txBody>
                    <a:bodyPr/>
                    <a:lstStyle/>
                    <a:p>
                      <a:pPr algn="l" fontAlgn="b"/>
                      <a:r>
                        <a:rPr lang="en-US" sz="1400" u="none" strike="noStrike">
                          <a:effectLst/>
                        </a:rPr>
                        <a:t>Fasting plasma ascorbate</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a:effectLst/>
                        </a:rPr>
                        <a:t>all</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a:effectLst/>
                        </a:rPr>
                        <a:t>Yearly</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dirty="0">
                          <a:effectLst/>
                        </a:rPr>
                        <a:t>12 hour fast</a:t>
                      </a:r>
                      <a:endParaRPr lang="en-US" sz="1400" b="0" i="0" u="none" strike="noStrike" dirty="0">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12"/>
                  </a:ext>
                </a:extLst>
              </a:tr>
              <a:tr h="202549">
                <a:tc>
                  <a:txBody>
                    <a:bodyPr/>
                    <a:lstStyle/>
                    <a:p>
                      <a:pPr algn="l" fontAlgn="b"/>
                      <a:r>
                        <a:rPr lang="en-US" sz="1400" u="none" strike="noStrike">
                          <a:effectLst/>
                        </a:rPr>
                        <a:t>Fasting glucose</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a:effectLst/>
                        </a:rPr>
                        <a:t>≥ 10</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a:effectLst/>
                        </a:rPr>
                        <a:t>Yearly</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en-US" sz="1400" u="none" strike="noStrike" dirty="0">
                          <a:effectLst/>
                        </a:rPr>
                        <a:t>12 hour fast</a:t>
                      </a:r>
                      <a:endParaRPr lang="en-US" sz="1400" b="0" i="0" u="none" strike="noStrike" dirty="0">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13"/>
                  </a:ext>
                </a:extLst>
              </a:tr>
              <a:tr h="396854">
                <a:tc>
                  <a:txBody>
                    <a:bodyPr/>
                    <a:lstStyle/>
                    <a:p>
                      <a:pPr algn="l" fontAlgn="b"/>
                      <a:r>
                        <a:rPr lang="en-US" sz="1400" u="none" strike="noStrike">
                          <a:effectLst/>
                        </a:rPr>
                        <a:t>Endocrine panel I</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tcPr>
                </a:tc>
                <a:tc>
                  <a:txBody>
                    <a:bodyPr/>
                    <a:lstStyle/>
                    <a:p>
                      <a:pPr algn="l" fontAlgn="b"/>
                      <a:r>
                        <a:rPr lang="en-US" sz="1400" u="none" strike="noStrike">
                          <a:effectLst/>
                        </a:rPr>
                        <a:t>≥ 6</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tcPr>
                </a:tc>
                <a:tc>
                  <a:txBody>
                    <a:bodyPr/>
                    <a:lstStyle/>
                    <a:p>
                      <a:pPr algn="l" fontAlgn="b"/>
                      <a:r>
                        <a:rPr lang="en-US" sz="1400" u="none" strike="noStrike">
                          <a:effectLst/>
                        </a:rPr>
                        <a:t>Yearly</a:t>
                      </a:r>
                      <a:endParaRPr lang="en-US" sz="1400" b="0" i="0" u="none" strike="noStrike">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tcPr>
                </a:tc>
                <a:tc>
                  <a:txBody>
                    <a:bodyPr/>
                    <a:lstStyle/>
                    <a:p>
                      <a:pPr algn="l" fontAlgn="b"/>
                      <a:r>
                        <a:rPr lang="en-US" sz="1400" u="none" strike="noStrike" dirty="0">
                          <a:effectLst/>
                        </a:rPr>
                        <a:t>TSH, free T4, parathyroid hormone, 25-hydroxy vitamin D, and 1,25 </a:t>
                      </a:r>
                      <a:r>
                        <a:rPr lang="en-US" sz="1400" u="none" strike="noStrike" dirty="0" err="1">
                          <a:effectLst/>
                        </a:rPr>
                        <a:t>dihydroxy</a:t>
                      </a:r>
                      <a:r>
                        <a:rPr lang="en-US" sz="1400" u="none" strike="noStrike" dirty="0">
                          <a:effectLst/>
                        </a:rPr>
                        <a:t> vitamin D levels</a:t>
                      </a:r>
                      <a:endParaRPr lang="en-US" sz="1400" b="0" i="0" u="none" strike="noStrike" dirty="0">
                        <a:solidFill>
                          <a:srgbClr val="000000"/>
                        </a:solidFill>
                        <a:effectLst/>
                        <a:latin typeface="Calibri" panose="020F0502020204030204" pitchFamily="34" charset="0"/>
                      </a:endParaRPr>
                    </a:p>
                  </a:txBody>
                  <a:tcPr marL="9052" marR="9052" marT="9052" marB="0">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10014"/>
                  </a:ext>
                </a:extLst>
              </a:tr>
              <a:tr h="396854">
                <a:tc>
                  <a:txBody>
                    <a:bodyPr/>
                    <a:lstStyle/>
                    <a:p>
                      <a:pPr algn="l" fontAlgn="b"/>
                      <a:r>
                        <a:rPr lang="en-US" sz="1400" u="none" strike="noStrike" dirty="0">
                          <a:effectLst/>
                        </a:rPr>
                        <a:t>Endocrine panel II</a:t>
                      </a:r>
                      <a:endParaRPr lang="en-US" sz="1400" b="0" i="0" u="none" strike="noStrike" dirty="0">
                        <a:solidFill>
                          <a:srgbClr val="000000"/>
                        </a:solidFill>
                        <a:effectLst/>
                        <a:latin typeface="Calibri" panose="020F0502020204030204" pitchFamily="34" charset="0"/>
                      </a:endParaRPr>
                    </a:p>
                  </a:txBody>
                  <a:tcPr marL="9052" marR="9052" marT="9052" marB="0">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 10</a:t>
                      </a:r>
                      <a:endParaRPr lang="en-US" sz="1400" b="0" i="0" u="none" strike="noStrike" dirty="0">
                        <a:solidFill>
                          <a:srgbClr val="000000"/>
                        </a:solidFill>
                        <a:effectLst/>
                        <a:latin typeface="Calibri" panose="020F0502020204030204" pitchFamily="34" charset="0"/>
                      </a:endParaRPr>
                    </a:p>
                  </a:txBody>
                  <a:tcPr marL="9052" marR="9052" marT="9052" marB="0">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Yearly</a:t>
                      </a:r>
                      <a:endParaRPr lang="en-US" sz="1400" b="0" i="0" u="none" strike="noStrike" dirty="0">
                        <a:solidFill>
                          <a:srgbClr val="000000"/>
                        </a:solidFill>
                        <a:effectLst/>
                        <a:latin typeface="Calibri" panose="020F0502020204030204" pitchFamily="34" charset="0"/>
                      </a:endParaRPr>
                    </a:p>
                  </a:txBody>
                  <a:tcPr marL="9052" marR="9052" marT="9052" marB="0">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Testosterone (males only), FSH and LH (males and females), and estradiol (females only)</a:t>
                      </a:r>
                      <a:endParaRPr lang="en-US" sz="1400" b="0" i="0" u="none" strike="noStrike" dirty="0">
                        <a:solidFill>
                          <a:srgbClr val="000000"/>
                        </a:solidFill>
                        <a:effectLst/>
                        <a:latin typeface="Calibri" panose="020F0502020204030204" pitchFamily="34" charset="0"/>
                      </a:endParaRPr>
                    </a:p>
                  </a:txBody>
                  <a:tcPr marL="9052" marR="9052" marT="9052" marB="0">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
        <p:nvSpPr>
          <p:cNvPr id="7" name="Title 1"/>
          <p:cNvSpPr txBox="1">
            <a:spLocks/>
          </p:cNvSpPr>
          <p:nvPr/>
        </p:nvSpPr>
        <p:spPr>
          <a:xfrm>
            <a:off x="344425" y="228600"/>
            <a:ext cx="10853228" cy="457200"/>
          </a:xfrm>
          <a:prstGeom prst="rect">
            <a:avLst/>
          </a:prstGeom>
        </p:spPr>
        <p:txBody>
          <a:bodyPr/>
          <a:lstStyle>
            <a:lvl1pPr algn="ctr" defTabSz="457200" rtl="0" eaLnBrk="0" fontAlgn="base" hangingPunct="0">
              <a:spcBef>
                <a:spcPct val="0"/>
              </a:spcBef>
              <a:spcAft>
                <a:spcPct val="0"/>
              </a:spcAft>
              <a:defRPr sz="4400" b="1" kern="1200">
                <a:solidFill>
                  <a:srgbClr val="234F77"/>
                </a:solidFill>
                <a:latin typeface="Arial"/>
                <a:ea typeface="ＭＳ Ｐゴシック" charset="0"/>
                <a:cs typeface="Arial"/>
              </a:defRPr>
            </a:lvl1pPr>
            <a:lvl2pPr algn="ctr" defTabSz="457200" rtl="0" eaLnBrk="0" fontAlgn="base" hangingPunct="0">
              <a:spcBef>
                <a:spcPct val="0"/>
              </a:spcBef>
              <a:spcAft>
                <a:spcPct val="0"/>
              </a:spcAft>
              <a:defRPr sz="4400" b="1">
                <a:solidFill>
                  <a:srgbClr val="234F77"/>
                </a:solidFill>
                <a:latin typeface="Arial" charset="0"/>
                <a:ea typeface="ＭＳ Ｐゴシック" charset="0"/>
              </a:defRPr>
            </a:lvl2pPr>
            <a:lvl3pPr algn="ctr" defTabSz="457200" rtl="0" eaLnBrk="0" fontAlgn="base" hangingPunct="0">
              <a:spcBef>
                <a:spcPct val="0"/>
              </a:spcBef>
              <a:spcAft>
                <a:spcPct val="0"/>
              </a:spcAft>
              <a:defRPr sz="4400" b="1">
                <a:solidFill>
                  <a:srgbClr val="234F77"/>
                </a:solidFill>
                <a:latin typeface="Arial" charset="0"/>
                <a:ea typeface="ＭＳ Ｐゴシック" charset="0"/>
              </a:defRPr>
            </a:lvl3pPr>
            <a:lvl4pPr algn="ctr" defTabSz="457200" rtl="0" eaLnBrk="0" fontAlgn="base" hangingPunct="0">
              <a:spcBef>
                <a:spcPct val="0"/>
              </a:spcBef>
              <a:spcAft>
                <a:spcPct val="0"/>
              </a:spcAft>
              <a:defRPr sz="4400" b="1">
                <a:solidFill>
                  <a:srgbClr val="234F77"/>
                </a:solidFill>
                <a:latin typeface="Arial" charset="0"/>
                <a:ea typeface="ＭＳ Ｐゴシック" charset="0"/>
              </a:defRPr>
            </a:lvl4pPr>
            <a:lvl5pPr algn="ctr" defTabSz="457200" rtl="0" eaLnBrk="0" fontAlgn="base" hangingPunct="0">
              <a:spcBef>
                <a:spcPct val="0"/>
              </a:spcBef>
              <a:spcAft>
                <a:spcPct val="0"/>
              </a:spcAft>
              <a:defRPr sz="4400" b="1">
                <a:solidFill>
                  <a:srgbClr val="234F77"/>
                </a:solidFill>
                <a:latin typeface="Arial" charset="0"/>
                <a:ea typeface="ＭＳ Ｐゴシック" charset="0"/>
              </a:defRPr>
            </a:lvl5pPr>
            <a:lvl6pPr marL="457200" algn="ctr" defTabSz="457200" rtl="0" fontAlgn="base">
              <a:spcBef>
                <a:spcPct val="0"/>
              </a:spcBef>
              <a:spcAft>
                <a:spcPct val="0"/>
              </a:spcAft>
              <a:defRPr sz="4400" b="1">
                <a:solidFill>
                  <a:srgbClr val="234F77"/>
                </a:solidFill>
                <a:latin typeface="Arial" charset="0"/>
                <a:ea typeface="ＭＳ Ｐゴシック" charset="0"/>
              </a:defRPr>
            </a:lvl6pPr>
            <a:lvl7pPr marL="914400" algn="ctr" defTabSz="457200" rtl="0" fontAlgn="base">
              <a:spcBef>
                <a:spcPct val="0"/>
              </a:spcBef>
              <a:spcAft>
                <a:spcPct val="0"/>
              </a:spcAft>
              <a:defRPr sz="4400" b="1">
                <a:solidFill>
                  <a:srgbClr val="234F77"/>
                </a:solidFill>
                <a:latin typeface="Arial" charset="0"/>
                <a:ea typeface="ＭＳ Ｐゴシック" charset="0"/>
              </a:defRPr>
            </a:lvl7pPr>
            <a:lvl8pPr marL="1371600" algn="ctr" defTabSz="457200" rtl="0" fontAlgn="base">
              <a:spcBef>
                <a:spcPct val="0"/>
              </a:spcBef>
              <a:spcAft>
                <a:spcPct val="0"/>
              </a:spcAft>
              <a:defRPr sz="4400" b="1">
                <a:solidFill>
                  <a:srgbClr val="234F77"/>
                </a:solidFill>
                <a:latin typeface="Arial" charset="0"/>
                <a:ea typeface="ＭＳ Ｐゴシック" charset="0"/>
              </a:defRPr>
            </a:lvl8pPr>
            <a:lvl9pPr marL="1828800" algn="ctr" defTabSz="457200" rtl="0" fontAlgn="base">
              <a:spcBef>
                <a:spcPct val="0"/>
              </a:spcBef>
              <a:spcAft>
                <a:spcPct val="0"/>
              </a:spcAft>
              <a:defRPr sz="4400" b="1">
                <a:solidFill>
                  <a:srgbClr val="234F77"/>
                </a:solidFill>
                <a:latin typeface="Arial" charset="0"/>
                <a:ea typeface="ＭＳ Ｐゴシック" charset="0"/>
              </a:defRPr>
            </a:lvl9pPr>
          </a:lstStyle>
          <a:p>
            <a:r>
              <a:rPr lang="en-US" sz="2800" b="0" dirty="0">
                <a:solidFill>
                  <a:schemeClr val="tx1"/>
                </a:solidFill>
                <a:latin typeface="+mj-lt"/>
              </a:rPr>
              <a:t>Recommended standard care for beta thalassemia intermedia and major</a:t>
            </a:r>
          </a:p>
        </p:txBody>
      </p:sp>
    </p:spTree>
    <p:extLst>
      <p:ext uri="{BB962C8B-B14F-4D97-AF65-F5344CB8AC3E}">
        <p14:creationId xmlns:p14="http://schemas.microsoft.com/office/powerpoint/2010/main" val="22132197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Transfusional Iron Overload</a:t>
            </a:r>
          </a:p>
        </p:txBody>
      </p:sp>
      <p:sp>
        <p:nvSpPr>
          <p:cNvPr id="3" name="Content Placeholder 2"/>
          <p:cNvSpPr>
            <a:spLocks noGrp="1"/>
          </p:cNvSpPr>
          <p:nvPr>
            <p:ph idx="1"/>
          </p:nvPr>
        </p:nvSpPr>
        <p:spPr/>
        <p:txBody>
          <a:bodyPr/>
          <a:lstStyle/>
          <a:p>
            <a:pPr marL="514350" indent="-514350">
              <a:buFont typeface="+mj-lt"/>
              <a:buAutoNum type="arabicPeriod"/>
            </a:pPr>
            <a:r>
              <a:rPr lang="en-US" dirty="0"/>
              <a:t>Basic Science and Pathophysiology</a:t>
            </a:r>
          </a:p>
          <a:p>
            <a:pPr marL="514350" indent="-514350">
              <a:buFont typeface="+mj-lt"/>
              <a:buAutoNum type="arabicPeriod"/>
            </a:pPr>
            <a:r>
              <a:rPr lang="en-US" dirty="0">
                <a:solidFill>
                  <a:schemeClr val="accent1">
                    <a:lumMod val="20000"/>
                    <a:lumOff val="80000"/>
                  </a:schemeClr>
                </a:solidFill>
              </a:rPr>
              <a:t>Epidemiology and Risk Assessment</a:t>
            </a:r>
          </a:p>
          <a:p>
            <a:pPr marL="514350" indent="-514350">
              <a:buFont typeface="+mj-lt"/>
              <a:buAutoNum type="arabicPeriod"/>
            </a:pPr>
            <a:r>
              <a:rPr lang="en-US" dirty="0">
                <a:solidFill>
                  <a:schemeClr val="accent1">
                    <a:lumMod val="20000"/>
                    <a:lumOff val="80000"/>
                  </a:schemeClr>
                </a:solidFill>
              </a:rPr>
              <a:t>Diagnosis</a:t>
            </a:r>
          </a:p>
          <a:p>
            <a:pPr marL="514350" indent="-514350">
              <a:buFont typeface="+mj-lt"/>
              <a:buAutoNum type="arabicPeriod"/>
            </a:pPr>
            <a:r>
              <a:rPr lang="en-US" dirty="0">
                <a:solidFill>
                  <a:schemeClr val="accent1">
                    <a:lumMod val="20000"/>
                    <a:lumOff val="80000"/>
                  </a:schemeClr>
                </a:solidFill>
              </a:rPr>
              <a:t>Management and Treatment</a:t>
            </a:r>
          </a:p>
        </p:txBody>
      </p:sp>
    </p:spTree>
    <p:extLst>
      <p:ext uri="{BB962C8B-B14F-4D97-AF65-F5344CB8AC3E}">
        <p14:creationId xmlns:p14="http://schemas.microsoft.com/office/powerpoint/2010/main" val="1981155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p:cNvSpPr>
          <p:nvPr/>
        </p:nvSpPr>
        <p:spPr bwMode="auto">
          <a:xfrm rot="-5400000">
            <a:off x="2097105" y="3704709"/>
            <a:ext cx="2617754" cy="369332"/>
          </a:xfrm>
          <a:prstGeom prst="rect">
            <a:avLst/>
          </a:prstGeom>
          <a:noFill/>
          <a:ln w="9525">
            <a:noFill/>
            <a:miter lim="800000"/>
            <a:headEnd/>
            <a:tailEnd/>
          </a:ln>
        </p:spPr>
        <p:txBody>
          <a:bodyPr wrap="none" lIns="0" tIns="0" rIns="0" bIns="0" anchor="ctr">
            <a:spAutoFit/>
          </a:bodyPr>
          <a:lstStyle/>
          <a:p>
            <a:pPr algn="ctr" defTabSz="822325"/>
            <a:r>
              <a:rPr lang="en-US" sz="2400">
                <a:latin typeface="Arial"/>
                <a:cs typeface="Arial"/>
                <a:sym typeface="Gill Sans" charset="0"/>
              </a:rPr>
              <a:t>% total hemoglobin</a:t>
            </a:r>
          </a:p>
        </p:txBody>
      </p:sp>
      <p:sp>
        <p:nvSpPr>
          <p:cNvPr id="35842" name="Rectangle 4"/>
          <p:cNvSpPr>
            <a:spLocks/>
          </p:cNvSpPr>
          <p:nvPr/>
        </p:nvSpPr>
        <p:spPr bwMode="auto">
          <a:xfrm>
            <a:off x="4334092" y="5727542"/>
            <a:ext cx="1391807" cy="492443"/>
          </a:xfrm>
          <a:prstGeom prst="rect">
            <a:avLst/>
          </a:prstGeom>
          <a:noFill/>
          <a:ln w="9525">
            <a:noFill/>
            <a:miter lim="800000"/>
            <a:headEnd/>
            <a:tailEnd/>
          </a:ln>
        </p:spPr>
        <p:txBody>
          <a:bodyPr wrap="none" lIns="0" tIns="0" rIns="0" bIns="0" anchor="ctr">
            <a:spAutoFit/>
          </a:bodyPr>
          <a:lstStyle/>
          <a:p>
            <a:pPr algn="ctr" defTabSz="822325"/>
            <a:r>
              <a:rPr lang="en-US" sz="1600" dirty="0">
                <a:latin typeface="Arial"/>
                <a:cs typeface="Arial"/>
                <a:sym typeface="Gill Sans" charset="0"/>
              </a:rPr>
              <a:t>gestational age</a:t>
            </a:r>
          </a:p>
          <a:p>
            <a:pPr algn="ctr" defTabSz="822325"/>
            <a:r>
              <a:rPr lang="en-US" sz="1600" dirty="0">
                <a:latin typeface="Arial"/>
                <a:cs typeface="Arial"/>
                <a:sym typeface="Gill Sans" charset="0"/>
              </a:rPr>
              <a:t>(weeks)</a:t>
            </a:r>
          </a:p>
        </p:txBody>
      </p:sp>
      <p:sp>
        <p:nvSpPr>
          <p:cNvPr id="35843" name="Rectangle 5"/>
          <p:cNvSpPr>
            <a:spLocks/>
          </p:cNvSpPr>
          <p:nvPr/>
        </p:nvSpPr>
        <p:spPr bwMode="auto">
          <a:xfrm>
            <a:off x="6847578" y="5727542"/>
            <a:ext cx="1232108" cy="492443"/>
          </a:xfrm>
          <a:prstGeom prst="rect">
            <a:avLst/>
          </a:prstGeom>
          <a:noFill/>
          <a:ln w="9525">
            <a:noFill/>
            <a:miter lim="800000"/>
            <a:headEnd/>
            <a:tailEnd/>
          </a:ln>
        </p:spPr>
        <p:txBody>
          <a:bodyPr wrap="none" lIns="0" tIns="0" rIns="0" bIns="0" anchor="ctr">
            <a:spAutoFit/>
          </a:bodyPr>
          <a:lstStyle/>
          <a:p>
            <a:pPr algn="ctr" defTabSz="822325"/>
            <a:r>
              <a:rPr lang="en-US" sz="1600">
                <a:latin typeface="Arial"/>
                <a:cs typeface="Arial"/>
                <a:sym typeface="Gill Sans" charset="0"/>
              </a:rPr>
              <a:t>postnatal age</a:t>
            </a:r>
          </a:p>
          <a:p>
            <a:pPr algn="ctr" defTabSz="822325"/>
            <a:r>
              <a:rPr lang="en-US" sz="1600">
                <a:latin typeface="Arial"/>
                <a:cs typeface="Arial"/>
                <a:sym typeface="Gill Sans" charset="0"/>
              </a:rPr>
              <a:t>(weeks)</a:t>
            </a:r>
          </a:p>
        </p:txBody>
      </p:sp>
      <p:sp>
        <p:nvSpPr>
          <p:cNvPr id="35844" name="Line 15"/>
          <p:cNvSpPr>
            <a:spLocks noChangeShapeType="1"/>
          </p:cNvSpPr>
          <p:nvPr/>
        </p:nvSpPr>
        <p:spPr bwMode="auto">
          <a:xfrm>
            <a:off x="6008688" y="2351089"/>
            <a:ext cx="0" cy="3051175"/>
          </a:xfrm>
          <a:prstGeom prst="line">
            <a:avLst/>
          </a:prstGeom>
          <a:noFill/>
          <a:ln w="25400">
            <a:solidFill>
              <a:srgbClr val="787878"/>
            </a:solidFill>
            <a:round/>
            <a:headEnd/>
            <a:tailEnd/>
          </a:ln>
        </p:spPr>
        <p:txBody>
          <a:bodyPr/>
          <a:lstStyle/>
          <a:p>
            <a:endParaRPr lang="en-US" sz="1600">
              <a:latin typeface="Arial"/>
              <a:cs typeface="Arial"/>
            </a:endParaRPr>
          </a:p>
        </p:txBody>
      </p:sp>
      <p:sp>
        <p:nvSpPr>
          <p:cNvPr id="35845" name="Rectangle 17"/>
          <p:cNvSpPr>
            <a:spLocks/>
          </p:cNvSpPr>
          <p:nvPr/>
        </p:nvSpPr>
        <p:spPr bwMode="auto">
          <a:xfrm>
            <a:off x="6531139" y="5465990"/>
            <a:ext cx="199699" cy="215444"/>
          </a:xfrm>
          <a:prstGeom prst="rect">
            <a:avLst/>
          </a:prstGeom>
          <a:noFill/>
          <a:ln w="9525">
            <a:noFill/>
            <a:miter lim="800000"/>
            <a:headEnd/>
            <a:tailEnd/>
          </a:ln>
        </p:spPr>
        <p:txBody>
          <a:bodyPr wrap="none" lIns="0" tIns="0" rIns="0" bIns="0" anchor="ctr">
            <a:spAutoFit/>
          </a:bodyPr>
          <a:lstStyle/>
          <a:p>
            <a:pPr algn="ctr" defTabSz="822325"/>
            <a:r>
              <a:rPr lang="en-US" sz="1400">
                <a:latin typeface="Arial"/>
                <a:cs typeface="Arial"/>
                <a:sym typeface="Gill Sans" charset="0"/>
              </a:rPr>
              <a:t>12</a:t>
            </a:r>
          </a:p>
        </p:txBody>
      </p:sp>
      <p:sp>
        <p:nvSpPr>
          <p:cNvPr id="35846" name="Rectangle 18"/>
          <p:cNvSpPr>
            <a:spLocks/>
          </p:cNvSpPr>
          <p:nvPr/>
        </p:nvSpPr>
        <p:spPr bwMode="auto">
          <a:xfrm>
            <a:off x="7685251" y="5465990"/>
            <a:ext cx="199699" cy="215444"/>
          </a:xfrm>
          <a:prstGeom prst="rect">
            <a:avLst/>
          </a:prstGeom>
          <a:noFill/>
          <a:ln w="9525">
            <a:noFill/>
            <a:miter lim="800000"/>
            <a:headEnd/>
            <a:tailEnd/>
          </a:ln>
        </p:spPr>
        <p:txBody>
          <a:bodyPr wrap="none" lIns="0" tIns="0" rIns="0" bIns="0" anchor="ctr">
            <a:spAutoFit/>
          </a:bodyPr>
          <a:lstStyle/>
          <a:p>
            <a:pPr algn="ctr" defTabSz="822325"/>
            <a:r>
              <a:rPr lang="en-US" sz="1400">
                <a:latin typeface="Arial"/>
                <a:cs typeface="Arial"/>
                <a:sym typeface="Gill Sans" charset="0"/>
              </a:rPr>
              <a:t>36</a:t>
            </a:r>
          </a:p>
        </p:txBody>
      </p:sp>
      <p:sp>
        <p:nvSpPr>
          <p:cNvPr id="35847" name="Rectangle 19"/>
          <p:cNvSpPr>
            <a:spLocks/>
          </p:cNvSpPr>
          <p:nvPr/>
        </p:nvSpPr>
        <p:spPr bwMode="auto">
          <a:xfrm>
            <a:off x="7113751" y="5465990"/>
            <a:ext cx="199699" cy="215444"/>
          </a:xfrm>
          <a:prstGeom prst="rect">
            <a:avLst/>
          </a:prstGeom>
          <a:noFill/>
          <a:ln w="9525">
            <a:noFill/>
            <a:miter lim="800000"/>
            <a:headEnd/>
            <a:tailEnd/>
          </a:ln>
        </p:spPr>
        <p:txBody>
          <a:bodyPr wrap="none" lIns="0" tIns="0" rIns="0" bIns="0" anchor="ctr">
            <a:spAutoFit/>
          </a:bodyPr>
          <a:lstStyle/>
          <a:p>
            <a:pPr algn="ctr" defTabSz="822325"/>
            <a:r>
              <a:rPr lang="en-US" sz="1400">
                <a:latin typeface="Arial"/>
                <a:cs typeface="Arial"/>
                <a:sym typeface="Gill Sans" charset="0"/>
              </a:rPr>
              <a:t>24</a:t>
            </a:r>
          </a:p>
        </p:txBody>
      </p:sp>
      <p:sp>
        <p:nvSpPr>
          <p:cNvPr id="35848" name="Rectangle 20"/>
          <p:cNvSpPr>
            <a:spLocks/>
          </p:cNvSpPr>
          <p:nvPr/>
        </p:nvSpPr>
        <p:spPr bwMode="auto">
          <a:xfrm>
            <a:off x="8210714" y="5465990"/>
            <a:ext cx="199699" cy="215444"/>
          </a:xfrm>
          <a:prstGeom prst="rect">
            <a:avLst/>
          </a:prstGeom>
          <a:noFill/>
          <a:ln w="9525">
            <a:noFill/>
            <a:miter lim="800000"/>
            <a:headEnd/>
            <a:tailEnd/>
          </a:ln>
        </p:spPr>
        <p:txBody>
          <a:bodyPr wrap="none" lIns="0" tIns="0" rIns="0" bIns="0" anchor="ctr">
            <a:spAutoFit/>
          </a:bodyPr>
          <a:lstStyle/>
          <a:p>
            <a:pPr algn="ctr" defTabSz="822325"/>
            <a:r>
              <a:rPr lang="en-US" sz="1400">
                <a:latin typeface="Arial"/>
                <a:cs typeface="Arial"/>
                <a:sym typeface="Gill Sans" charset="0"/>
              </a:rPr>
              <a:t>48</a:t>
            </a:r>
          </a:p>
        </p:txBody>
      </p:sp>
      <p:sp>
        <p:nvSpPr>
          <p:cNvPr id="35849" name="Rectangle 21"/>
          <p:cNvSpPr>
            <a:spLocks/>
          </p:cNvSpPr>
          <p:nvPr/>
        </p:nvSpPr>
        <p:spPr bwMode="auto">
          <a:xfrm>
            <a:off x="5834855" y="5465990"/>
            <a:ext cx="349254" cy="215444"/>
          </a:xfrm>
          <a:prstGeom prst="rect">
            <a:avLst/>
          </a:prstGeom>
          <a:noFill/>
          <a:ln w="9525">
            <a:noFill/>
            <a:miter lim="800000"/>
            <a:headEnd/>
            <a:tailEnd/>
          </a:ln>
        </p:spPr>
        <p:txBody>
          <a:bodyPr wrap="none" lIns="0" tIns="0" rIns="0" bIns="0" anchor="ctr">
            <a:spAutoFit/>
          </a:bodyPr>
          <a:lstStyle/>
          <a:p>
            <a:pPr algn="ctr" defTabSz="822325"/>
            <a:r>
              <a:rPr lang="en-US" sz="1400">
                <a:latin typeface="Arial"/>
                <a:cs typeface="Arial"/>
                <a:sym typeface="Gill Sans" charset="0"/>
              </a:rPr>
              <a:t>birth</a:t>
            </a:r>
          </a:p>
        </p:txBody>
      </p:sp>
      <p:sp>
        <p:nvSpPr>
          <p:cNvPr id="35850" name="Rectangle 22"/>
          <p:cNvSpPr>
            <a:spLocks/>
          </p:cNvSpPr>
          <p:nvPr/>
        </p:nvSpPr>
        <p:spPr bwMode="auto">
          <a:xfrm>
            <a:off x="4398250" y="5465990"/>
            <a:ext cx="99850" cy="215444"/>
          </a:xfrm>
          <a:prstGeom prst="rect">
            <a:avLst/>
          </a:prstGeom>
          <a:noFill/>
          <a:ln w="9525">
            <a:noFill/>
            <a:miter lim="800000"/>
            <a:headEnd/>
            <a:tailEnd/>
          </a:ln>
        </p:spPr>
        <p:txBody>
          <a:bodyPr wrap="none" lIns="0" tIns="0" rIns="0" bIns="0" anchor="ctr">
            <a:spAutoFit/>
          </a:bodyPr>
          <a:lstStyle/>
          <a:p>
            <a:pPr algn="ctr" defTabSz="822325"/>
            <a:r>
              <a:rPr lang="en-US" sz="1400">
                <a:latin typeface="Arial"/>
                <a:cs typeface="Arial"/>
                <a:sym typeface="Gill Sans" charset="0"/>
              </a:rPr>
              <a:t>6</a:t>
            </a:r>
          </a:p>
        </p:txBody>
      </p:sp>
      <p:sp>
        <p:nvSpPr>
          <p:cNvPr id="35851" name="Rectangle 23"/>
          <p:cNvSpPr>
            <a:spLocks/>
          </p:cNvSpPr>
          <p:nvPr/>
        </p:nvSpPr>
        <p:spPr bwMode="auto">
          <a:xfrm>
            <a:off x="5362739" y="5465990"/>
            <a:ext cx="199699" cy="215444"/>
          </a:xfrm>
          <a:prstGeom prst="rect">
            <a:avLst/>
          </a:prstGeom>
          <a:noFill/>
          <a:ln w="9525">
            <a:noFill/>
            <a:miter lim="800000"/>
            <a:headEnd/>
            <a:tailEnd/>
          </a:ln>
        </p:spPr>
        <p:txBody>
          <a:bodyPr wrap="none" lIns="0" tIns="0" rIns="0" bIns="0" anchor="ctr">
            <a:spAutoFit/>
          </a:bodyPr>
          <a:lstStyle/>
          <a:p>
            <a:pPr algn="ctr" defTabSz="822325"/>
            <a:r>
              <a:rPr lang="en-US" sz="1400">
                <a:latin typeface="Arial"/>
                <a:cs typeface="Arial"/>
                <a:sym typeface="Gill Sans" charset="0"/>
              </a:rPr>
              <a:t>30</a:t>
            </a:r>
          </a:p>
        </p:txBody>
      </p:sp>
      <p:sp>
        <p:nvSpPr>
          <p:cNvPr id="35852" name="Rectangle 24"/>
          <p:cNvSpPr>
            <a:spLocks/>
          </p:cNvSpPr>
          <p:nvPr/>
        </p:nvSpPr>
        <p:spPr bwMode="auto">
          <a:xfrm>
            <a:off x="4802351" y="5465990"/>
            <a:ext cx="199699" cy="215444"/>
          </a:xfrm>
          <a:prstGeom prst="rect">
            <a:avLst/>
          </a:prstGeom>
          <a:noFill/>
          <a:ln w="9525">
            <a:noFill/>
            <a:miter lim="800000"/>
            <a:headEnd/>
            <a:tailEnd/>
          </a:ln>
        </p:spPr>
        <p:txBody>
          <a:bodyPr wrap="none" lIns="0" tIns="0" rIns="0" bIns="0" anchor="ctr">
            <a:spAutoFit/>
          </a:bodyPr>
          <a:lstStyle/>
          <a:p>
            <a:pPr algn="ctr" defTabSz="822325"/>
            <a:r>
              <a:rPr lang="en-US" sz="1400">
                <a:latin typeface="Arial"/>
                <a:cs typeface="Arial"/>
                <a:sym typeface="Gill Sans" charset="0"/>
              </a:rPr>
              <a:t>18</a:t>
            </a:r>
          </a:p>
        </p:txBody>
      </p:sp>
      <p:sp>
        <p:nvSpPr>
          <p:cNvPr id="35855" name="Rectangle 31"/>
          <p:cNvSpPr>
            <a:spLocks/>
          </p:cNvSpPr>
          <p:nvPr/>
        </p:nvSpPr>
        <p:spPr bwMode="auto">
          <a:xfrm>
            <a:off x="3913351" y="4769078"/>
            <a:ext cx="199699" cy="215444"/>
          </a:xfrm>
          <a:prstGeom prst="rect">
            <a:avLst/>
          </a:prstGeom>
          <a:noFill/>
          <a:ln w="9525">
            <a:noFill/>
            <a:miter lim="800000"/>
            <a:headEnd/>
            <a:tailEnd/>
          </a:ln>
        </p:spPr>
        <p:txBody>
          <a:bodyPr wrap="none" lIns="0" tIns="0" rIns="0" bIns="0" anchor="ctr">
            <a:spAutoFit/>
          </a:bodyPr>
          <a:lstStyle/>
          <a:p>
            <a:pPr algn="ctr" defTabSz="822325"/>
            <a:r>
              <a:rPr lang="en-US" sz="1400">
                <a:latin typeface="Arial"/>
                <a:cs typeface="Arial"/>
                <a:sym typeface="Gill Sans" charset="0"/>
              </a:rPr>
              <a:t>10</a:t>
            </a:r>
          </a:p>
        </p:txBody>
      </p:sp>
      <p:sp>
        <p:nvSpPr>
          <p:cNvPr id="35856" name="Rectangle 32"/>
          <p:cNvSpPr>
            <a:spLocks/>
          </p:cNvSpPr>
          <p:nvPr/>
        </p:nvSpPr>
        <p:spPr bwMode="auto">
          <a:xfrm>
            <a:off x="3913351" y="4265840"/>
            <a:ext cx="199699" cy="215444"/>
          </a:xfrm>
          <a:prstGeom prst="rect">
            <a:avLst/>
          </a:prstGeom>
          <a:noFill/>
          <a:ln w="9525">
            <a:noFill/>
            <a:miter lim="800000"/>
            <a:headEnd/>
            <a:tailEnd/>
          </a:ln>
        </p:spPr>
        <p:txBody>
          <a:bodyPr wrap="none" lIns="0" tIns="0" rIns="0" bIns="0" anchor="ctr">
            <a:spAutoFit/>
          </a:bodyPr>
          <a:lstStyle/>
          <a:p>
            <a:pPr algn="ctr" defTabSz="822325"/>
            <a:r>
              <a:rPr lang="en-US" sz="1400">
                <a:latin typeface="Arial"/>
                <a:cs typeface="Arial"/>
                <a:sym typeface="Gill Sans" charset="0"/>
              </a:rPr>
              <a:t>20</a:t>
            </a:r>
          </a:p>
        </p:txBody>
      </p:sp>
      <p:sp>
        <p:nvSpPr>
          <p:cNvPr id="35857" name="Rectangle 33"/>
          <p:cNvSpPr>
            <a:spLocks/>
          </p:cNvSpPr>
          <p:nvPr/>
        </p:nvSpPr>
        <p:spPr bwMode="auto">
          <a:xfrm>
            <a:off x="3913351" y="3751490"/>
            <a:ext cx="199699" cy="215444"/>
          </a:xfrm>
          <a:prstGeom prst="rect">
            <a:avLst/>
          </a:prstGeom>
          <a:noFill/>
          <a:ln w="9525">
            <a:noFill/>
            <a:miter lim="800000"/>
            <a:headEnd/>
            <a:tailEnd/>
          </a:ln>
        </p:spPr>
        <p:txBody>
          <a:bodyPr wrap="none" lIns="0" tIns="0" rIns="0" bIns="0" anchor="ctr">
            <a:spAutoFit/>
          </a:bodyPr>
          <a:lstStyle/>
          <a:p>
            <a:pPr algn="ctr" defTabSz="822325"/>
            <a:r>
              <a:rPr lang="en-US" sz="1400">
                <a:latin typeface="Arial"/>
                <a:cs typeface="Arial"/>
                <a:sym typeface="Gill Sans" charset="0"/>
              </a:rPr>
              <a:t>30</a:t>
            </a:r>
          </a:p>
        </p:txBody>
      </p:sp>
      <p:sp>
        <p:nvSpPr>
          <p:cNvPr id="35858" name="Rectangle 34"/>
          <p:cNvSpPr>
            <a:spLocks/>
          </p:cNvSpPr>
          <p:nvPr/>
        </p:nvSpPr>
        <p:spPr bwMode="auto">
          <a:xfrm>
            <a:off x="3913351" y="3248253"/>
            <a:ext cx="199699" cy="215444"/>
          </a:xfrm>
          <a:prstGeom prst="rect">
            <a:avLst/>
          </a:prstGeom>
          <a:noFill/>
          <a:ln w="9525">
            <a:noFill/>
            <a:miter lim="800000"/>
            <a:headEnd/>
            <a:tailEnd/>
          </a:ln>
        </p:spPr>
        <p:txBody>
          <a:bodyPr wrap="none" lIns="0" tIns="0" rIns="0" bIns="0" anchor="ctr">
            <a:spAutoFit/>
          </a:bodyPr>
          <a:lstStyle/>
          <a:p>
            <a:pPr algn="ctr" defTabSz="822325"/>
            <a:r>
              <a:rPr lang="en-US" sz="1400">
                <a:latin typeface="Arial"/>
                <a:cs typeface="Arial"/>
                <a:sym typeface="Gill Sans" charset="0"/>
              </a:rPr>
              <a:t>40</a:t>
            </a:r>
          </a:p>
        </p:txBody>
      </p:sp>
      <p:sp>
        <p:nvSpPr>
          <p:cNvPr id="35859" name="Rectangle 35"/>
          <p:cNvSpPr>
            <a:spLocks/>
          </p:cNvSpPr>
          <p:nvPr/>
        </p:nvSpPr>
        <p:spPr bwMode="auto">
          <a:xfrm>
            <a:off x="3913351" y="2745015"/>
            <a:ext cx="199699" cy="215444"/>
          </a:xfrm>
          <a:prstGeom prst="rect">
            <a:avLst/>
          </a:prstGeom>
          <a:noFill/>
          <a:ln w="9525">
            <a:noFill/>
            <a:miter lim="800000"/>
            <a:headEnd/>
            <a:tailEnd/>
          </a:ln>
        </p:spPr>
        <p:txBody>
          <a:bodyPr wrap="none" lIns="0" tIns="0" rIns="0" bIns="0" anchor="ctr">
            <a:spAutoFit/>
          </a:bodyPr>
          <a:lstStyle/>
          <a:p>
            <a:pPr algn="ctr" defTabSz="822325"/>
            <a:r>
              <a:rPr lang="en-US" sz="1400">
                <a:latin typeface="Arial"/>
                <a:cs typeface="Arial"/>
                <a:sym typeface="Gill Sans" charset="0"/>
              </a:rPr>
              <a:t>50</a:t>
            </a:r>
          </a:p>
        </p:txBody>
      </p:sp>
      <p:grpSp>
        <p:nvGrpSpPr>
          <p:cNvPr id="4" name="Group 87"/>
          <p:cNvGrpSpPr>
            <a:grpSpLocks/>
          </p:cNvGrpSpPr>
          <p:nvPr/>
        </p:nvGrpSpPr>
        <p:grpSpPr bwMode="auto">
          <a:xfrm>
            <a:off x="4318000" y="3025776"/>
            <a:ext cx="4160838" cy="2365375"/>
            <a:chOff x="1760" y="1906"/>
            <a:chExt cx="2621" cy="1490"/>
          </a:xfrm>
        </p:grpSpPr>
        <p:sp>
          <p:nvSpPr>
            <p:cNvPr id="35887" name="Rectangle 10"/>
            <p:cNvSpPr>
              <a:spLocks/>
            </p:cNvSpPr>
            <p:nvPr/>
          </p:nvSpPr>
          <p:spPr bwMode="auto">
            <a:xfrm>
              <a:off x="3639" y="2039"/>
              <a:ext cx="93" cy="194"/>
            </a:xfrm>
            <a:prstGeom prst="rect">
              <a:avLst/>
            </a:prstGeom>
            <a:solidFill>
              <a:srgbClr val="FFFFFF"/>
            </a:solidFill>
            <a:ln w="9525">
              <a:noFill/>
              <a:miter lim="800000"/>
              <a:headEnd/>
              <a:tailEnd/>
            </a:ln>
          </p:spPr>
          <p:txBody>
            <a:bodyPr wrap="none" lIns="0" tIns="0" rIns="0" bIns="0" anchor="ctr">
              <a:spAutoFit/>
            </a:bodyPr>
            <a:lstStyle/>
            <a:p>
              <a:pPr algn="ctr" defTabSz="822325"/>
              <a:r>
                <a:rPr lang="en-US" sz="2000" dirty="0">
                  <a:solidFill>
                    <a:srgbClr val="206D45"/>
                  </a:solidFill>
                  <a:latin typeface="Arial"/>
                  <a:cs typeface="Arial"/>
                  <a:sym typeface="Gill Sans" charset="0"/>
                </a:rPr>
                <a:t>β</a:t>
              </a:r>
            </a:p>
          </p:txBody>
        </p:sp>
        <p:grpSp>
          <p:nvGrpSpPr>
            <p:cNvPr id="35888" name="Group 86"/>
            <p:cNvGrpSpPr>
              <a:grpSpLocks/>
            </p:cNvGrpSpPr>
            <p:nvPr/>
          </p:nvGrpSpPr>
          <p:grpSpPr bwMode="auto">
            <a:xfrm>
              <a:off x="1760" y="1906"/>
              <a:ext cx="2621" cy="1490"/>
              <a:chOff x="1760" y="1906"/>
              <a:chExt cx="2621" cy="1490"/>
            </a:xfrm>
          </p:grpSpPr>
          <p:sp>
            <p:nvSpPr>
              <p:cNvPr id="35889" name="Rectangle 11"/>
              <p:cNvSpPr>
                <a:spLocks/>
              </p:cNvSpPr>
              <p:nvPr/>
            </p:nvSpPr>
            <p:spPr bwMode="auto">
              <a:xfrm>
                <a:off x="2329" y="2846"/>
                <a:ext cx="93" cy="194"/>
              </a:xfrm>
              <a:prstGeom prst="rect">
                <a:avLst/>
              </a:prstGeom>
              <a:solidFill>
                <a:srgbClr val="FFFFFF"/>
              </a:solidFill>
              <a:ln w="9525">
                <a:noFill/>
                <a:miter lim="800000"/>
                <a:headEnd/>
                <a:tailEnd/>
              </a:ln>
            </p:spPr>
            <p:txBody>
              <a:bodyPr wrap="none" lIns="0" tIns="0" rIns="0" bIns="0" anchor="ctr">
                <a:spAutoFit/>
              </a:bodyPr>
              <a:lstStyle/>
              <a:p>
                <a:pPr algn="ctr" defTabSz="822325"/>
                <a:r>
                  <a:rPr lang="en-US" sz="2000" dirty="0">
                    <a:solidFill>
                      <a:srgbClr val="206D45"/>
                    </a:solidFill>
                    <a:latin typeface="Arial"/>
                    <a:cs typeface="Arial"/>
                    <a:sym typeface="Gill Sans" charset="0"/>
                  </a:rPr>
                  <a:t>β</a:t>
                </a:r>
              </a:p>
            </p:txBody>
          </p:sp>
          <p:sp>
            <p:nvSpPr>
              <p:cNvPr id="35890" name="Freeform 43"/>
              <p:cNvSpPr>
                <a:spLocks/>
              </p:cNvSpPr>
              <p:nvPr/>
            </p:nvSpPr>
            <p:spPr bwMode="auto">
              <a:xfrm>
                <a:off x="1760" y="3199"/>
                <a:ext cx="160" cy="197"/>
              </a:xfrm>
              <a:custGeom>
                <a:avLst/>
                <a:gdLst>
                  <a:gd name="T0" fmla="*/ 160 w 160"/>
                  <a:gd name="T1" fmla="*/ 0 h 197"/>
                  <a:gd name="T2" fmla="*/ 101 w 160"/>
                  <a:gd name="T3" fmla="*/ 27 h 197"/>
                  <a:gd name="T4" fmla="*/ 32 w 160"/>
                  <a:gd name="T5" fmla="*/ 96 h 197"/>
                  <a:gd name="T6" fmla="*/ 0 w 160"/>
                  <a:gd name="T7" fmla="*/ 197 h 197"/>
                  <a:gd name="T8" fmla="*/ 0 60000 65536"/>
                  <a:gd name="T9" fmla="*/ 0 60000 65536"/>
                  <a:gd name="T10" fmla="*/ 0 60000 65536"/>
                  <a:gd name="T11" fmla="*/ 0 60000 65536"/>
                  <a:gd name="T12" fmla="*/ 0 w 160"/>
                  <a:gd name="T13" fmla="*/ 0 h 197"/>
                  <a:gd name="T14" fmla="*/ 160 w 160"/>
                  <a:gd name="T15" fmla="*/ 197 h 197"/>
                </a:gdLst>
                <a:ahLst/>
                <a:cxnLst>
                  <a:cxn ang="T8">
                    <a:pos x="T0" y="T1"/>
                  </a:cxn>
                  <a:cxn ang="T9">
                    <a:pos x="T2" y="T3"/>
                  </a:cxn>
                  <a:cxn ang="T10">
                    <a:pos x="T4" y="T5"/>
                  </a:cxn>
                  <a:cxn ang="T11">
                    <a:pos x="T6" y="T7"/>
                  </a:cxn>
                </a:cxnLst>
                <a:rect l="T12" t="T13" r="T14" b="T15"/>
                <a:pathLst>
                  <a:path w="160" h="197">
                    <a:moveTo>
                      <a:pt x="160" y="0"/>
                    </a:moveTo>
                    <a:cubicBezTo>
                      <a:pt x="141" y="5"/>
                      <a:pt x="122" y="11"/>
                      <a:pt x="101" y="27"/>
                    </a:cubicBezTo>
                    <a:cubicBezTo>
                      <a:pt x="80" y="43"/>
                      <a:pt x="49" y="68"/>
                      <a:pt x="32" y="96"/>
                    </a:cubicBezTo>
                    <a:cubicBezTo>
                      <a:pt x="15" y="124"/>
                      <a:pt x="7" y="160"/>
                      <a:pt x="0" y="197"/>
                    </a:cubicBezTo>
                  </a:path>
                </a:pathLst>
              </a:custGeom>
              <a:noFill/>
              <a:ln w="28575">
                <a:solidFill>
                  <a:srgbClr val="206D45"/>
                </a:solidFill>
                <a:prstDash val="sysDot"/>
                <a:round/>
                <a:headEnd/>
                <a:tailEnd/>
              </a:ln>
            </p:spPr>
            <p:txBody>
              <a:bodyPr wrap="none" anchor="ctr"/>
              <a:lstStyle/>
              <a:p>
                <a:endParaRPr lang="en-US" sz="1600">
                  <a:latin typeface="Arial"/>
                  <a:cs typeface="Arial"/>
                </a:endParaRPr>
              </a:p>
            </p:txBody>
          </p:sp>
          <p:sp>
            <p:nvSpPr>
              <p:cNvPr id="35891" name="Line 48"/>
              <p:cNvSpPr>
                <a:spLocks noChangeShapeType="1"/>
              </p:cNvSpPr>
              <p:nvPr/>
            </p:nvSpPr>
            <p:spPr bwMode="auto">
              <a:xfrm flipV="1">
                <a:off x="1944" y="3083"/>
                <a:ext cx="568" cy="108"/>
              </a:xfrm>
              <a:prstGeom prst="line">
                <a:avLst/>
              </a:prstGeom>
              <a:noFill/>
              <a:ln w="38100">
                <a:solidFill>
                  <a:srgbClr val="206D45"/>
                </a:solidFill>
                <a:round/>
                <a:headEnd/>
                <a:tailEnd/>
              </a:ln>
            </p:spPr>
            <p:txBody>
              <a:bodyPr wrap="none" anchor="ctr"/>
              <a:lstStyle/>
              <a:p>
                <a:endParaRPr lang="en-US" sz="1600">
                  <a:latin typeface="Arial"/>
                  <a:cs typeface="Arial"/>
                </a:endParaRPr>
              </a:p>
            </p:txBody>
          </p:sp>
          <p:sp>
            <p:nvSpPr>
              <p:cNvPr id="35892" name="Line 49"/>
              <p:cNvSpPr>
                <a:spLocks noChangeShapeType="1"/>
              </p:cNvSpPr>
              <p:nvPr/>
            </p:nvSpPr>
            <p:spPr bwMode="auto">
              <a:xfrm flipV="1">
                <a:off x="2632" y="2047"/>
                <a:ext cx="588" cy="960"/>
              </a:xfrm>
              <a:prstGeom prst="line">
                <a:avLst/>
              </a:prstGeom>
              <a:noFill/>
              <a:ln w="38100">
                <a:solidFill>
                  <a:srgbClr val="206D45"/>
                </a:solidFill>
                <a:round/>
                <a:headEnd/>
                <a:tailEnd/>
              </a:ln>
            </p:spPr>
            <p:txBody>
              <a:bodyPr wrap="none" anchor="ctr"/>
              <a:lstStyle/>
              <a:p>
                <a:endParaRPr lang="en-US" sz="1600">
                  <a:latin typeface="Arial"/>
                  <a:cs typeface="Arial"/>
                </a:endParaRPr>
              </a:p>
            </p:txBody>
          </p:sp>
          <p:sp>
            <p:nvSpPr>
              <p:cNvPr id="35893" name="Line 53"/>
              <p:cNvSpPr>
                <a:spLocks noChangeShapeType="1"/>
              </p:cNvSpPr>
              <p:nvPr/>
            </p:nvSpPr>
            <p:spPr bwMode="auto">
              <a:xfrm flipH="1">
                <a:off x="3303" y="1906"/>
                <a:ext cx="1078" cy="85"/>
              </a:xfrm>
              <a:prstGeom prst="line">
                <a:avLst/>
              </a:prstGeom>
              <a:noFill/>
              <a:ln w="38100">
                <a:solidFill>
                  <a:srgbClr val="206D45"/>
                </a:solidFill>
                <a:round/>
                <a:headEnd/>
                <a:tailEnd/>
              </a:ln>
            </p:spPr>
            <p:txBody>
              <a:bodyPr wrap="none" anchor="ctr"/>
              <a:lstStyle/>
              <a:p>
                <a:endParaRPr lang="en-US" sz="1600">
                  <a:latin typeface="Arial"/>
                  <a:cs typeface="Arial"/>
                </a:endParaRPr>
              </a:p>
            </p:txBody>
          </p:sp>
          <p:sp>
            <p:nvSpPr>
              <p:cNvPr id="35894" name="Freeform 55"/>
              <p:cNvSpPr>
                <a:spLocks/>
              </p:cNvSpPr>
              <p:nvPr/>
            </p:nvSpPr>
            <p:spPr bwMode="auto">
              <a:xfrm rot="-1032398">
                <a:off x="3198" y="1999"/>
                <a:ext cx="114" cy="50"/>
              </a:xfrm>
              <a:custGeom>
                <a:avLst/>
                <a:gdLst>
                  <a:gd name="T0" fmla="*/ 2108 w 96"/>
                  <a:gd name="T1" fmla="*/ 4 h 56"/>
                  <a:gd name="T2" fmla="*/ 1060 w 96"/>
                  <a:gd name="T3" fmla="*/ 4 h 56"/>
                  <a:gd name="T4" fmla="*/ 0 w 96"/>
                  <a:gd name="T5" fmla="*/ 8 h 56"/>
                  <a:gd name="T6" fmla="*/ 0 60000 65536"/>
                  <a:gd name="T7" fmla="*/ 0 60000 65536"/>
                  <a:gd name="T8" fmla="*/ 0 60000 65536"/>
                  <a:gd name="T9" fmla="*/ 0 w 96"/>
                  <a:gd name="T10" fmla="*/ 0 h 56"/>
                  <a:gd name="T11" fmla="*/ 96 w 96"/>
                  <a:gd name="T12" fmla="*/ 56 h 56"/>
                </a:gdLst>
                <a:ahLst/>
                <a:cxnLst>
                  <a:cxn ang="T6">
                    <a:pos x="T0" y="T1"/>
                  </a:cxn>
                  <a:cxn ang="T7">
                    <a:pos x="T2" y="T3"/>
                  </a:cxn>
                  <a:cxn ang="T8">
                    <a:pos x="T4" y="T5"/>
                  </a:cxn>
                </a:cxnLst>
                <a:rect l="T9" t="T10" r="T11" b="T12"/>
                <a:pathLst>
                  <a:path w="96" h="56">
                    <a:moveTo>
                      <a:pt x="96" y="8"/>
                    </a:moveTo>
                    <a:cubicBezTo>
                      <a:pt x="80" y="4"/>
                      <a:pt x="64" y="0"/>
                      <a:pt x="48" y="8"/>
                    </a:cubicBezTo>
                    <a:cubicBezTo>
                      <a:pt x="32" y="16"/>
                      <a:pt x="16" y="36"/>
                      <a:pt x="0" y="56"/>
                    </a:cubicBezTo>
                  </a:path>
                </a:pathLst>
              </a:custGeom>
              <a:noFill/>
              <a:ln w="38100">
                <a:solidFill>
                  <a:srgbClr val="206D45"/>
                </a:solidFill>
                <a:round/>
                <a:headEnd/>
                <a:tailEnd/>
              </a:ln>
            </p:spPr>
            <p:txBody>
              <a:bodyPr wrap="none" anchor="ctr"/>
              <a:lstStyle/>
              <a:p>
                <a:endParaRPr lang="en-US" sz="1600">
                  <a:latin typeface="Arial"/>
                  <a:cs typeface="Arial"/>
                </a:endParaRPr>
              </a:p>
            </p:txBody>
          </p:sp>
          <p:sp>
            <p:nvSpPr>
              <p:cNvPr id="35895" name="Freeform 57"/>
              <p:cNvSpPr>
                <a:spLocks/>
              </p:cNvSpPr>
              <p:nvPr/>
            </p:nvSpPr>
            <p:spPr bwMode="auto">
              <a:xfrm rot="111422">
                <a:off x="2496" y="2994"/>
                <a:ext cx="143" cy="97"/>
              </a:xfrm>
              <a:custGeom>
                <a:avLst/>
                <a:gdLst>
                  <a:gd name="T0" fmla="*/ 0 w 144"/>
                  <a:gd name="T1" fmla="*/ 114 h 96"/>
                  <a:gd name="T2" fmla="*/ 78 w 144"/>
                  <a:gd name="T3" fmla="*/ 66 h 96"/>
                  <a:gd name="T4" fmla="*/ 126 w 144"/>
                  <a:gd name="T5" fmla="*/ 0 h 96"/>
                  <a:gd name="T6" fmla="*/ 0 60000 65536"/>
                  <a:gd name="T7" fmla="*/ 0 60000 65536"/>
                  <a:gd name="T8" fmla="*/ 0 60000 65536"/>
                  <a:gd name="T9" fmla="*/ 0 w 144"/>
                  <a:gd name="T10" fmla="*/ 0 h 96"/>
                  <a:gd name="T11" fmla="*/ 144 w 144"/>
                  <a:gd name="T12" fmla="*/ 96 h 96"/>
                </a:gdLst>
                <a:ahLst/>
                <a:cxnLst>
                  <a:cxn ang="T6">
                    <a:pos x="T0" y="T1"/>
                  </a:cxn>
                  <a:cxn ang="T7">
                    <a:pos x="T2" y="T3"/>
                  </a:cxn>
                  <a:cxn ang="T8">
                    <a:pos x="T4" y="T5"/>
                  </a:cxn>
                </a:cxnLst>
                <a:rect l="T9" t="T10" r="T11" b="T12"/>
                <a:pathLst>
                  <a:path w="144" h="96">
                    <a:moveTo>
                      <a:pt x="0" y="96"/>
                    </a:moveTo>
                    <a:cubicBezTo>
                      <a:pt x="36" y="80"/>
                      <a:pt x="72" y="64"/>
                      <a:pt x="96" y="48"/>
                    </a:cubicBezTo>
                    <a:cubicBezTo>
                      <a:pt x="120" y="32"/>
                      <a:pt x="132" y="16"/>
                      <a:pt x="144" y="0"/>
                    </a:cubicBezTo>
                  </a:path>
                </a:pathLst>
              </a:custGeom>
              <a:noFill/>
              <a:ln w="38100">
                <a:solidFill>
                  <a:srgbClr val="206D45"/>
                </a:solidFill>
                <a:round/>
                <a:headEnd/>
                <a:tailEnd/>
              </a:ln>
            </p:spPr>
            <p:txBody>
              <a:bodyPr wrap="none" anchor="ctr"/>
              <a:lstStyle/>
              <a:p>
                <a:endParaRPr lang="en-US" sz="1600">
                  <a:latin typeface="Arial"/>
                  <a:cs typeface="Arial"/>
                </a:endParaRPr>
              </a:p>
            </p:txBody>
          </p:sp>
        </p:grpSp>
      </p:grpSp>
      <p:grpSp>
        <p:nvGrpSpPr>
          <p:cNvPr id="6" name="Group 88"/>
          <p:cNvGrpSpPr>
            <a:grpSpLocks/>
          </p:cNvGrpSpPr>
          <p:nvPr/>
        </p:nvGrpSpPr>
        <p:grpSpPr bwMode="auto">
          <a:xfrm>
            <a:off x="5461000" y="4970471"/>
            <a:ext cx="2825750" cy="393701"/>
            <a:chOff x="2480" y="3131"/>
            <a:chExt cx="1780" cy="248"/>
          </a:xfrm>
        </p:grpSpPr>
        <p:sp>
          <p:nvSpPr>
            <p:cNvPr id="35885" name="Rectangle 12"/>
            <p:cNvSpPr>
              <a:spLocks/>
            </p:cNvSpPr>
            <p:nvPr/>
          </p:nvSpPr>
          <p:spPr bwMode="auto">
            <a:xfrm>
              <a:off x="2903" y="3131"/>
              <a:ext cx="90" cy="194"/>
            </a:xfrm>
            <a:prstGeom prst="rect">
              <a:avLst/>
            </a:prstGeom>
            <a:solidFill>
              <a:srgbClr val="FFFFFF"/>
            </a:solidFill>
            <a:ln w="9525">
              <a:noFill/>
              <a:miter lim="800000"/>
              <a:headEnd/>
              <a:tailEnd/>
            </a:ln>
          </p:spPr>
          <p:txBody>
            <a:bodyPr wrap="none" lIns="0" tIns="0" rIns="0" bIns="0" anchor="ctr">
              <a:spAutoFit/>
            </a:bodyPr>
            <a:lstStyle/>
            <a:p>
              <a:pPr algn="ctr" defTabSz="822325"/>
              <a:r>
                <a:rPr lang="en-US" sz="2000" dirty="0" err="1">
                  <a:solidFill>
                    <a:srgbClr val="7B73A5"/>
                  </a:solidFill>
                  <a:latin typeface="Arial"/>
                  <a:cs typeface="Arial"/>
                  <a:sym typeface="Gill Sans" charset="0"/>
                </a:rPr>
                <a:t>δ</a:t>
              </a:r>
              <a:endParaRPr lang="en-US" sz="2000" dirty="0">
                <a:solidFill>
                  <a:srgbClr val="7B73A5"/>
                </a:solidFill>
                <a:latin typeface="Arial"/>
                <a:cs typeface="Arial"/>
                <a:sym typeface="Gill Sans" charset="0"/>
              </a:endParaRPr>
            </a:p>
          </p:txBody>
        </p:sp>
        <p:sp>
          <p:nvSpPr>
            <p:cNvPr id="35886" name="Line 60"/>
            <p:cNvSpPr>
              <a:spLocks noChangeShapeType="1"/>
            </p:cNvSpPr>
            <p:nvPr/>
          </p:nvSpPr>
          <p:spPr bwMode="auto">
            <a:xfrm flipH="1">
              <a:off x="2480" y="3319"/>
              <a:ext cx="1780" cy="60"/>
            </a:xfrm>
            <a:prstGeom prst="line">
              <a:avLst/>
            </a:prstGeom>
            <a:noFill/>
            <a:ln w="38100">
              <a:solidFill>
                <a:srgbClr val="7A73A5"/>
              </a:solidFill>
              <a:round/>
              <a:headEnd/>
              <a:tailEnd/>
            </a:ln>
          </p:spPr>
          <p:txBody>
            <a:bodyPr wrap="none" anchor="ctr"/>
            <a:lstStyle/>
            <a:p>
              <a:endParaRPr lang="en-US" sz="1600">
                <a:latin typeface="Arial"/>
                <a:cs typeface="Arial"/>
              </a:endParaRPr>
            </a:p>
          </p:txBody>
        </p:sp>
      </p:grpSp>
      <p:grpSp>
        <p:nvGrpSpPr>
          <p:cNvPr id="7" name="Group 90"/>
          <p:cNvGrpSpPr>
            <a:grpSpLocks/>
          </p:cNvGrpSpPr>
          <p:nvPr/>
        </p:nvGrpSpPr>
        <p:grpSpPr bwMode="auto">
          <a:xfrm>
            <a:off x="4286250" y="2471738"/>
            <a:ext cx="4178300" cy="1654176"/>
            <a:chOff x="1740" y="1557"/>
            <a:chExt cx="2632" cy="1042"/>
          </a:xfrm>
        </p:grpSpPr>
        <p:sp>
          <p:nvSpPr>
            <p:cNvPr id="35880" name="Rectangle 6"/>
            <p:cNvSpPr>
              <a:spLocks/>
            </p:cNvSpPr>
            <p:nvPr/>
          </p:nvSpPr>
          <p:spPr bwMode="auto">
            <a:xfrm>
              <a:off x="2329" y="1557"/>
              <a:ext cx="93" cy="194"/>
            </a:xfrm>
            <a:prstGeom prst="rect">
              <a:avLst/>
            </a:prstGeom>
            <a:solidFill>
              <a:srgbClr val="FFFFFF"/>
            </a:solidFill>
            <a:ln w="9525">
              <a:noFill/>
              <a:miter lim="800000"/>
              <a:headEnd/>
              <a:tailEnd/>
            </a:ln>
          </p:spPr>
          <p:txBody>
            <a:bodyPr wrap="none" lIns="0" tIns="0" rIns="0" bIns="0" anchor="ctr">
              <a:spAutoFit/>
            </a:bodyPr>
            <a:lstStyle/>
            <a:p>
              <a:pPr algn="ctr" defTabSz="822325"/>
              <a:r>
                <a:rPr lang="en-US" sz="2000" dirty="0">
                  <a:solidFill>
                    <a:srgbClr val="C81036"/>
                  </a:solidFill>
                  <a:latin typeface="Arial"/>
                  <a:cs typeface="Arial"/>
                  <a:sym typeface="Gill Sans" charset="0"/>
                </a:rPr>
                <a:t>α</a:t>
              </a:r>
            </a:p>
          </p:txBody>
        </p:sp>
        <p:sp>
          <p:nvSpPr>
            <p:cNvPr id="35881" name="Rectangle 7"/>
            <p:cNvSpPr>
              <a:spLocks/>
            </p:cNvSpPr>
            <p:nvPr/>
          </p:nvSpPr>
          <p:spPr bwMode="auto">
            <a:xfrm>
              <a:off x="3638" y="1557"/>
              <a:ext cx="93" cy="194"/>
            </a:xfrm>
            <a:prstGeom prst="rect">
              <a:avLst/>
            </a:prstGeom>
            <a:solidFill>
              <a:srgbClr val="FFFFFF"/>
            </a:solidFill>
            <a:ln w="9525">
              <a:noFill/>
              <a:miter lim="800000"/>
              <a:headEnd/>
              <a:tailEnd/>
            </a:ln>
          </p:spPr>
          <p:txBody>
            <a:bodyPr wrap="none" lIns="0" tIns="0" rIns="0" bIns="0" anchor="ctr">
              <a:spAutoFit/>
            </a:bodyPr>
            <a:lstStyle/>
            <a:p>
              <a:pPr algn="ctr" defTabSz="822325"/>
              <a:r>
                <a:rPr lang="en-US" sz="2000" dirty="0">
                  <a:solidFill>
                    <a:srgbClr val="C81036"/>
                  </a:solidFill>
                  <a:latin typeface="Arial"/>
                  <a:cs typeface="Arial"/>
                  <a:sym typeface="Gill Sans" charset="0"/>
                </a:rPr>
                <a:t>α</a:t>
              </a:r>
            </a:p>
          </p:txBody>
        </p:sp>
        <p:sp>
          <p:nvSpPr>
            <p:cNvPr id="35882" name="Line 61"/>
            <p:cNvSpPr>
              <a:spLocks noChangeShapeType="1"/>
            </p:cNvSpPr>
            <p:nvPr/>
          </p:nvSpPr>
          <p:spPr bwMode="auto">
            <a:xfrm>
              <a:off x="1924" y="1807"/>
              <a:ext cx="2448" cy="0"/>
            </a:xfrm>
            <a:prstGeom prst="line">
              <a:avLst/>
            </a:prstGeom>
            <a:noFill/>
            <a:ln w="38100">
              <a:solidFill>
                <a:srgbClr val="C81036"/>
              </a:solidFill>
              <a:round/>
              <a:headEnd/>
              <a:tailEnd/>
            </a:ln>
          </p:spPr>
          <p:txBody>
            <a:bodyPr wrap="none" anchor="ctr"/>
            <a:lstStyle/>
            <a:p>
              <a:endParaRPr lang="en-US" sz="1600">
                <a:latin typeface="Arial"/>
                <a:cs typeface="Arial"/>
              </a:endParaRPr>
            </a:p>
          </p:txBody>
        </p:sp>
        <p:sp>
          <p:nvSpPr>
            <p:cNvPr id="35883" name="Line 62"/>
            <p:cNvSpPr>
              <a:spLocks noChangeShapeType="1"/>
            </p:cNvSpPr>
            <p:nvPr/>
          </p:nvSpPr>
          <p:spPr bwMode="auto">
            <a:xfrm flipH="1">
              <a:off x="1740" y="1891"/>
              <a:ext cx="112" cy="708"/>
            </a:xfrm>
            <a:prstGeom prst="line">
              <a:avLst/>
            </a:prstGeom>
            <a:noFill/>
            <a:ln w="38100">
              <a:solidFill>
                <a:srgbClr val="C81036"/>
              </a:solidFill>
              <a:round/>
              <a:headEnd/>
              <a:tailEnd/>
            </a:ln>
          </p:spPr>
          <p:txBody>
            <a:bodyPr wrap="none" anchor="ctr"/>
            <a:lstStyle/>
            <a:p>
              <a:endParaRPr lang="en-US" sz="1600">
                <a:latin typeface="Arial"/>
                <a:cs typeface="Arial"/>
              </a:endParaRPr>
            </a:p>
          </p:txBody>
        </p:sp>
        <p:sp>
          <p:nvSpPr>
            <p:cNvPr id="35884" name="Freeform 65"/>
            <p:cNvSpPr>
              <a:spLocks/>
            </p:cNvSpPr>
            <p:nvPr/>
          </p:nvSpPr>
          <p:spPr bwMode="auto">
            <a:xfrm>
              <a:off x="1852" y="1807"/>
              <a:ext cx="100" cy="104"/>
            </a:xfrm>
            <a:custGeom>
              <a:avLst/>
              <a:gdLst>
                <a:gd name="T0" fmla="*/ 0 w 100"/>
                <a:gd name="T1" fmla="*/ 104 h 104"/>
                <a:gd name="T2" fmla="*/ 12 w 100"/>
                <a:gd name="T3" fmla="*/ 52 h 104"/>
                <a:gd name="T4" fmla="*/ 48 w 100"/>
                <a:gd name="T5" fmla="*/ 12 h 104"/>
                <a:gd name="T6" fmla="*/ 100 w 100"/>
                <a:gd name="T7" fmla="*/ 0 h 104"/>
                <a:gd name="T8" fmla="*/ 0 60000 65536"/>
                <a:gd name="T9" fmla="*/ 0 60000 65536"/>
                <a:gd name="T10" fmla="*/ 0 60000 65536"/>
                <a:gd name="T11" fmla="*/ 0 60000 65536"/>
                <a:gd name="T12" fmla="*/ 0 w 100"/>
                <a:gd name="T13" fmla="*/ 0 h 104"/>
                <a:gd name="T14" fmla="*/ 100 w 100"/>
                <a:gd name="T15" fmla="*/ 104 h 104"/>
              </a:gdLst>
              <a:ahLst/>
              <a:cxnLst>
                <a:cxn ang="T8">
                  <a:pos x="T0" y="T1"/>
                </a:cxn>
                <a:cxn ang="T9">
                  <a:pos x="T2" y="T3"/>
                </a:cxn>
                <a:cxn ang="T10">
                  <a:pos x="T4" y="T5"/>
                </a:cxn>
                <a:cxn ang="T11">
                  <a:pos x="T6" y="T7"/>
                </a:cxn>
              </a:cxnLst>
              <a:rect l="T12" t="T13" r="T14" b="T15"/>
              <a:pathLst>
                <a:path w="100" h="104">
                  <a:moveTo>
                    <a:pt x="0" y="104"/>
                  </a:moveTo>
                  <a:cubicBezTo>
                    <a:pt x="2" y="85"/>
                    <a:pt x="4" y="67"/>
                    <a:pt x="12" y="52"/>
                  </a:cubicBezTo>
                  <a:cubicBezTo>
                    <a:pt x="20" y="37"/>
                    <a:pt x="33" y="21"/>
                    <a:pt x="48" y="12"/>
                  </a:cubicBezTo>
                  <a:cubicBezTo>
                    <a:pt x="63" y="3"/>
                    <a:pt x="91" y="2"/>
                    <a:pt x="100" y="0"/>
                  </a:cubicBezTo>
                </a:path>
              </a:pathLst>
            </a:custGeom>
            <a:noFill/>
            <a:ln w="38100">
              <a:solidFill>
                <a:srgbClr val="C81036"/>
              </a:solidFill>
              <a:round/>
              <a:headEnd/>
              <a:tailEnd/>
            </a:ln>
          </p:spPr>
          <p:txBody>
            <a:bodyPr wrap="none" anchor="ctr"/>
            <a:lstStyle/>
            <a:p>
              <a:endParaRPr lang="en-US" sz="1600">
                <a:latin typeface="Arial"/>
                <a:cs typeface="Arial"/>
              </a:endParaRPr>
            </a:p>
          </p:txBody>
        </p:sp>
      </p:grpSp>
      <p:grpSp>
        <p:nvGrpSpPr>
          <p:cNvPr id="8" name="Group 85"/>
          <p:cNvGrpSpPr>
            <a:grpSpLocks/>
          </p:cNvGrpSpPr>
          <p:nvPr/>
        </p:nvGrpSpPr>
        <p:grpSpPr bwMode="auto">
          <a:xfrm>
            <a:off x="4267212" y="3859213"/>
            <a:ext cx="476252" cy="1528762"/>
            <a:chOff x="1728" y="2431"/>
            <a:chExt cx="300" cy="963"/>
          </a:xfrm>
        </p:grpSpPr>
        <p:sp>
          <p:nvSpPr>
            <p:cNvPr id="35878" name="Rectangle 13"/>
            <p:cNvSpPr>
              <a:spLocks/>
            </p:cNvSpPr>
            <p:nvPr/>
          </p:nvSpPr>
          <p:spPr bwMode="auto">
            <a:xfrm>
              <a:off x="1896" y="2885"/>
              <a:ext cx="132" cy="136"/>
            </a:xfrm>
            <a:prstGeom prst="rect">
              <a:avLst/>
            </a:prstGeom>
            <a:solidFill>
              <a:srgbClr val="FFFFFF"/>
            </a:solidFill>
            <a:ln w="9525">
              <a:noFill/>
              <a:miter lim="800000"/>
              <a:headEnd/>
              <a:tailEnd/>
            </a:ln>
          </p:spPr>
          <p:txBody>
            <a:bodyPr wrap="none" lIns="0" tIns="0" rIns="0" bIns="0" anchor="ctr">
              <a:spAutoFit/>
            </a:bodyPr>
            <a:lstStyle/>
            <a:p>
              <a:pPr algn="ctr" defTabSz="822325"/>
              <a:r>
                <a:rPr lang="en-US" sz="1400" dirty="0" err="1">
                  <a:solidFill>
                    <a:srgbClr val="28A4A9"/>
                  </a:solidFill>
                  <a:latin typeface="Arial"/>
                  <a:cs typeface="Arial"/>
                  <a:sym typeface="Gill Sans" charset="0"/>
                </a:rPr>
                <a:t>ζ,ε</a:t>
              </a:r>
              <a:endParaRPr lang="en-US" sz="1400" dirty="0">
                <a:solidFill>
                  <a:srgbClr val="28A4A9"/>
                </a:solidFill>
                <a:latin typeface="Arial"/>
                <a:cs typeface="Arial"/>
                <a:sym typeface="Gill Sans" charset="0"/>
              </a:endParaRPr>
            </a:p>
          </p:txBody>
        </p:sp>
        <p:sp>
          <p:nvSpPr>
            <p:cNvPr id="35879" name="Freeform 40"/>
            <p:cNvSpPr>
              <a:spLocks/>
            </p:cNvSpPr>
            <p:nvPr/>
          </p:nvSpPr>
          <p:spPr bwMode="auto">
            <a:xfrm>
              <a:off x="1728" y="2431"/>
              <a:ext cx="197" cy="963"/>
            </a:xfrm>
            <a:custGeom>
              <a:avLst/>
              <a:gdLst>
                <a:gd name="T0" fmla="*/ 0 w 197"/>
                <a:gd name="T1" fmla="*/ 0 h 963"/>
                <a:gd name="T2" fmla="*/ 123 w 197"/>
                <a:gd name="T3" fmla="*/ 805 h 963"/>
                <a:gd name="T4" fmla="*/ 197 w 197"/>
                <a:gd name="T5" fmla="*/ 949 h 963"/>
                <a:gd name="T6" fmla="*/ 0 60000 65536"/>
                <a:gd name="T7" fmla="*/ 0 60000 65536"/>
                <a:gd name="T8" fmla="*/ 0 60000 65536"/>
                <a:gd name="T9" fmla="*/ 0 w 197"/>
                <a:gd name="T10" fmla="*/ 0 h 963"/>
                <a:gd name="T11" fmla="*/ 197 w 197"/>
                <a:gd name="T12" fmla="*/ 963 h 963"/>
              </a:gdLst>
              <a:ahLst/>
              <a:cxnLst>
                <a:cxn ang="T6">
                  <a:pos x="T0" y="T1"/>
                </a:cxn>
                <a:cxn ang="T7">
                  <a:pos x="T2" y="T3"/>
                </a:cxn>
                <a:cxn ang="T8">
                  <a:pos x="T4" y="T5"/>
                </a:cxn>
              </a:cxnLst>
              <a:rect l="T9" t="T10" r="T11" b="T12"/>
              <a:pathLst>
                <a:path w="197" h="963">
                  <a:moveTo>
                    <a:pt x="0" y="0"/>
                  </a:moveTo>
                  <a:cubicBezTo>
                    <a:pt x="45" y="323"/>
                    <a:pt x="90" y="647"/>
                    <a:pt x="123" y="805"/>
                  </a:cubicBezTo>
                  <a:cubicBezTo>
                    <a:pt x="156" y="963"/>
                    <a:pt x="176" y="956"/>
                    <a:pt x="197" y="949"/>
                  </a:cubicBezTo>
                </a:path>
              </a:pathLst>
            </a:custGeom>
            <a:noFill/>
            <a:ln w="28575">
              <a:solidFill>
                <a:srgbClr val="28A4A9"/>
              </a:solidFill>
              <a:round/>
              <a:headEnd/>
              <a:tailEnd/>
            </a:ln>
          </p:spPr>
          <p:txBody>
            <a:bodyPr wrap="none" anchor="ctr"/>
            <a:lstStyle/>
            <a:p>
              <a:endParaRPr lang="en-US" sz="1600">
                <a:latin typeface="Arial"/>
                <a:cs typeface="Arial"/>
              </a:endParaRPr>
            </a:p>
          </p:txBody>
        </p:sp>
      </p:grpSp>
      <p:sp>
        <p:nvSpPr>
          <p:cNvPr id="35864" name="Line 14"/>
          <p:cNvSpPr>
            <a:spLocks noChangeShapeType="1"/>
          </p:cNvSpPr>
          <p:nvPr/>
        </p:nvSpPr>
        <p:spPr bwMode="auto">
          <a:xfrm>
            <a:off x="4186238" y="2351089"/>
            <a:ext cx="0" cy="3051175"/>
          </a:xfrm>
          <a:prstGeom prst="line">
            <a:avLst/>
          </a:prstGeom>
          <a:noFill/>
          <a:ln w="50800">
            <a:solidFill>
              <a:schemeClr val="tx1"/>
            </a:solidFill>
            <a:round/>
            <a:headEnd/>
            <a:tailEnd/>
          </a:ln>
        </p:spPr>
        <p:txBody>
          <a:bodyPr/>
          <a:lstStyle/>
          <a:p>
            <a:endParaRPr lang="en-US" sz="1600">
              <a:latin typeface="Arial"/>
              <a:cs typeface="Arial"/>
            </a:endParaRPr>
          </a:p>
        </p:txBody>
      </p:sp>
      <p:sp>
        <p:nvSpPr>
          <p:cNvPr id="35865" name="Line 16"/>
          <p:cNvSpPr>
            <a:spLocks noChangeShapeType="1"/>
          </p:cNvSpPr>
          <p:nvPr/>
        </p:nvSpPr>
        <p:spPr bwMode="auto">
          <a:xfrm flipH="1">
            <a:off x="4164013" y="5380038"/>
            <a:ext cx="4195762" cy="0"/>
          </a:xfrm>
          <a:prstGeom prst="line">
            <a:avLst/>
          </a:prstGeom>
          <a:noFill/>
          <a:ln w="50800">
            <a:solidFill>
              <a:schemeClr val="tx1"/>
            </a:solidFill>
            <a:round/>
            <a:headEnd/>
            <a:tailEnd/>
          </a:ln>
        </p:spPr>
        <p:txBody>
          <a:bodyPr/>
          <a:lstStyle/>
          <a:p>
            <a:endParaRPr lang="en-US" sz="1600">
              <a:latin typeface="Arial"/>
              <a:cs typeface="Arial"/>
            </a:endParaRPr>
          </a:p>
        </p:txBody>
      </p:sp>
      <p:sp>
        <p:nvSpPr>
          <p:cNvPr id="35866" name="Rectangle 79"/>
          <p:cNvSpPr>
            <a:spLocks noChangeArrowheads="1"/>
          </p:cNvSpPr>
          <p:nvPr/>
        </p:nvSpPr>
        <p:spPr bwMode="auto">
          <a:xfrm>
            <a:off x="5578475" y="3005138"/>
            <a:ext cx="184666" cy="338554"/>
          </a:xfrm>
          <a:prstGeom prst="rect">
            <a:avLst/>
          </a:prstGeom>
          <a:noFill/>
          <a:ln w="9525">
            <a:noFill/>
            <a:miter lim="800000"/>
            <a:headEnd/>
            <a:tailEnd/>
          </a:ln>
        </p:spPr>
        <p:txBody>
          <a:bodyPr wrap="none">
            <a:spAutoFit/>
          </a:bodyPr>
          <a:lstStyle/>
          <a:p>
            <a:endParaRPr lang="en-US" sz="1600">
              <a:latin typeface="Arial"/>
              <a:cs typeface="Arial"/>
            </a:endParaRPr>
          </a:p>
        </p:txBody>
      </p:sp>
      <p:grpSp>
        <p:nvGrpSpPr>
          <p:cNvPr id="9" name="Group 89"/>
          <p:cNvGrpSpPr>
            <a:grpSpLocks/>
          </p:cNvGrpSpPr>
          <p:nvPr/>
        </p:nvGrpSpPr>
        <p:grpSpPr bwMode="auto">
          <a:xfrm>
            <a:off x="4318000" y="3141663"/>
            <a:ext cx="3962400" cy="2082800"/>
            <a:chOff x="1760" y="1979"/>
            <a:chExt cx="2496" cy="1312"/>
          </a:xfrm>
        </p:grpSpPr>
        <p:sp>
          <p:nvSpPr>
            <p:cNvPr id="35869" name="Rectangle 8"/>
            <p:cNvSpPr>
              <a:spLocks/>
            </p:cNvSpPr>
            <p:nvPr/>
          </p:nvSpPr>
          <p:spPr bwMode="auto">
            <a:xfrm>
              <a:off x="2336" y="2071"/>
              <a:ext cx="81" cy="194"/>
            </a:xfrm>
            <a:prstGeom prst="rect">
              <a:avLst/>
            </a:prstGeom>
            <a:solidFill>
              <a:srgbClr val="FFFFFF"/>
            </a:solidFill>
            <a:ln w="9525">
              <a:noFill/>
              <a:miter lim="800000"/>
              <a:headEnd/>
              <a:tailEnd/>
            </a:ln>
          </p:spPr>
          <p:txBody>
            <a:bodyPr wrap="none" lIns="0" tIns="0" rIns="0" bIns="0" anchor="ctr">
              <a:spAutoFit/>
            </a:bodyPr>
            <a:lstStyle/>
            <a:p>
              <a:pPr algn="ctr" defTabSz="822325"/>
              <a:r>
                <a:rPr lang="en-US" sz="2000" dirty="0" err="1">
                  <a:solidFill>
                    <a:srgbClr val="E37B29"/>
                  </a:solidFill>
                  <a:latin typeface="Arial"/>
                  <a:cs typeface="Arial"/>
                  <a:sym typeface="Gill Sans" charset="0"/>
                </a:rPr>
                <a:t>γ</a:t>
              </a:r>
              <a:endParaRPr lang="en-US" sz="2000" dirty="0">
                <a:solidFill>
                  <a:srgbClr val="E37B29"/>
                </a:solidFill>
                <a:latin typeface="Arial"/>
                <a:cs typeface="Arial"/>
                <a:sym typeface="Gill Sans" charset="0"/>
              </a:endParaRPr>
            </a:p>
          </p:txBody>
        </p:sp>
        <p:sp>
          <p:nvSpPr>
            <p:cNvPr id="35870" name="Rectangle 9"/>
            <p:cNvSpPr>
              <a:spLocks/>
            </p:cNvSpPr>
            <p:nvPr/>
          </p:nvSpPr>
          <p:spPr bwMode="auto">
            <a:xfrm>
              <a:off x="3641" y="2949"/>
              <a:ext cx="81" cy="194"/>
            </a:xfrm>
            <a:prstGeom prst="rect">
              <a:avLst/>
            </a:prstGeom>
            <a:solidFill>
              <a:srgbClr val="FFFFFF"/>
            </a:solidFill>
            <a:ln w="9525">
              <a:noFill/>
              <a:miter lim="800000"/>
              <a:headEnd/>
              <a:tailEnd/>
            </a:ln>
          </p:spPr>
          <p:txBody>
            <a:bodyPr wrap="none" lIns="0" tIns="0" rIns="0" bIns="0" anchor="ctr">
              <a:spAutoFit/>
            </a:bodyPr>
            <a:lstStyle/>
            <a:p>
              <a:pPr algn="ctr" defTabSz="822325"/>
              <a:r>
                <a:rPr lang="en-US" sz="2000" dirty="0" err="1">
                  <a:solidFill>
                    <a:srgbClr val="E37B29"/>
                  </a:solidFill>
                  <a:latin typeface="Arial"/>
                  <a:cs typeface="Arial"/>
                  <a:sym typeface="Gill Sans" charset="0"/>
                </a:rPr>
                <a:t>γ</a:t>
              </a:r>
              <a:endParaRPr lang="en-US" sz="2000" dirty="0">
                <a:solidFill>
                  <a:srgbClr val="E37B29"/>
                </a:solidFill>
                <a:latin typeface="Arial"/>
                <a:cs typeface="Arial"/>
                <a:sym typeface="Gill Sans" charset="0"/>
              </a:endParaRPr>
            </a:p>
          </p:txBody>
        </p:sp>
        <p:sp>
          <p:nvSpPr>
            <p:cNvPr id="35871" name="Line 69"/>
            <p:cNvSpPr>
              <a:spLocks noChangeShapeType="1"/>
            </p:cNvSpPr>
            <p:nvPr/>
          </p:nvSpPr>
          <p:spPr bwMode="auto">
            <a:xfrm>
              <a:off x="2716" y="2203"/>
              <a:ext cx="364" cy="908"/>
            </a:xfrm>
            <a:prstGeom prst="line">
              <a:avLst/>
            </a:prstGeom>
            <a:noFill/>
            <a:ln w="38100">
              <a:solidFill>
                <a:srgbClr val="E37A29"/>
              </a:solidFill>
              <a:round/>
              <a:headEnd/>
              <a:tailEnd/>
            </a:ln>
          </p:spPr>
          <p:txBody>
            <a:bodyPr wrap="none" anchor="ctr"/>
            <a:lstStyle/>
            <a:p>
              <a:endParaRPr lang="en-US" sz="1600">
                <a:latin typeface="Arial"/>
                <a:cs typeface="Arial"/>
              </a:endParaRPr>
            </a:p>
          </p:txBody>
        </p:sp>
        <p:sp>
          <p:nvSpPr>
            <p:cNvPr id="35872" name="Line 70"/>
            <p:cNvSpPr>
              <a:spLocks noChangeShapeType="1"/>
            </p:cNvSpPr>
            <p:nvPr/>
          </p:nvSpPr>
          <p:spPr bwMode="auto">
            <a:xfrm>
              <a:off x="2040" y="1983"/>
              <a:ext cx="544" cy="104"/>
            </a:xfrm>
            <a:prstGeom prst="line">
              <a:avLst/>
            </a:prstGeom>
            <a:noFill/>
            <a:ln w="38100">
              <a:solidFill>
                <a:srgbClr val="E37A29"/>
              </a:solidFill>
              <a:round/>
              <a:headEnd/>
              <a:tailEnd/>
            </a:ln>
          </p:spPr>
          <p:txBody>
            <a:bodyPr wrap="none" anchor="ctr"/>
            <a:lstStyle/>
            <a:p>
              <a:endParaRPr lang="en-US" sz="1600">
                <a:latin typeface="Arial"/>
                <a:cs typeface="Arial"/>
              </a:endParaRPr>
            </a:p>
          </p:txBody>
        </p:sp>
        <p:sp>
          <p:nvSpPr>
            <p:cNvPr id="35873" name="Line 71"/>
            <p:cNvSpPr>
              <a:spLocks noChangeShapeType="1"/>
            </p:cNvSpPr>
            <p:nvPr/>
          </p:nvSpPr>
          <p:spPr bwMode="auto">
            <a:xfrm>
              <a:off x="3236" y="3215"/>
              <a:ext cx="1020" cy="76"/>
            </a:xfrm>
            <a:prstGeom prst="line">
              <a:avLst/>
            </a:prstGeom>
            <a:noFill/>
            <a:ln w="38100">
              <a:solidFill>
                <a:srgbClr val="E37A29"/>
              </a:solidFill>
              <a:round/>
              <a:headEnd/>
              <a:tailEnd/>
            </a:ln>
          </p:spPr>
          <p:txBody>
            <a:bodyPr wrap="none" anchor="ctr"/>
            <a:lstStyle/>
            <a:p>
              <a:endParaRPr lang="en-US" sz="1600">
                <a:latin typeface="Arial"/>
                <a:cs typeface="Arial"/>
              </a:endParaRPr>
            </a:p>
          </p:txBody>
        </p:sp>
        <p:sp>
          <p:nvSpPr>
            <p:cNvPr id="35874" name="Line 72"/>
            <p:cNvSpPr>
              <a:spLocks noChangeShapeType="1"/>
            </p:cNvSpPr>
            <p:nvPr/>
          </p:nvSpPr>
          <p:spPr bwMode="auto">
            <a:xfrm flipV="1">
              <a:off x="1760" y="2035"/>
              <a:ext cx="180" cy="808"/>
            </a:xfrm>
            <a:prstGeom prst="line">
              <a:avLst/>
            </a:prstGeom>
            <a:noFill/>
            <a:ln w="38100">
              <a:solidFill>
                <a:srgbClr val="E37A29"/>
              </a:solidFill>
              <a:round/>
              <a:headEnd/>
              <a:tailEnd/>
            </a:ln>
          </p:spPr>
          <p:txBody>
            <a:bodyPr wrap="none" anchor="ctr"/>
            <a:lstStyle/>
            <a:p>
              <a:endParaRPr lang="en-US" sz="1600">
                <a:latin typeface="Arial"/>
                <a:cs typeface="Arial"/>
              </a:endParaRPr>
            </a:p>
          </p:txBody>
        </p:sp>
        <p:sp>
          <p:nvSpPr>
            <p:cNvPr id="35875" name="Freeform 74"/>
            <p:cNvSpPr>
              <a:spLocks/>
            </p:cNvSpPr>
            <p:nvPr/>
          </p:nvSpPr>
          <p:spPr bwMode="auto">
            <a:xfrm>
              <a:off x="3080" y="3107"/>
              <a:ext cx="164" cy="108"/>
            </a:xfrm>
            <a:custGeom>
              <a:avLst/>
              <a:gdLst>
                <a:gd name="T0" fmla="*/ 0 w 160"/>
                <a:gd name="T1" fmla="*/ 0 h 100"/>
                <a:gd name="T2" fmla="*/ 71 w 160"/>
                <a:gd name="T3" fmla="*/ 191 h 100"/>
                <a:gd name="T4" fmla="*/ 123 w 160"/>
                <a:gd name="T5" fmla="*/ 287 h 100"/>
                <a:gd name="T6" fmla="*/ 248 w 160"/>
                <a:gd name="T7" fmla="*/ 403 h 100"/>
                <a:gd name="T8" fmla="*/ 0 60000 65536"/>
                <a:gd name="T9" fmla="*/ 0 60000 65536"/>
                <a:gd name="T10" fmla="*/ 0 60000 65536"/>
                <a:gd name="T11" fmla="*/ 0 60000 65536"/>
                <a:gd name="T12" fmla="*/ 0 w 160"/>
                <a:gd name="T13" fmla="*/ 0 h 100"/>
                <a:gd name="T14" fmla="*/ 160 w 160"/>
                <a:gd name="T15" fmla="*/ 100 h 100"/>
              </a:gdLst>
              <a:ahLst/>
              <a:cxnLst>
                <a:cxn ang="T8">
                  <a:pos x="T0" y="T1"/>
                </a:cxn>
                <a:cxn ang="T9">
                  <a:pos x="T2" y="T3"/>
                </a:cxn>
                <a:cxn ang="T10">
                  <a:pos x="T4" y="T5"/>
                </a:cxn>
                <a:cxn ang="T11">
                  <a:pos x="T6" y="T7"/>
                </a:cxn>
              </a:cxnLst>
              <a:rect l="T12" t="T13" r="T14" b="T15"/>
              <a:pathLst>
                <a:path w="160" h="100">
                  <a:moveTo>
                    <a:pt x="0" y="0"/>
                  </a:moveTo>
                  <a:cubicBezTo>
                    <a:pt x="17" y="18"/>
                    <a:pt x="35" y="36"/>
                    <a:pt x="48" y="48"/>
                  </a:cubicBezTo>
                  <a:cubicBezTo>
                    <a:pt x="61" y="60"/>
                    <a:pt x="61" y="63"/>
                    <a:pt x="80" y="72"/>
                  </a:cubicBezTo>
                  <a:cubicBezTo>
                    <a:pt x="99" y="81"/>
                    <a:pt x="129" y="90"/>
                    <a:pt x="160" y="100"/>
                  </a:cubicBezTo>
                </a:path>
              </a:pathLst>
            </a:custGeom>
            <a:noFill/>
            <a:ln w="38100">
              <a:solidFill>
                <a:srgbClr val="E37A29"/>
              </a:solidFill>
              <a:round/>
              <a:headEnd/>
              <a:tailEnd/>
            </a:ln>
          </p:spPr>
          <p:txBody>
            <a:bodyPr wrap="none" anchor="ctr"/>
            <a:lstStyle/>
            <a:p>
              <a:endParaRPr lang="en-US" sz="1600">
                <a:latin typeface="Arial"/>
                <a:cs typeface="Arial"/>
              </a:endParaRPr>
            </a:p>
          </p:txBody>
        </p:sp>
        <p:sp>
          <p:nvSpPr>
            <p:cNvPr id="35876" name="Freeform 77"/>
            <p:cNvSpPr>
              <a:spLocks/>
            </p:cNvSpPr>
            <p:nvPr/>
          </p:nvSpPr>
          <p:spPr bwMode="auto">
            <a:xfrm>
              <a:off x="1940" y="1979"/>
              <a:ext cx="120" cy="61"/>
            </a:xfrm>
            <a:custGeom>
              <a:avLst/>
              <a:gdLst>
                <a:gd name="T0" fmla="*/ 0 w 120"/>
                <a:gd name="T1" fmla="*/ 8 h 69"/>
                <a:gd name="T2" fmla="*/ 24 w 120"/>
                <a:gd name="T3" fmla="*/ 4 h 69"/>
                <a:gd name="T4" fmla="*/ 56 w 120"/>
                <a:gd name="T5" fmla="*/ 1 h 69"/>
                <a:gd name="T6" fmla="*/ 120 w 120"/>
                <a:gd name="T7" fmla="*/ 4 h 69"/>
                <a:gd name="T8" fmla="*/ 0 60000 65536"/>
                <a:gd name="T9" fmla="*/ 0 60000 65536"/>
                <a:gd name="T10" fmla="*/ 0 60000 65536"/>
                <a:gd name="T11" fmla="*/ 0 60000 65536"/>
                <a:gd name="T12" fmla="*/ 0 w 120"/>
                <a:gd name="T13" fmla="*/ 0 h 69"/>
                <a:gd name="T14" fmla="*/ 120 w 120"/>
                <a:gd name="T15" fmla="*/ 69 h 69"/>
              </a:gdLst>
              <a:ahLst/>
              <a:cxnLst>
                <a:cxn ang="T8">
                  <a:pos x="T0" y="T1"/>
                </a:cxn>
                <a:cxn ang="T9">
                  <a:pos x="T2" y="T3"/>
                </a:cxn>
                <a:cxn ang="T10">
                  <a:pos x="T4" y="T5"/>
                </a:cxn>
                <a:cxn ang="T11">
                  <a:pos x="T6" y="T7"/>
                </a:cxn>
              </a:cxnLst>
              <a:rect l="T12" t="T13" r="T14" b="T15"/>
              <a:pathLst>
                <a:path w="120" h="69">
                  <a:moveTo>
                    <a:pt x="0" y="69"/>
                  </a:moveTo>
                  <a:cubicBezTo>
                    <a:pt x="7" y="46"/>
                    <a:pt x="15" y="24"/>
                    <a:pt x="24" y="13"/>
                  </a:cubicBezTo>
                  <a:cubicBezTo>
                    <a:pt x="33" y="2"/>
                    <a:pt x="40" y="2"/>
                    <a:pt x="56" y="1"/>
                  </a:cubicBezTo>
                  <a:cubicBezTo>
                    <a:pt x="72" y="0"/>
                    <a:pt x="96" y="4"/>
                    <a:pt x="120" y="9"/>
                  </a:cubicBezTo>
                </a:path>
              </a:pathLst>
            </a:custGeom>
            <a:noFill/>
            <a:ln w="38100">
              <a:solidFill>
                <a:srgbClr val="E37A29"/>
              </a:solidFill>
              <a:round/>
              <a:headEnd/>
              <a:tailEnd/>
            </a:ln>
          </p:spPr>
          <p:txBody>
            <a:bodyPr wrap="none" anchor="ctr"/>
            <a:lstStyle/>
            <a:p>
              <a:endParaRPr lang="en-US" sz="1600">
                <a:latin typeface="Arial"/>
                <a:cs typeface="Arial"/>
              </a:endParaRPr>
            </a:p>
          </p:txBody>
        </p:sp>
        <p:sp>
          <p:nvSpPr>
            <p:cNvPr id="35877" name="Freeform 83"/>
            <p:cNvSpPr>
              <a:spLocks/>
            </p:cNvSpPr>
            <p:nvPr/>
          </p:nvSpPr>
          <p:spPr bwMode="auto">
            <a:xfrm>
              <a:off x="2576" y="2087"/>
              <a:ext cx="140" cy="120"/>
            </a:xfrm>
            <a:custGeom>
              <a:avLst/>
              <a:gdLst>
                <a:gd name="T0" fmla="*/ 0 w 132"/>
                <a:gd name="T1" fmla="*/ 0 h 108"/>
                <a:gd name="T2" fmla="*/ 196 w 132"/>
                <a:gd name="T3" fmla="*/ 164 h 108"/>
                <a:gd name="T4" fmla="*/ 379 w 132"/>
                <a:gd name="T5" fmla="*/ 714 h 108"/>
                <a:gd name="T6" fmla="*/ 0 60000 65536"/>
                <a:gd name="T7" fmla="*/ 0 60000 65536"/>
                <a:gd name="T8" fmla="*/ 0 60000 65536"/>
                <a:gd name="T9" fmla="*/ 0 w 132"/>
                <a:gd name="T10" fmla="*/ 0 h 108"/>
                <a:gd name="T11" fmla="*/ 132 w 132"/>
                <a:gd name="T12" fmla="*/ 108 h 108"/>
              </a:gdLst>
              <a:ahLst/>
              <a:cxnLst>
                <a:cxn ang="T6">
                  <a:pos x="T0" y="T1"/>
                </a:cxn>
                <a:cxn ang="T7">
                  <a:pos x="T2" y="T3"/>
                </a:cxn>
                <a:cxn ang="T8">
                  <a:pos x="T4" y="T5"/>
                </a:cxn>
              </a:cxnLst>
              <a:rect l="T9" t="T10" r="T11" b="T12"/>
              <a:pathLst>
                <a:path w="132" h="108">
                  <a:moveTo>
                    <a:pt x="0" y="0"/>
                  </a:moveTo>
                  <a:cubicBezTo>
                    <a:pt x="23" y="3"/>
                    <a:pt x="46" y="6"/>
                    <a:pt x="68" y="24"/>
                  </a:cubicBezTo>
                  <a:cubicBezTo>
                    <a:pt x="90" y="42"/>
                    <a:pt x="111" y="75"/>
                    <a:pt x="132" y="108"/>
                  </a:cubicBezTo>
                </a:path>
              </a:pathLst>
            </a:custGeom>
            <a:noFill/>
            <a:ln w="38100">
              <a:solidFill>
                <a:srgbClr val="E37A29"/>
              </a:solidFill>
              <a:round/>
              <a:headEnd/>
              <a:tailEnd/>
            </a:ln>
          </p:spPr>
          <p:txBody>
            <a:bodyPr wrap="none" anchor="ctr"/>
            <a:lstStyle/>
            <a:p>
              <a:endParaRPr lang="en-US" sz="1600">
                <a:latin typeface="Arial"/>
                <a:cs typeface="Arial"/>
              </a:endParaRPr>
            </a:p>
          </p:txBody>
        </p:sp>
      </p:grpSp>
      <p:sp>
        <p:nvSpPr>
          <p:cNvPr id="14364" name="Rectangle 84"/>
          <p:cNvSpPr>
            <a:spLocks noGrp="1" noChangeArrowheads="1"/>
          </p:cNvSpPr>
          <p:nvPr>
            <p:ph type="title"/>
          </p:nvPr>
        </p:nvSpPr>
        <p:spPr>
          <a:xfrm>
            <a:off x="1981200" y="381000"/>
            <a:ext cx="8229600" cy="838200"/>
          </a:xfrm>
        </p:spPr>
        <p:txBody>
          <a:bodyPr rtlCol="0">
            <a:normAutofit/>
          </a:bodyPr>
          <a:lstStyle/>
          <a:p>
            <a:pPr>
              <a:defRPr/>
            </a:pPr>
            <a:r>
              <a:rPr lang="en-US" sz="3200" dirty="0">
                <a:latin typeface="Arial"/>
                <a:cs typeface="Arial"/>
              </a:rPr>
              <a:t>Hemoglobins Throughout Development</a:t>
            </a:r>
            <a:endParaRPr lang="en-US" sz="4000" dirty="0">
              <a:latin typeface="Arial"/>
              <a:cs typeface="Arial"/>
            </a:endParaRPr>
          </a:p>
        </p:txBody>
      </p:sp>
      <p:grpSp>
        <p:nvGrpSpPr>
          <p:cNvPr id="10" name="Group 9"/>
          <p:cNvGrpSpPr/>
          <p:nvPr/>
        </p:nvGrpSpPr>
        <p:grpSpPr>
          <a:xfrm>
            <a:off x="4894647" y="1917899"/>
            <a:ext cx="797744" cy="1767130"/>
            <a:chOff x="3370647" y="1917899"/>
            <a:chExt cx="797744" cy="1767130"/>
          </a:xfrm>
        </p:grpSpPr>
        <p:sp>
          <p:nvSpPr>
            <p:cNvPr id="35899" name="Rectangle 27"/>
            <p:cNvSpPr>
              <a:spLocks/>
            </p:cNvSpPr>
            <p:nvPr/>
          </p:nvSpPr>
          <p:spPr bwMode="auto">
            <a:xfrm>
              <a:off x="3370647" y="1917899"/>
              <a:ext cx="797744" cy="430887"/>
            </a:xfrm>
            <a:prstGeom prst="rect">
              <a:avLst/>
            </a:prstGeom>
            <a:noFill/>
            <a:ln w="9525">
              <a:noFill/>
              <a:miter lim="800000"/>
              <a:headEnd/>
              <a:tailEnd/>
            </a:ln>
          </p:spPr>
          <p:txBody>
            <a:bodyPr wrap="none" lIns="0" tIns="0" rIns="0" bIns="0" anchor="ctr">
              <a:spAutoFit/>
            </a:bodyPr>
            <a:lstStyle/>
            <a:p>
              <a:pPr algn="ctr" defTabSz="822325"/>
              <a:r>
                <a:rPr lang="en-US" sz="2800" b="1" dirty="0">
                  <a:solidFill>
                    <a:srgbClr val="C00000"/>
                  </a:solidFill>
                  <a:latin typeface="Arial"/>
                  <a:cs typeface="Arial"/>
                  <a:sym typeface="Gill Sans" charset="0"/>
                </a:rPr>
                <a:t>Hb F</a:t>
              </a:r>
            </a:p>
          </p:txBody>
        </p:sp>
        <p:sp>
          <p:nvSpPr>
            <p:cNvPr id="5" name="Oval 4"/>
            <p:cNvSpPr/>
            <p:nvPr/>
          </p:nvSpPr>
          <p:spPr>
            <a:xfrm>
              <a:off x="3488113" y="2351088"/>
              <a:ext cx="560323" cy="1333941"/>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6966792" y="1917899"/>
            <a:ext cx="825034" cy="1767130"/>
            <a:chOff x="5435198" y="1917899"/>
            <a:chExt cx="825034" cy="1767130"/>
          </a:xfrm>
        </p:grpSpPr>
        <p:sp>
          <p:nvSpPr>
            <p:cNvPr id="35896" name="Rectangle 29"/>
            <p:cNvSpPr>
              <a:spLocks/>
            </p:cNvSpPr>
            <p:nvPr/>
          </p:nvSpPr>
          <p:spPr bwMode="auto">
            <a:xfrm>
              <a:off x="5435198" y="1917899"/>
              <a:ext cx="825034" cy="430887"/>
            </a:xfrm>
            <a:prstGeom prst="rect">
              <a:avLst/>
            </a:prstGeom>
            <a:noFill/>
            <a:ln w="9525">
              <a:noFill/>
              <a:miter lim="800000"/>
              <a:headEnd/>
              <a:tailEnd/>
            </a:ln>
          </p:spPr>
          <p:txBody>
            <a:bodyPr wrap="none" lIns="0" tIns="0" rIns="0" bIns="0" anchor="ctr">
              <a:spAutoFit/>
            </a:bodyPr>
            <a:lstStyle/>
            <a:p>
              <a:pPr algn="ctr" defTabSz="822325"/>
              <a:r>
                <a:rPr lang="en-US" sz="2800" b="1" dirty="0">
                  <a:solidFill>
                    <a:srgbClr val="C00000"/>
                  </a:solidFill>
                  <a:latin typeface="Arial"/>
                  <a:cs typeface="Arial"/>
                  <a:sym typeface="Gill Sans" charset="0"/>
                </a:rPr>
                <a:t>Hb A</a:t>
              </a:r>
            </a:p>
          </p:txBody>
        </p:sp>
        <p:sp>
          <p:nvSpPr>
            <p:cNvPr id="62" name="Oval 61"/>
            <p:cNvSpPr/>
            <p:nvPr/>
          </p:nvSpPr>
          <p:spPr>
            <a:xfrm>
              <a:off x="5554007" y="2351088"/>
              <a:ext cx="560323" cy="1333941"/>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5" name="Rectangle 4"/>
          <p:cNvSpPr>
            <a:spLocks/>
          </p:cNvSpPr>
          <p:nvPr/>
        </p:nvSpPr>
        <p:spPr bwMode="auto">
          <a:xfrm>
            <a:off x="4877341" y="1485861"/>
            <a:ext cx="832359" cy="246221"/>
          </a:xfrm>
          <a:prstGeom prst="rect">
            <a:avLst/>
          </a:prstGeom>
          <a:noFill/>
          <a:ln w="9525">
            <a:noFill/>
            <a:miter lim="800000"/>
            <a:headEnd/>
            <a:tailEnd/>
          </a:ln>
        </p:spPr>
        <p:txBody>
          <a:bodyPr wrap="none" lIns="0" tIns="0" rIns="0" bIns="0" anchor="ctr">
            <a:spAutoFit/>
          </a:bodyPr>
          <a:lstStyle/>
          <a:p>
            <a:pPr algn="ctr" defTabSz="822325"/>
            <a:r>
              <a:rPr lang="en-US" sz="1600" b="1" dirty="0">
                <a:latin typeface="Arial"/>
                <a:cs typeface="Arial"/>
                <a:sym typeface="Gill Sans" charset="0"/>
              </a:rPr>
              <a:t>fetal  life</a:t>
            </a:r>
          </a:p>
        </p:txBody>
      </p:sp>
      <p:sp>
        <p:nvSpPr>
          <p:cNvPr id="66" name="Rectangle 4"/>
          <p:cNvSpPr>
            <a:spLocks/>
          </p:cNvSpPr>
          <p:nvPr/>
        </p:nvSpPr>
        <p:spPr bwMode="auto">
          <a:xfrm>
            <a:off x="6746574" y="1491703"/>
            <a:ext cx="1265471" cy="246221"/>
          </a:xfrm>
          <a:prstGeom prst="rect">
            <a:avLst/>
          </a:prstGeom>
          <a:noFill/>
          <a:ln w="9525">
            <a:noFill/>
            <a:miter lim="800000"/>
            <a:headEnd/>
            <a:tailEnd/>
          </a:ln>
        </p:spPr>
        <p:txBody>
          <a:bodyPr wrap="none" lIns="0" tIns="0" rIns="0" bIns="0" anchor="ctr">
            <a:spAutoFit/>
          </a:bodyPr>
          <a:lstStyle/>
          <a:p>
            <a:pPr algn="ctr" defTabSz="822325"/>
            <a:r>
              <a:rPr lang="en-US" sz="1600" b="1" dirty="0">
                <a:latin typeface="Arial"/>
                <a:cs typeface="Arial"/>
                <a:sym typeface="Gill Sans" charset="0"/>
              </a:rPr>
              <a:t>postnatal life</a:t>
            </a:r>
          </a:p>
        </p:txBody>
      </p:sp>
      <p:sp>
        <p:nvSpPr>
          <p:cNvPr id="3" name="TextBox 2"/>
          <p:cNvSpPr txBox="1"/>
          <p:nvPr/>
        </p:nvSpPr>
        <p:spPr>
          <a:xfrm>
            <a:off x="8246692" y="5065505"/>
            <a:ext cx="654346" cy="338554"/>
          </a:xfrm>
          <a:prstGeom prst="rect">
            <a:avLst/>
          </a:prstGeom>
          <a:noFill/>
        </p:spPr>
        <p:txBody>
          <a:bodyPr wrap="none" rtlCol="0">
            <a:spAutoFit/>
          </a:bodyPr>
          <a:lstStyle/>
          <a:p>
            <a:r>
              <a:rPr lang="en-US" sz="1600" dirty="0" err="1">
                <a:solidFill>
                  <a:schemeClr val="tx2">
                    <a:lumMod val="60000"/>
                    <a:lumOff val="40000"/>
                  </a:schemeClr>
                </a:solidFill>
              </a:rPr>
              <a:t>Hb</a:t>
            </a:r>
            <a:r>
              <a:rPr lang="en-US" sz="1600" dirty="0">
                <a:solidFill>
                  <a:schemeClr val="tx2">
                    <a:lumMod val="60000"/>
                    <a:lumOff val="40000"/>
                  </a:schemeClr>
                </a:solidFill>
              </a:rPr>
              <a:t> A</a:t>
            </a:r>
            <a:r>
              <a:rPr lang="en-US" sz="1600" baseline="-25000" dirty="0">
                <a:solidFill>
                  <a:schemeClr val="tx2">
                    <a:lumMod val="60000"/>
                    <a:lumOff val="40000"/>
                  </a:schemeClr>
                </a:solidFill>
              </a:rPr>
              <a:t>2</a:t>
            </a:r>
          </a:p>
        </p:txBody>
      </p:sp>
      <p:sp>
        <p:nvSpPr>
          <p:cNvPr id="64" name="TextBox 63"/>
          <p:cNvSpPr txBox="1"/>
          <p:nvPr/>
        </p:nvSpPr>
        <p:spPr>
          <a:xfrm>
            <a:off x="4740041" y="6059526"/>
            <a:ext cx="2905883" cy="677108"/>
          </a:xfrm>
          <a:prstGeom prst="rect">
            <a:avLst/>
          </a:prstGeom>
          <a:noFill/>
        </p:spPr>
        <p:txBody>
          <a:bodyPr wrap="square" rtlCol="0">
            <a:spAutoFit/>
          </a:bodyPr>
          <a:lstStyle/>
          <a:p>
            <a:endParaRPr lang="en-US" sz="1200" i="1" dirty="0"/>
          </a:p>
          <a:p>
            <a:endParaRPr lang="en-US" sz="1200" i="1" dirty="0"/>
          </a:p>
          <a:p>
            <a:r>
              <a:rPr lang="en-US" sz="1400" i="1" dirty="0"/>
              <a:t>Image courtesy of Charles Quinn</a:t>
            </a:r>
          </a:p>
        </p:txBody>
      </p:sp>
    </p:spTree>
    <p:extLst>
      <p:ext uri="{BB962C8B-B14F-4D97-AF65-F5344CB8AC3E}">
        <p14:creationId xmlns:p14="http://schemas.microsoft.com/office/powerpoint/2010/main" val="2474547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3"/>
          <p:cNvSpPr>
            <a:spLocks/>
          </p:cNvSpPr>
          <p:nvPr/>
        </p:nvSpPr>
        <p:spPr bwMode="auto">
          <a:xfrm>
            <a:off x="4632960" y="1295400"/>
            <a:ext cx="2865121" cy="439738"/>
          </a:xfrm>
          <a:prstGeom prst="rect">
            <a:avLst/>
          </a:prstGeom>
          <a:noFill/>
          <a:ln w="9525">
            <a:noFill/>
            <a:miter lim="800000"/>
            <a:headEnd/>
            <a:tailEnd/>
          </a:ln>
        </p:spPr>
        <p:txBody>
          <a:bodyPr lIns="0" tIns="0" rIns="0" bIns="0"/>
          <a:lstStyle/>
          <a:p>
            <a:pPr algn="ctr" defTabSz="822325">
              <a:tabLst>
                <a:tab pos="754063" algn="l"/>
              </a:tabLst>
            </a:pPr>
            <a:r>
              <a:rPr lang="en-US" sz="2000" dirty="0">
                <a:cs typeface="Arial" pitchFamily="34" charset="0"/>
                <a:sym typeface="Gill Sans" charset="0"/>
              </a:rPr>
              <a:t>iron stores increase</a:t>
            </a:r>
          </a:p>
        </p:txBody>
      </p:sp>
      <p:sp>
        <p:nvSpPr>
          <p:cNvPr id="92162" name="Rectangle 4"/>
          <p:cNvSpPr>
            <a:spLocks/>
          </p:cNvSpPr>
          <p:nvPr/>
        </p:nvSpPr>
        <p:spPr bwMode="auto">
          <a:xfrm>
            <a:off x="3200400" y="2225675"/>
            <a:ext cx="5734050" cy="438150"/>
          </a:xfrm>
          <a:prstGeom prst="rect">
            <a:avLst/>
          </a:prstGeom>
          <a:noFill/>
          <a:ln w="9525">
            <a:noFill/>
            <a:miter lim="800000"/>
            <a:headEnd/>
            <a:tailEnd/>
          </a:ln>
        </p:spPr>
        <p:txBody>
          <a:bodyPr lIns="0" tIns="0" rIns="0" bIns="0"/>
          <a:lstStyle/>
          <a:p>
            <a:pPr algn="ctr" defTabSz="822325">
              <a:tabLst>
                <a:tab pos="754063" algn="l"/>
              </a:tabLst>
            </a:pPr>
            <a:r>
              <a:rPr lang="en-US" sz="2000">
                <a:cs typeface="Arial" pitchFamily="34" charset="0"/>
                <a:sym typeface="Gill Sans" charset="0"/>
              </a:rPr>
              <a:t>capacity of transferrin exceeded</a:t>
            </a:r>
          </a:p>
        </p:txBody>
      </p:sp>
      <p:sp>
        <p:nvSpPr>
          <p:cNvPr id="92163" name="Rectangle 5"/>
          <p:cNvSpPr>
            <a:spLocks/>
          </p:cNvSpPr>
          <p:nvPr/>
        </p:nvSpPr>
        <p:spPr bwMode="auto">
          <a:xfrm>
            <a:off x="3581400" y="3146426"/>
            <a:ext cx="4972050" cy="436563"/>
          </a:xfrm>
          <a:prstGeom prst="rect">
            <a:avLst/>
          </a:prstGeom>
          <a:noFill/>
          <a:ln w="9525">
            <a:noFill/>
            <a:miter lim="800000"/>
            <a:headEnd/>
            <a:tailEnd/>
          </a:ln>
        </p:spPr>
        <p:txBody>
          <a:bodyPr lIns="0" tIns="0" rIns="0" bIns="0"/>
          <a:lstStyle/>
          <a:p>
            <a:pPr algn="ctr" defTabSz="822325">
              <a:tabLst>
                <a:tab pos="754063" algn="l"/>
              </a:tabLst>
            </a:pPr>
            <a:r>
              <a:rPr lang="en-US" sz="2000">
                <a:cs typeface="Arial" pitchFamily="34" charset="0"/>
                <a:sym typeface="Gill Sans" charset="0"/>
              </a:rPr>
              <a:t>unbound iron accumulates</a:t>
            </a:r>
          </a:p>
        </p:txBody>
      </p:sp>
      <p:sp>
        <p:nvSpPr>
          <p:cNvPr id="92164" name="Rectangle 6"/>
          <p:cNvSpPr>
            <a:spLocks/>
          </p:cNvSpPr>
          <p:nvPr/>
        </p:nvSpPr>
        <p:spPr bwMode="auto">
          <a:xfrm>
            <a:off x="2503488" y="4164013"/>
            <a:ext cx="2525712" cy="838200"/>
          </a:xfrm>
          <a:prstGeom prst="rect">
            <a:avLst/>
          </a:prstGeom>
          <a:noFill/>
          <a:ln w="9525">
            <a:noFill/>
            <a:miter lim="800000"/>
            <a:headEnd/>
            <a:tailEnd/>
          </a:ln>
        </p:spPr>
        <p:txBody>
          <a:bodyPr lIns="0" tIns="0" rIns="0" bIns="0"/>
          <a:lstStyle/>
          <a:p>
            <a:pPr algn="ctr" defTabSz="822325">
              <a:tabLst>
                <a:tab pos="754063" algn="l"/>
              </a:tabLst>
            </a:pPr>
            <a:r>
              <a:rPr lang="en-US" sz="2000">
                <a:cs typeface="Arial" pitchFamily="34" charset="0"/>
                <a:sym typeface="Gill Sans" charset="0"/>
              </a:rPr>
              <a:t>iron accumulates in organs</a:t>
            </a:r>
          </a:p>
        </p:txBody>
      </p:sp>
      <p:sp>
        <p:nvSpPr>
          <p:cNvPr id="92165" name="Rectangle 7"/>
          <p:cNvSpPr>
            <a:spLocks/>
          </p:cNvSpPr>
          <p:nvPr/>
        </p:nvSpPr>
        <p:spPr bwMode="auto">
          <a:xfrm>
            <a:off x="6553201" y="4184651"/>
            <a:ext cx="3565525" cy="804863"/>
          </a:xfrm>
          <a:prstGeom prst="rect">
            <a:avLst/>
          </a:prstGeom>
          <a:noFill/>
          <a:ln w="9525">
            <a:noFill/>
            <a:miter lim="800000"/>
            <a:headEnd/>
            <a:tailEnd/>
          </a:ln>
        </p:spPr>
        <p:txBody>
          <a:bodyPr lIns="0" tIns="0" rIns="0" bIns="0"/>
          <a:lstStyle/>
          <a:p>
            <a:pPr algn="ctr" defTabSz="822325">
              <a:tabLst>
                <a:tab pos="754063" algn="l"/>
                <a:tab pos="4606925" algn="l"/>
              </a:tabLst>
            </a:pPr>
            <a:r>
              <a:rPr lang="en-US" sz="2000">
                <a:cs typeface="Arial" pitchFamily="34" charset="0"/>
                <a:sym typeface="Gill Sans" charset="0"/>
              </a:rPr>
              <a:t>free radicals and</a:t>
            </a:r>
          </a:p>
          <a:p>
            <a:pPr algn="ctr" defTabSz="822325">
              <a:tabLst>
                <a:tab pos="754063" algn="l"/>
                <a:tab pos="4606925" algn="l"/>
              </a:tabLst>
            </a:pPr>
            <a:r>
              <a:rPr lang="en-US" sz="2000">
                <a:cs typeface="Arial" pitchFamily="34" charset="0"/>
                <a:sym typeface="Gill Sans" charset="0"/>
              </a:rPr>
              <a:t>reactive oxygen species</a:t>
            </a:r>
          </a:p>
        </p:txBody>
      </p:sp>
      <p:sp>
        <p:nvSpPr>
          <p:cNvPr id="92166" name="Rectangle 8"/>
          <p:cNvSpPr>
            <a:spLocks/>
          </p:cNvSpPr>
          <p:nvPr/>
        </p:nvSpPr>
        <p:spPr bwMode="auto">
          <a:xfrm>
            <a:off x="6310314" y="5441951"/>
            <a:ext cx="4052887" cy="804863"/>
          </a:xfrm>
          <a:prstGeom prst="rect">
            <a:avLst/>
          </a:prstGeom>
          <a:noFill/>
          <a:ln w="9525">
            <a:noFill/>
            <a:miter lim="800000"/>
            <a:headEnd/>
            <a:tailEnd/>
          </a:ln>
        </p:spPr>
        <p:txBody>
          <a:bodyPr lIns="0" tIns="0" rIns="0" bIns="0"/>
          <a:lstStyle/>
          <a:p>
            <a:pPr algn="ctr" defTabSz="822325">
              <a:tabLst>
                <a:tab pos="754063" algn="l"/>
              </a:tabLst>
            </a:pPr>
            <a:r>
              <a:rPr lang="en-US" sz="2000">
                <a:cs typeface="Arial" pitchFamily="34" charset="0"/>
                <a:sym typeface="Gill Sans" charset="0"/>
              </a:rPr>
              <a:t>peroxidation of membrane</a:t>
            </a:r>
          </a:p>
          <a:p>
            <a:pPr algn="ctr" defTabSz="822325">
              <a:tabLst>
                <a:tab pos="754063" algn="l"/>
              </a:tabLst>
            </a:pPr>
            <a:r>
              <a:rPr lang="en-US" sz="2000">
                <a:cs typeface="Arial" pitchFamily="34" charset="0"/>
                <a:sym typeface="Gill Sans" charset="0"/>
              </a:rPr>
              <a:t>lipids and cellular injury</a:t>
            </a:r>
          </a:p>
        </p:txBody>
      </p:sp>
      <p:sp>
        <p:nvSpPr>
          <p:cNvPr id="92167" name="Rectangle 9"/>
          <p:cNvSpPr>
            <a:spLocks/>
          </p:cNvSpPr>
          <p:nvPr/>
        </p:nvSpPr>
        <p:spPr bwMode="auto">
          <a:xfrm>
            <a:off x="1901826" y="5441951"/>
            <a:ext cx="3736975" cy="804863"/>
          </a:xfrm>
          <a:prstGeom prst="rect">
            <a:avLst/>
          </a:prstGeom>
          <a:noFill/>
          <a:ln w="9525">
            <a:noFill/>
            <a:miter lim="800000"/>
            <a:headEnd/>
            <a:tailEnd/>
          </a:ln>
        </p:spPr>
        <p:txBody>
          <a:bodyPr lIns="0" tIns="0" rIns="0" bIns="0"/>
          <a:lstStyle/>
          <a:p>
            <a:pPr algn="ctr" defTabSz="822325">
              <a:tabLst>
                <a:tab pos="754063" algn="l"/>
                <a:tab pos="4057650" algn="l"/>
              </a:tabLst>
            </a:pPr>
            <a:r>
              <a:rPr lang="en-US" sz="2000">
                <a:cs typeface="Arial" pitchFamily="34" charset="0"/>
                <a:sym typeface="Gill Sans" charset="0"/>
              </a:rPr>
              <a:t>cardiac, endocrine, hepatic and joint toxicity</a:t>
            </a:r>
          </a:p>
        </p:txBody>
      </p:sp>
      <p:sp>
        <p:nvSpPr>
          <p:cNvPr id="92168" name="Rectangle 18"/>
          <p:cNvSpPr>
            <a:spLocks noGrp="1" noChangeArrowheads="1"/>
          </p:cNvSpPr>
          <p:nvPr>
            <p:ph type="title"/>
          </p:nvPr>
        </p:nvSpPr>
        <p:spPr>
          <a:xfrm>
            <a:off x="1981200" y="152400"/>
            <a:ext cx="8229600" cy="914400"/>
          </a:xfrm>
        </p:spPr>
        <p:txBody>
          <a:bodyPr/>
          <a:lstStyle/>
          <a:p>
            <a:pPr eaLnBrk="1" hangingPunct="1"/>
            <a:r>
              <a:rPr lang="en-US" sz="3200">
                <a:latin typeface="Arial" pitchFamily="34" charset="0"/>
                <a:ea typeface="ＭＳ Ｐゴシック" pitchFamily="34" charset="-128"/>
              </a:rPr>
              <a:t>Accumulation of Iron: Hemochromatosis</a:t>
            </a:r>
            <a:endParaRPr lang="en-US" sz="3600">
              <a:latin typeface="Arial" pitchFamily="34" charset="0"/>
              <a:ea typeface="ＭＳ Ｐゴシック" pitchFamily="34" charset="-128"/>
            </a:endParaRPr>
          </a:p>
        </p:txBody>
      </p:sp>
      <p:cxnSp>
        <p:nvCxnSpPr>
          <p:cNvPr id="92169" name="AutoShape 20"/>
          <p:cNvCxnSpPr>
            <a:cxnSpLocks noChangeShapeType="1"/>
            <a:stCxn id="92161" idx="2"/>
            <a:endCxn id="92162" idx="0"/>
          </p:cNvCxnSpPr>
          <p:nvPr/>
        </p:nvCxnSpPr>
        <p:spPr bwMode="auto">
          <a:xfrm>
            <a:off x="6065521" y="1735139"/>
            <a:ext cx="1905" cy="490537"/>
          </a:xfrm>
          <a:prstGeom prst="straightConnector1">
            <a:avLst/>
          </a:prstGeom>
          <a:noFill/>
          <a:ln w="28575">
            <a:solidFill>
              <a:schemeClr val="tx1"/>
            </a:solidFill>
            <a:round/>
            <a:headEnd/>
            <a:tailEnd type="triangle" w="med" len="med"/>
          </a:ln>
        </p:spPr>
      </p:cxnSp>
      <p:cxnSp>
        <p:nvCxnSpPr>
          <p:cNvPr id="92170" name="AutoShape 21"/>
          <p:cNvCxnSpPr>
            <a:cxnSpLocks noChangeShapeType="1"/>
            <a:stCxn id="92162" idx="2"/>
            <a:endCxn id="92163" idx="0"/>
          </p:cNvCxnSpPr>
          <p:nvPr/>
        </p:nvCxnSpPr>
        <p:spPr bwMode="auto">
          <a:xfrm>
            <a:off x="6067425" y="2663825"/>
            <a:ext cx="0" cy="482600"/>
          </a:xfrm>
          <a:prstGeom prst="straightConnector1">
            <a:avLst/>
          </a:prstGeom>
          <a:noFill/>
          <a:ln w="28575">
            <a:solidFill>
              <a:schemeClr val="tx1"/>
            </a:solidFill>
            <a:round/>
            <a:headEnd/>
            <a:tailEnd type="triangle" w="med" len="med"/>
          </a:ln>
        </p:spPr>
      </p:cxnSp>
      <p:cxnSp>
        <p:nvCxnSpPr>
          <p:cNvPr id="92171" name="AutoShape 22"/>
          <p:cNvCxnSpPr>
            <a:cxnSpLocks noChangeShapeType="1"/>
            <a:stCxn id="92163" idx="2"/>
            <a:endCxn id="92165" idx="0"/>
          </p:cNvCxnSpPr>
          <p:nvPr/>
        </p:nvCxnSpPr>
        <p:spPr bwMode="auto">
          <a:xfrm rot="16200000" flipH="1">
            <a:off x="6900863" y="2749550"/>
            <a:ext cx="601662" cy="2268538"/>
          </a:xfrm>
          <a:prstGeom prst="bentConnector3">
            <a:avLst>
              <a:gd name="adj1" fmla="val 48102"/>
            </a:avLst>
          </a:prstGeom>
          <a:noFill/>
          <a:ln w="28575">
            <a:solidFill>
              <a:schemeClr val="tx1"/>
            </a:solidFill>
            <a:miter lim="800000"/>
            <a:headEnd/>
            <a:tailEnd type="triangle" w="med" len="med"/>
          </a:ln>
        </p:spPr>
      </p:cxnSp>
      <p:cxnSp>
        <p:nvCxnSpPr>
          <p:cNvPr id="92172" name="AutoShape 23"/>
          <p:cNvCxnSpPr>
            <a:cxnSpLocks noChangeShapeType="1"/>
            <a:stCxn id="92163" idx="2"/>
            <a:endCxn id="92164" idx="0"/>
          </p:cNvCxnSpPr>
          <p:nvPr/>
        </p:nvCxnSpPr>
        <p:spPr bwMode="auto">
          <a:xfrm rot="5400000">
            <a:off x="4626770" y="2723358"/>
            <a:ext cx="581025" cy="2300287"/>
          </a:xfrm>
          <a:prstGeom prst="bentConnector3">
            <a:avLst>
              <a:gd name="adj1" fmla="val 50000"/>
            </a:avLst>
          </a:prstGeom>
          <a:noFill/>
          <a:ln w="28575">
            <a:solidFill>
              <a:schemeClr val="tx1"/>
            </a:solidFill>
            <a:miter lim="800000"/>
            <a:headEnd/>
            <a:tailEnd type="triangle" w="med" len="med"/>
          </a:ln>
        </p:spPr>
      </p:cxnSp>
      <p:cxnSp>
        <p:nvCxnSpPr>
          <p:cNvPr id="92173" name="AutoShape 24"/>
          <p:cNvCxnSpPr>
            <a:cxnSpLocks noChangeShapeType="1"/>
            <a:stCxn id="92164" idx="2"/>
            <a:endCxn id="92167" idx="0"/>
          </p:cNvCxnSpPr>
          <p:nvPr/>
        </p:nvCxnSpPr>
        <p:spPr bwMode="auto">
          <a:xfrm>
            <a:off x="3767139" y="5002214"/>
            <a:ext cx="3175" cy="439737"/>
          </a:xfrm>
          <a:prstGeom prst="straightConnector1">
            <a:avLst/>
          </a:prstGeom>
          <a:noFill/>
          <a:ln w="28575">
            <a:solidFill>
              <a:schemeClr val="tx1"/>
            </a:solidFill>
            <a:round/>
            <a:headEnd/>
            <a:tailEnd type="triangle" w="med" len="med"/>
          </a:ln>
        </p:spPr>
      </p:cxnSp>
      <p:cxnSp>
        <p:nvCxnSpPr>
          <p:cNvPr id="92174" name="AutoShape 25"/>
          <p:cNvCxnSpPr>
            <a:cxnSpLocks noChangeShapeType="1"/>
            <a:stCxn id="92165" idx="2"/>
            <a:endCxn id="92166" idx="0"/>
          </p:cNvCxnSpPr>
          <p:nvPr/>
        </p:nvCxnSpPr>
        <p:spPr bwMode="auto">
          <a:xfrm>
            <a:off x="8335964" y="4989514"/>
            <a:ext cx="1587" cy="452437"/>
          </a:xfrm>
          <a:prstGeom prst="straightConnector1">
            <a:avLst/>
          </a:prstGeom>
          <a:noFill/>
          <a:ln w="28575">
            <a:solidFill>
              <a:schemeClr val="tx1"/>
            </a:solidFill>
            <a:round/>
            <a:headEnd/>
            <a:tailEnd type="triangle" w="med" len="med"/>
          </a:ln>
        </p:spPr>
      </p:cxnSp>
      <p:cxnSp>
        <p:nvCxnSpPr>
          <p:cNvPr id="92175" name="AutoShape 26"/>
          <p:cNvCxnSpPr>
            <a:cxnSpLocks noChangeShapeType="1"/>
            <a:stCxn id="92166" idx="1"/>
            <a:endCxn id="92167" idx="3"/>
          </p:cNvCxnSpPr>
          <p:nvPr/>
        </p:nvCxnSpPr>
        <p:spPr bwMode="auto">
          <a:xfrm flipH="1">
            <a:off x="5638801" y="5845175"/>
            <a:ext cx="671513" cy="0"/>
          </a:xfrm>
          <a:prstGeom prst="straightConnector1">
            <a:avLst/>
          </a:prstGeom>
          <a:noFill/>
          <a:ln w="28575">
            <a:solidFill>
              <a:schemeClr val="tx1"/>
            </a:solidFill>
            <a:round/>
            <a:headEnd/>
            <a:tailEnd type="triangle" w="med" len="med"/>
          </a:ln>
        </p:spPr>
      </p:cxnSp>
      <p:cxnSp>
        <p:nvCxnSpPr>
          <p:cNvPr id="92176" name="AutoShape 28"/>
          <p:cNvCxnSpPr>
            <a:cxnSpLocks noChangeShapeType="1"/>
            <a:stCxn id="92164" idx="3"/>
            <a:endCxn id="92165" idx="1"/>
          </p:cNvCxnSpPr>
          <p:nvPr/>
        </p:nvCxnSpPr>
        <p:spPr bwMode="auto">
          <a:xfrm>
            <a:off x="5029200" y="4583114"/>
            <a:ext cx="1524000" cy="3175"/>
          </a:xfrm>
          <a:prstGeom prst="straightConnector1">
            <a:avLst/>
          </a:prstGeom>
          <a:noFill/>
          <a:ln w="28575">
            <a:solidFill>
              <a:schemeClr val="tx1"/>
            </a:solidFill>
            <a:round/>
            <a:headEnd/>
            <a:tailEnd type="triangle" w="med" len="med"/>
          </a:ln>
        </p:spPr>
      </p:cxnSp>
      <p:grpSp>
        <p:nvGrpSpPr>
          <p:cNvPr id="3" name="Group 2"/>
          <p:cNvGrpSpPr/>
          <p:nvPr/>
        </p:nvGrpSpPr>
        <p:grpSpPr>
          <a:xfrm>
            <a:off x="1934817" y="1146572"/>
            <a:ext cx="8264871" cy="737394"/>
            <a:chOff x="410816" y="1146572"/>
            <a:chExt cx="8264871" cy="737394"/>
          </a:xfrm>
        </p:grpSpPr>
        <p:sp>
          <p:nvSpPr>
            <p:cNvPr id="2" name="Rectangle 1"/>
            <p:cNvSpPr/>
            <p:nvPr/>
          </p:nvSpPr>
          <p:spPr>
            <a:xfrm>
              <a:off x="410816" y="1146572"/>
              <a:ext cx="1646237" cy="737394"/>
            </a:xfrm>
            <a:prstGeom prst="rect">
              <a:avLst/>
            </a:prstGeom>
            <a:solidFill>
              <a:srgbClr val="C0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transfusions</a:t>
              </a:r>
            </a:p>
          </p:txBody>
        </p:sp>
        <p:sp>
          <p:nvSpPr>
            <p:cNvPr id="19" name="Rectangle 18"/>
            <p:cNvSpPr/>
            <p:nvPr/>
          </p:nvSpPr>
          <p:spPr>
            <a:xfrm>
              <a:off x="7029450" y="1158382"/>
              <a:ext cx="1646237" cy="725584"/>
            </a:xfrm>
            <a:prstGeom prst="rect">
              <a:avLst/>
            </a:prstGeom>
            <a:solidFill>
              <a:srgbClr val="C0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intestinal absorption</a:t>
              </a:r>
            </a:p>
          </p:txBody>
        </p:sp>
        <p:cxnSp>
          <p:nvCxnSpPr>
            <p:cNvPr id="4" name="Straight Arrow Connector 3"/>
            <p:cNvCxnSpPr>
              <a:stCxn id="2" idx="3"/>
              <a:endCxn id="92161" idx="1"/>
            </p:cNvCxnSpPr>
            <p:nvPr/>
          </p:nvCxnSpPr>
          <p:spPr>
            <a:xfrm>
              <a:off x="2057053" y="1515269"/>
              <a:ext cx="1051906"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9" idx="1"/>
              <a:endCxn id="92161" idx="3"/>
            </p:cNvCxnSpPr>
            <p:nvPr/>
          </p:nvCxnSpPr>
          <p:spPr>
            <a:xfrm flipH="1" flipV="1">
              <a:off x="5974080" y="1515269"/>
              <a:ext cx="1055370" cy="590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25" name="TextBox 24"/>
          <p:cNvSpPr txBox="1"/>
          <p:nvPr/>
        </p:nvSpPr>
        <p:spPr>
          <a:xfrm>
            <a:off x="3702635" y="6269524"/>
            <a:ext cx="2816625" cy="307777"/>
          </a:xfrm>
          <a:prstGeom prst="rect">
            <a:avLst/>
          </a:prstGeom>
          <a:noFill/>
        </p:spPr>
        <p:txBody>
          <a:bodyPr wrap="square" rtlCol="0">
            <a:spAutoFit/>
          </a:bodyPr>
          <a:lstStyle/>
          <a:p>
            <a:r>
              <a:rPr lang="en-US" sz="1400" i="1" dirty="0"/>
              <a:t>Image courtesy of Charles Quinn</a:t>
            </a:r>
          </a:p>
        </p:txBody>
      </p:sp>
    </p:spTree>
    <p:extLst>
      <p:ext uri="{BB962C8B-B14F-4D97-AF65-F5344CB8AC3E}">
        <p14:creationId xmlns:p14="http://schemas.microsoft.com/office/powerpoint/2010/main" val="26251710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Transfusional Iron Overload</a:t>
            </a:r>
          </a:p>
        </p:txBody>
      </p:sp>
      <p:sp>
        <p:nvSpPr>
          <p:cNvPr id="3" name="Content Placeholder 2"/>
          <p:cNvSpPr>
            <a:spLocks noGrp="1"/>
          </p:cNvSpPr>
          <p:nvPr>
            <p:ph idx="1"/>
          </p:nvPr>
        </p:nvSpPr>
        <p:spPr/>
        <p:txBody>
          <a:bodyPr/>
          <a:lstStyle/>
          <a:p>
            <a:pPr marL="514350" indent="-514350">
              <a:buFont typeface="+mj-lt"/>
              <a:buAutoNum type="arabicPeriod"/>
            </a:pPr>
            <a:r>
              <a:rPr lang="en-US" dirty="0">
                <a:solidFill>
                  <a:schemeClr val="accent1">
                    <a:lumMod val="20000"/>
                    <a:lumOff val="80000"/>
                  </a:schemeClr>
                </a:solidFill>
              </a:rPr>
              <a:t>Basic Science and Pathophysiology</a:t>
            </a:r>
          </a:p>
          <a:p>
            <a:pPr marL="514350" indent="-514350">
              <a:buFont typeface="+mj-lt"/>
              <a:buAutoNum type="arabicPeriod"/>
            </a:pPr>
            <a:r>
              <a:rPr lang="en-US" dirty="0"/>
              <a:t>Epidemiology and Risk Assessment</a:t>
            </a:r>
          </a:p>
          <a:p>
            <a:pPr marL="514350" indent="-514350">
              <a:buFont typeface="+mj-lt"/>
              <a:buAutoNum type="arabicPeriod"/>
            </a:pPr>
            <a:r>
              <a:rPr lang="en-US" dirty="0">
                <a:solidFill>
                  <a:schemeClr val="accent1">
                    <a:lumMod val="20000"/>
                    <a:lumOff val="80000"/>
                  </a:schemeClr>
                </a:solidFill>
              </a:rPr>
              <a:t>Diagnosis</a:t>
            </a:r>
          </a:p>
          <a:p>
            <a:pPr marL="514350" indent="-514350">
              <a:buFont typeface="+mj-lt"/>
              <a:buAutoNum type="arabicPeriod"/>
            </a:pPr>
            <a:r>
              <a:rPr lang="en-US" dirty="0">
                <a:solidFill>
                  <a:schemeClr val="accent1">
                    <a:lumMod val="20000"/>
                    <a:lumOff val="80000"/>
                  </a:schemeClr>
                </a:solidFill>
              </a:rPr>
              <a:t>Management and Treatment</a:t>
            </a:r>
          </a:p>
        </p:txBody>
      </p:sp>
    </p:spTree>
    <p:extLst>
      <p:ext uri="{BB962C8B-B14F-4D97-AF65-F5344CB8AC3E}">
        <p14:creationId xmlns:p14="http://schemas.microsoft.com/office/powerpoint/2010/main" val="28150517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EEF4B4-10C0-0B4B-A44E-B0593C92A416}"/>
              </a:ext>
            </a:extLst>
          </p:cNvPr>
          <p:cNvSpPr>
            <a:spLocks noGrp="1"/>
          </p:cNvSpPr>
          <p:nvPr>
            <p:ph type="title"/>
          </p:nvPr>
        </p:nvSpPr>
        <p:spPr/>
        <p:txBody>
          <a:bodyPr/>
          <a:lstStyle/>
          <a:p>
            <a:r>
              <a:rPr lang="en-US" dirty="0"/>
              <a:t>Organ Accumulation of Iron</a:t>
            </a:r>
          </a:p>
        </p:txBody>
      </p:sp>
      <p:sp>
        <p:nvSpPr>
          <p:cNvPr id="5" name="Content Placeholder 4">
            <a:extLst>
              <a:ext uri="{FF2B5EF4-FFF2-40B4-BE49-F238E27FC236}">
                <a16:creationId xmlns:a16="http://schemas.microsoft.com/office/drawing/2014/main" id="{CC37E0D8-8FD8-5743-BFCB-06BA8CB223D0}"/>
              </a:ext>
            </a:extLst>
          </p:cNvPr>
          <p:cNvSpPr>
            <a:spLocks noGrp="1"/>
          </p:cNvSpPr>
          <p:nvPr>
            <p:ph sz="half" idx="1"/>
          </p:nvPr>
        </p:nvSpPr>
        <p:spPr/>
        <p:txBody>
          <a:bodyPr/>
          <a:lstStyle/>
          <a:p>
            <a:r>
              <a:rPr lang="en-US" dirty="0"/>
              <a:t>Liver</a:t>
            </a:r>
          </a:p>
          <a:p>
            <a:pPr lvl="1"/>
            <a:r>
              <a:rPr lang="en-US" dirty="0"/>
              <a:t>Cirrhosis</a:t>
            </a:r>
          </a:p>
          <a:p>
            <a:pPr lvl="1"/>
            <a:r>
              <a:rPr lang="en-US" dirty="0"/>
              <a:t>Liver Failure</a:t>
            </a:r>
          </a:p>
          <a:p>
            <a:pPr lvl="1"/>
            <a:r>
              <a:rPr lang="en-US" dirty="0"/>
              <a:t>Hepatocellular Carcinoma</a:t>
            </a:r>
          </a:p>
          <a:p>
            <a:r>
              <a:rPr lang="en-US" dirty="0"/>
              <a:t>Heart</a:t>
            </a:r>
          </a:p>
          <a:p>
            <a:pPr lvl="1"/>
            <a:r>
              <a:rPr lang="en-US" dirty="0"/>
              <a:t>Heart Failure</a:t>
            </a:r>
          </a:p>
          <a:p>
            <a:pPr lvl="1"/>
            <a:r>
              <a:rPr lang="en-US" dirty="0"/>
              <a:t>Dysrhythmias</a:t>
            </a:r>
          </a:p>
          <a:p>
            <a:pPr lvl="1"/>
            <a:r>
              <a:rPr lang="en-US" dirty="0"/>
              <a:t>Sudden Death</a:t>
            </a:r>
          </a:p>
          <a:p>
            <a:pPr lvl="1"/>
            <a:endParaRPr lang="en-US" dirty="0"/>
          </a:p>
        </p:txBody>
      </p:sp>
      <p:sp>
        <p:nvSpPr>
          <p:cNvPr id="2" name="Content Placeholder 1">
            <a:extLst>
              <a:ext uri="{FF2B5EF4-FFF2-40B4-BE49-F238E27FC236}">
                <a16:creationId xmlns:a16="http://schemas.microsoft.com/office/drawing/2014/main" id="{A3E3D83C-3D7B-334D-956D-A658A4029053}"/>
              </a:ext>
            </a:extLst>
          </p:cNvPr>
          <p:cNvSpPr>
            <a:spLocks noGrp="1"/>
          </p:cNvSpPr>
          <p:nvPr>
            <p:ph sz="half" idx="2"/>
          </p:nvPr>
        </p:nvSpPr>
        <p:spPr/>
        <p:txBody>
          <a:bodyPr/>
          <a:lstStyle/>
          <a:p>
            <a:r>
              <a:rPr lang="en-US" dirty="0"/>
              <a:t>Pituitary</a:t>
            </a:r>
          </a:p>
          <a:p>
            <a:pPr lvl="1"/>
            <a:r>
              <a:rPr lang="en-US" dirty="0"/>
              <a:t>Hypogonadism</a:t>
            </a:r>
          </a:p>
          <a:p>
            <a:pPr lvl="1"/>
            <a:r>
              <a:rPr lang="en-US" dirty="0"/>
              <a:t>Hypothyroidism</a:t>
            </a:r>
          </a:p>
          <a:p>
            <a:r>
              <a:rPr lang="en-US" dirty="0"/>
              <a:t>Pancreas</a:t>
            </a:r>
          </a:p>
          <a:p>
            <a:pPr lvl="1"/>
            <a:r>
              <a:rPr lang="en-US" dirty="0"/>
              <a:t>Diabetes</a:t>
            </a:r>
          </a:p>
          <a:p>
            <a:r>
              <a:rPr lang="en-US" dirty="0"/>
              <a:t>Parathyroid glands</a:t>
            </a:r>
          </a:p>
          <a:p>
            <a:pPr lvl="1"/>
            <a:r>
              <a:rPr lang="en-US" dirty="0"/>
              <a:t>Hypocalcemia</a:t>
            </a:r>
          </a:p>
          <a:p>
            <a:r>
              <a:rPr lang="en-US" dirty="0"/>
              <a:t>Skin </a:t>
            </a:r>
          </a:p>
          <a:p>
            <a:pPr lvl="1"/>
            <a:r>
              <a:rPr lang="en-US" dirty="0"/>
              <a:t>Hyperpigmentation</a:t>
            </a:r>
          </a:p>
          <a:p>
            <a:pPr lvl="1"/>
            <a:endParaRPr lang="en-US" dirty="0"/>
          </a:p>
        </p:txBody>
      </p:sp>
      <p:sp>
        <p:nvSpPr>
          <p:cNvPr id="12" name="Content Placeholder 4">
            <a:extLst>
              <a:ext uri="{FF2B5EF4-FFF2-40B4-BE49-F238E27FC236}">
                <a16:creationId xmlns:a16="http://schemas.microsoft.com/office/drawing/2014/main" id="{DFCF2F9E-3D99-3D4D-BA83-2BF9F48F0A5C}"/>
              </a:ext>
            </a:extLst>
          </p:cNvPr>
          <p:cNvSpPr txBox="1">
            <a:spLocks/>
          </p:cNvSpPr>
          <p:nvPr/>
        </p:nvSpPr>
        <p:spPr>
          <a:xfrm>
            <a:off x="8121482" y="1629366"/>
            <a:ext cx="3503650" cy="44126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4689122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Transfusional Iron Overload</a:t>
            </a:r>
          </a:p>
        </p:txBody>
      </p:sp>
      <p:sp>
        <p:nvSpPr>
          <p:cNvPr id="3" name="Content Placeholder 2"/>
          <p:cNvSpPr>
            <a:spLocks noGrp="1"/>
          </p:cNvSpPr>
          <p:nvPr>
            <p:ph idx="1"/>
          </p:nvPr>
        </p:nvSpPr>
        <p:spPr/>
        <p:txBody>
          <a:bodyPr/>
          <a:lstStyle/>
          <a:p>
            <a:pPr marL="514350" indent="-514350">
              <a:buFont typeface="+mj-lt"/>
              <a:buAutoNum type="arabicPeriod"/>
            </a:pPr>
            <a:r>
              <a:rPr lang="en-US" dirty="0">
                <a:solidFill>
                  <a:schemeClr val="accent1">
                    <a:lumMod val="20000"/>
                    <a:lumOff val="80000"/>
                  </a:schemeClr>
                </a:solidFill>
              </a:rPr>
              <a:t>Basic Science and Pathophysiology</a:t>
            </a:r>
          </a:p>
          <a:p>
            <a:pPr marL="514350" indent="-514350">
              <a:buFont typeface="+mj-lt"/>
              <a:buAutoNum type="arabicPeriod"/>
            </a:pPr>
            <a:r>
              <a:rPr lang="en-US" dirty="0">
                <a:solidFill>
                  <a:schemeClr val="accent1">
                    <a:lumMod val="20000"/>
                    <a:lumOff val="80000"/>
                  </a:schemeClr>
                </a:solidFill>
              </a:rPr>
              <a:t>Epidemiology and Risk Assessment</a:t>
            </a:r>
          </a:p>
          <a:p>
            <a:pPr marL="514350" indent="-514350">
              <a:buFont typeface="+mj-lt"/>
              <a:buAutoNum type="arabicPeriod"/>
            </a:pPr>
            <a:r>
              <a:rPr lang="en-US" dirty="0"/>
              <a:t>Diagnosis</a:t>
            </a:r>
          </a:p>
          <a:p>
            <a:pPr marL="514350" indent="-514350">
              <a:buFont typeface="+mj-lt"/>
              <a:buAutoNum type="arabicPeriod"/>
            </a:pPr>
            <a:r>
              <a:rPr lang="en-US" dirty="0">
                <a:solidFill>
                  <a:schemeClr val="accent1">
                    <a:lumMod val="20000"/>
                    <a:lumOff val="80000"/>
                  </a:schemeClr>
                </a:solidFill>
              </a:rPr>
              <a:t>Management and Treatment</a:t>
            </a:r>
          </a:p>
        </p:txBody>
      </p:sp>
    </p:spTree>
    <p:extLst>
      <p:ext uri="{BB962C8B-B14F-4D97-AF65-F5344CB8AC3E}">
        <p14:creationId xmlns:p14="http://schemas.microsoft.com/office/powerpoint/2010/main" val="38852713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6D653-355B-2E45-A9E2-0DA630DBC489}"/>
              </a:ext>
            </a:extLst>
          </p:cNvPr>
          <p:cNvSpPr>
            <a:spLocks noGrp="1"/>
          </p:cNvSpPr>
          <p:nvPr>
            <p:ph type="title"/>
          </p:nvPr>
        </p:nvSpPr>
        <p:spPr/>
        <p:txBody>
          <a:bodyPr/>
          <a:lstStyle/>
          <a:p>
            <a:r>
              <a:rPr lang="en-US" dirty="0"/>
              <a:t>Determination of Iron Loading</a:t>
            </a:r>
          </a:p>
        </p:txBody>
      </p:sp>
      <p:sp>
        <p:nvSpPr>
          <p:cNvPr id="3" name="Content Placeholder 2">
            <a:extLst>
              <a:ext uri="{FF2B5EF4-FFF2-40B4-BE49-F238E27FC236}">
                <a16:creationId xmlns:a16="http://schemas.microsoft.com/office/drawing/2014/main" id="{542CFBB9-6076-A042-B6A0-DDD8B0618558}"/>
              </a:ext>
            </a:extLst>
          </p:cNvPr>
          <p:cNvSpPr>
            <a:spLocks noGrp="1"/>
          </p:cNvSpPr>
          <p:nvPr>
            <p:ph sz="half" idx="1"/>
          </p:nvPr>
        </p:nvSpPr>
        <p:spPr/>
        <p:txBody>
          <a:bodyPr>
            <a:normAutofit fontScale="92500" lnSpcReduction="20000"/>
          </a:bodyPr>
          <a:lstStyle/>
          <a:p>
            <a:r>
              <a:rPr lang="en-US" dirty="0"/>
              <a:t>Serum Ferritin – Indirect Measurement</a:t>
            </a:r>
          </a:p>
          <a:p>
            <a:pPr lvl="1"/>
            <a:r>
              <a:rPr lang="en-US" dirty="0"/>
              <a:t>May not accurately represent a patient’s risk </a:t>
            </a:r>
          </a:p>
          <a:p>
            <a:pPr lvl="2"/>
            <a:r>
              <a:rPr lang="en-US" dirty="0"/>
              <a:t>Non-linear with iron load</a:t>
            </a:r>
          </a:p>
          <a:p>
            <a:pPr lvl="2"/>
            <a:r>
              <a:rPr lang="en-US" dirty="0"/>
              <a:t>Confounded by inflammation and vitamin C deficiency</a:t>
            </a:r>
          </a:p>
          <a:p>
            <a:pPr lvl="2"/>
            <a:r>
              <a:rPr lang="en-US" dirty="0"/>
              <a:t>Underestimates iron burden in thalassemia intermedia and Diamond-</a:t>
            </a:r>
            <a:r>
              <a:rPr lang="en-US" dirty="0" err="1"/>
              <a:t>Blackfan</a:t>
            </a:r>
            <a:r>
              <a:rPr lang="en-US" dirty="0"/>
              <a:t> anemia</a:t>
            </a:r>
          </a:p>
          <a:p>
            <a:pPr lvl="2"/>
            <a:r>
              <a:rPr lang="en-US" dirty="0"/>
              <a:t>Cannot substitute for more direct determinations of iron load in susceptible organs.</a:t>
            </a:r>
          </a:p>
          <a:p>
            <a:r>
              <a:rPr lang="en-US" dirty="0"/>
              <a:t>Liver biopsy </a:t>
            </a:r>
          </a:p>
          <a:p>
            <a:pPr lvl="1"/>
            <a:r>
              <a:rPr lang="en-US" dirty="0"/>
              <a:t>Invasive and susceptible to sampling errors, but may occasionally be necessary for histologic determination of fibrosis or cirrhosis. </a:t>
            </a:r>
          </a:p>
        </p:txBody>
      </p:sp>
      <p:sp>
        <p:nvSpPr>
          <p:cNvPr id="4" name="Content Placeholder 3">
            <a:extLst>
              <a:ext uri="{FF2B5EF4-FFF2-40B4-BE49-F238E27FC236}">
                <a16:creationId xmlns:a16="http://schemas.microsoft.com/office/drawing/2014/main" id="{22319BEC-1B72-1742-9487-98B61693B43A}"/>
              </a:ext>
            </a:extLst>
          </p:cNvPr>
          <p:cNvSpPr>
            <a:spLocks noGrp="1"/>
          </p:cNvSpPr>
          <p:nvPr>
            <p:ph sz="half" idx="2"/>
          </p:nvPr>
        </p:nvSpPr>
        <p:spPr/>
        <p:txBody>
          <a:bodyPr>
            <a:normAutofit fontScale="92500" lnSpcReduction="20000"/>
          </a:bodyPr>
          <a:lstStyle/>
          <a:p>
            <a:r>
              <a:rPr lang="en-US" dirty="0"/>
              <a:t>MRI Imaging</a:t>
            </a:r>
          </a:p>
          <a:p>
            <a:pPr lvl="1"/>
            <a:r>
              <a:rPr lang="en-US" dirty="0"/>
              <a:t>Non-invasive in vivo iron quantification</a:t>
            </a:r>
          </a:p>
          <a:p>
            <a:pPr lvl="1"/>
            <a:r>
              <a:rPr lang="en-US" dirty="0"/>
              <a:t>Magnetic properties of ferritin and hemosiderin alter MR signal</a:t>
            </a:r>
          </a:p>
        </p:txBody>
      </p:sp>
      <p:pic>
        <p:nvPicPr>
          <p:cNvPr id="7" name="Picture 6">
            <a:extLst>
              <a:ext uri="{FF2B5EF4-FFF2-40B4-BE49-F238E27FC236}">
                <a16:creationId xmlns:a16="http://schemas.microsoft.com/office/drawing/2014/main" id="{5B209281-E242-6945-B663-4B6E67AACA5E}"/>
              </a:ext>
            </a:extLst>
          </p:cNvPr>
          <p:cNvPicPr>
            <a:picLocks noChangeAspect="1"/>
          </p:cNvPicPr>
          <p:nvPr/>
        </p:nvPicPr>
        <p:blipFill>
          <a:blip r:embed="rId2"/>
          <a:stretch>
            <a:fillRect/>
          </a:stretch>
        </p:blipFill>
        <p:spPr>
          <a:xfrm>
            <a:off x="6358318" y="3274828"/>
            <a:ext cx="5589520" cy="2488018"/>
          </a:xfrm>
          <a:prstGeom prst="rect">
            <a:avLst/>
          </a:prstGeom>
        </p:spPr>
      </p:pic>
      <p:sp>
        <p:nvSpPr>
          <p:cNvPr id="5" name="TextBox 4"/>
          <p:cNvSpPr txBox="1"/>
          <p:nvPr/>
        </p:nvSpPr>
        <p:spPr>
          <a:xfrm>
            <a:off x="2419349" y="6176963"/>
            <a:ext cx="7200901" cy="738664"/>
          </a:xfrm>
          <a:prstGeom prst="rect">
            <a:avLst/>
          </a:prstGeom>
          <a:noFill/>
        </p:spPr>
        <p:txBody>
          <a:bodyPr wrap="square" rtlCol="0">
            <a:spAutoFit/>
          </a:bodyPr>
          <a:lstStyle/>
          <a:p>
            <a:r>
              <a:rPr lang="en-US" sz="1400" dirty="0"/>
              <a:t>Republished with permission of American Society of Hematology, from </a:t>
            </a:r>
            <a:r>
              <a:rPr lang="en-US" sz="1400" i="1" dirty="0"/>
              <a:t>Blood</a:t>
            </a:r>
            <a:r>
              <a:rPr lang="en-US" sz="1400" dirty="0"/>
              <a:t>, </a:t>
            </a:r>
            <a:r>
              <a:rPr lang="en-US" sz="1400" dirty="0" err="1"/>
              <a:t>Hoffbrand</a:t>
            </a:r>
            <a:r>
              <a:rPr lang="en-US" sz="1400" dirty="0"/>
              <a:t>, V, et al, August 23, 2012, DOI 10.1182/blood-2012-05-370098; permission conveyed through Copyright Clearance Center, Inc.</a:t>
            </a:r>
          </a:p>
        </p:txBody>
      </p:sp>
    </p:spTree>
    <p:extLst>
      <p:ext uri="{BB962C8B-B14F-4D97-AF65-F5344CB8AC3E}">
        <p14:creationId xmlns:p14="http://schemas.microsoft.com/office/powerpoint/2010/main" val="39741518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Transfusional Iron Overload</a:t>
            </a:r>
          </a:p>
        </p:txBody>
      </p:sp>
      <p:sp>
        <p:nvSpPr>
          <p:cNvPr id="3" name="Content Placeholder 2"/>
          <p:cNvSpPr>
            <a:spLocks noGrp="1"/>
          </p:cNvSpPr>
          <p:nvPr>
            <p:ph idx="1"/>
          </p:nvPr>
        </p:nvSpPr>
        <p:spPr/>
        <p:txBody>
          <a:bodyPr/>
          <a:lstStyle/>
          <a:p>
            <a:pPr marL="514350" indent="-514350">
              <a:buFont typeface="+mj-lt"/>
              <a:buAutoNum type="arabicPeriod"/>
            </a:pPr>
            <a:r>
              <a:rPr lang="en-US" dirty="0">
                <a:solidFill>
                  <a:schemeClr val="accent1">
                    <a:lumMod val="20000"/>
                    <a:lumOff val="80000"/>
                  </a:schemeClr>
                </a:solidFill>
              </a:rPr>
              <a:t>Basic Science and Pathophysiology</a:t>
            </a:r>
          </a:p>
          <a:p>
            <a:pPr marL="514350" indent="-514350">
              <a:buFont typeface="+mj-lt"/>
              <a:buAutoNum type="arabicPeriod"/>
            </a:pPr>
            <a:r>
              <a:rPr lang="en-US" dirty="0">
                <a:solidFill>
                  <a:schemeClr val="accent1">
                    <a:lumMod val="20000"/>
                    <a:lumOff val="80000"/>
                  </a:schemeClr>
                </a:solidFill>
              </a:rPr>
              <a:t>Epidemiology and Risk Assessment</a:t>
            </a:r>
          </a:p>
          <a:p>
            <a:pPr marL="514350" indent="-514350">
              <a:buFont typeface="+mj-lt"/>
              <a:buAutoNum type="arabicPeriod"/>
            </a:pPr>
            <a:r>
              <a:rPr lang="en-US" dirty="0">
                <a:solidFill>
                  <a:schemeClr val="accent1">
                    <a:lumMod val="20000"/>
                    <a:lumOff val="80000"/>
                  </a:schemeClr>
                </a:solidFill>
              </a:rPr>
              <a:t>Diagnosis</a:t>
            </a:r>
          </a:p>
          <a:p>
            <a:pPr marL="514350" indent="-514350">
              <a:buFont typeface="+mj-lt"/>
              <a:buAutoNum type="arabicPeriod"/>
            </a:pPr>
            <a:r>
              <a:rPr lang="en-US" dirty="0"/>
              <a:t>Management and Treatment</a:t>
            </a:r>
          </a:p>
        </p:txBody>
      </p:sp>
    </p:spTree>
    <p:extLst>
      <p:ext uri="{BB962C8B-B14F-4D97-AF65-F5344CB8AC3E}">
        <p14:creationId xmlns:p14="http://schemas.microsoft.com/office/powerpoint/2010/main" val="19936571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7A159-C1C4-6F49-B615-122F0EE2EFBE}"/>
              </a:ext>
            </a:extLst>
          </p:cNvPr>
          <p:cNvSpPr>
            <a:spLocks noGrp="1"/>
          </p:cNvSpPr>
          <p:nvPr>
            <p:ph type="title"/>
          </p:nvPr>
        </p:nvSpPr>
        <p:spPr/>
        <p:txBody>
          <a:bodyPr/>
          <a:lstStyle/>
          <a:p>
            <a:r>
              <a:rPr lang="en-US" dirty="0"/>
              <a:t>Treatment Options for Iron Overload</a:t>
            </a:r>
          </a:p>
        </p:txBody>
      </p:sp>
      <p:sp>
        <p:nvSpPr>
          <p:cNvPr id="3" name="Content Placeholder 2">
            <a:extLst>
              <a:ext uri="{FF2B5EF4-FFF2-40B4-BE49-F238E27FC236}">
                <a16:creationId xmlns:a16="http://schemas.microsoft.com/office/drawing/2014/main" id="{7E05AC62-7A6C-774A-BA71-F6A78AEDC2E5}"/>
              </a:ext>
            </a:extLst>
          </p:cNvPr>
          <p:cNvSpPr>
            <a:spLocks noGrp="1"/>
          </p:cNvSpPr>
          <p:nvPr>
            <p:ph idx="1"/>
          </p:nvPr>
        </p:nvSpPr>
        <p:spPr/>
        <p:txBody>
          <a:bodyPr/>
          <a:lstStyle/>
          <a:p>
            <a:r>
              <a:rPr lang="en-US" dirty="0"/>
              <a:t>Chelation</a:t>
            </a:r>
          </a:p>
          <a:p>
            <a:pPr lvl="1"/>
            <a:r>
              <a:rPr lang="en-US" dirty="0"/>
              <a:t>120-200 ml/kg of PRBCs have been transfused; LIC &gt; 5-7 mg/g dry weight; and/or ferritin &gt;1500-2000 ng/</a:t>
            </a:r>
            <a:r>
              <a:rPr lang="en-US" dirty="0" err="1"/>
              <a:t>mL.</a:t>
            </a:r>
            <a:r>
              <a:rPr lang="en-US" dirty="0"/>
              <a:t> Often wait until age &gt; 2 years because of potential growth impairment and bony changes (especially for deferoxamine).</a:t>
            </a:r>
          </a:p>
          <a:p>
            <a:r>
              <a:rPr lang="en-US" dirty="0"/>
              <a:t>Red Cell Exchange</a:t>
            </a:r>
          </a:p>
          <a:p>
            <a:pPr lvl="1"/>
            <a:r>
              <a:rPr lang="en-US" dirty="0"/>
              <a:t>Net negative Iron loading</a:t>
            </a:r>
          </a:p>
          <a:p>
            <a:pPr lvl="1"/>
            <a:r>
              <a:rPr lang="en-US" dirty="0"/>
              <a:t>Manual or Automated</a:t>
            </a:r>
          </a:p>
          <a:p>
            <a:r>
              <a:rPr lang="en-US" dirty="0"/>
              <a:t>Phlebotomy</a:t>
            </a:r>
          </a:p>
          <a:p>
            <a:pPr lvl="1"/>
            <a:r>
              <a:rPr lang="en-US" dirty="0"/>
              <a:t>Post-transplant or hydroxyurea therapy</a:t>
            </a:r>
          </a:p>
        </p:txBody>
      </p:sp>
    </p:spTree>
    <p:extLst>
      <p:ext uri="{BB962C8B-B14F-4D97-AF65-F5344CB8AC3E}">
        <p14:creationId xmlns:p14="http://schemas.microsoft.com/office/powerpoint/2010/main" val="28719232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839788" y="365125"/>
            <a:ext cx="10515600" cy="879059"/>
          </a:xfrm>
        </p:spPr>
        <p:txBody>
          <a:bodyPr/>
          <a:lstStyle/>
          <a:p>
            <a:r>
              <a:rPr lang="en-US" dirty="0"/>
              <a:t>Common Iron Chelators</a:t>
            </a:r>
          </a:p>
        </p:txBody>
      </p:sp>
      <p:sp>
        <p:nvSpPr>
          <p:cNvPr id="13" name="Text Placeholder 12">
            <a:extLst>
              <a:ext uri="{FF2B5EF4-FFF2-40B4-BE49-F238E27FC236}">
                <a16:creationId xmlns:a16="http://schemas.microsoft.com/office/drawing/2014/main" id="{D1B9917E-2947-B042-9FA4-F35A3418F46A}"/>
              </a:ext>
            </a:extLst>
          </p:cNvPr>
          <p:cNvSpPr>
            <a:spLocks noGrp="1"/>
          </p:cNvSpPr>
          <p:nvPr>
            <p:ph type="body" idx="1"/>
          </p:nvPr>
        </p:nvSpPr>
        <p:spPr>
          <a:xfrm>
            <a:off x="839787" y="1244184"/>
            <a:ext cx="5157787" cy="462430"/>
          </a:xfrm>
        </p:spPr>
        <p:txBody>
          <a:bodyPr/>
          <a:lstStyle/>
          <a:p>
            <a:r>
              <a:rPr lang="en-US" dirty="0"/>
              <a:t>Oral Chelators</a:t>
            </a:r>
          </a:p>
        </p:txBody>
      </p:sp>
      <p:sp>
        <p:nvSpPr>
          <p:cNvPr id="10" name="Content Placeholder 9">
            <a:extLst>
              <a:ext uri="{FF2B5EF4-FFF2-40B4-BE49-F238E27FC236}">
                <a16:creationId xmlns:a16="http://schemas.microsoft.com/office/drawing/2014/main" id="{115740E9-FC8D-434F-ADBC-5CB9F4B22063}"/>
              </a:ext>
            </a:extLst>
          </p:cNvPr>
          <p:cNvSpPr>
            <a:spLocks noGrp="1"/>
          </p:cNvSpPr>
          <p:nvPr>
            <p:ph sz="half" idx="2"/>
          </p:nvPr>
        </p:nvSpPr>
        <p:spPr>
          <a:xfrm>
            <a:off x="839788" y="1706614"/>
            <a:ext cx="5411110" cy="4483049"/>
          </a:xfrm>
        </p:spPr>
        <p:txBody>
          <a:bodyPr>
            <a:normAutofit fontScale="92500"/>
          </a:bodyPr>
          <a:lstStyle/>
          <a:p>
            <a:r>
              <a:rPr lang="en-US" dirty="0"/>
              <a:t>Deferasirox</a:t>
            </a:r>
          </a:p>
          <a:p>
            <a:pPr lvl="1"/>
            <a:r>
              <a:rPr lang="en-US" dirty="0"/>
              <a:t>Oral solution (dissolved tablet) or tablet</a:t>
            </a:r>
          </a:p>
          <a:p>
            <a:pPr lvl="1"/>
            <a:r>
              <a:rPr lang="en-US" dirty="0"/>
              <a:t>Once daily</a:t>
            </a:r>
          </a:p>
          <a:p>
            <a:pPr lvl="1"/>
            <a:r>
              <a:rPr lang="en-US" dirty="0"/>
              <a:t>Main toxicity: GI, hepatic, renal</a:t>
            </a:r>
          </a:p>
          <a:p>
            <a:pPr lvl="1"/>
            <a:r>
              <a:rPr lang="en-US" dirty="0"/>
              <a:t>Monitoring: Monthly ferritin, LFTs, BUN/creatinine, urine </a:t>
            </a:r>
            <a:r>
              <a:rPr lang="en-US" dirty="0" err="1"/>
              <a:t>prot:creat</a:t>
            </a:r>
            <a:endParaRPr lang="en-US" dirty="0"/>
          </a:p>
          <a:p>
            <a:r>
              <a:rPr lang="en-US" dirty="0"/>
              <a:t>Deferiprone</a:t>
            </a:r>
          </a:p>
          <a:p>
            <a:pPr lvl="1"/>
            <a:r>
              <a:rPr lang="en-US" dirty="0"/>
              <a:t>Tablets; 2 formulations</a:t>
            </a:r>
          </a:p>
          <a:p>
            <a:pPr lvl="1"/>
            <a:r>
              <a:rPr lang="en-US" dirty="0"/>
              <a:t>2 or 3 times a day</a:t>
            </a:r>
          </a:p>
          <a:p>
            <a:pPr lvl="1"/>
            <a:r>
              <a:rPr lang="en-US" dirty="0"/>
              <a:t>Main toxicity:  neutropenia</a:t>
            </a:r>
          </a:p>
          <a:p>
            <a:pPr lvl="1"/>
            <a:r>
              <a:rPr lang="en-US" dirty="0"/>
              <a:t>Monitoring: Baseline and weekly ANC; monthly ferritin, LFTs</a:t>
            </a:r>
          </a:p>
          <a:p>
            <a:pPr lvl="1"/>
            <a:endParaRPr lang="en-US" dirty="0"/>
          </a:p>
          <a:p>
            <a:pPr lvl="1"/>
            <a:endParaRPr lang="en-US" dirty="0"/>
          </a:p>
          <a:p>
            <a:endParaRPr lang="en-US" dirty="0"/>
          </a:p>
        </p:txBody>
      </p:sp>
      <p:sp>
        <p:nvSpPr>
          <p:cNvPr id="14" name="Text Placeholder 13">
            <a:extLst>
              <a:ext uri="{FF2B5EF4-FFF2-40B4-BE49-F238E27FC236}">
                <a16:creationId xmlns:a16="http://schemas.microsoft.com/office/drawing/2014/main" id="{C12C0C21-5CFD-4749-91C1-DC2F26FC2489}"/>
              </a:ext>
            </a:extLst>
          </p:cNvPr>
          <p:cNvSpPr>
            <a:spLocks noGrp="1"/>
          </p:cNvSpPr>
          <p:nvPr>
            <p:ph type="body" sz="quarter" idx="3"/>
          </p:nvPr>
        </p:nvSpPr>
        <p:spPr>
          <a:xfrm>
            <a:off x="6494150" y="1244184"/>
            <a:ext cx="5183188" cy="462430"/>
          </a:xfrm>
        </p:spPr>
        <p:txBody>
          <a:bodyPr/>
          <a:lstStyle/>
          <a:p>
            <a:r>
              <a:rPr lang="en-US" dirty="0"/>
              <a:t>IV/</a:t>
            </a:r>
            <a:r>
              <a:rPr lang="en-US" dirty="0" err="1"/>
              <a:t>Subcu</a:t>
            </a:r>
            <a:r>
              <a:rPr lang="en-US" dirty="0"/>
              <a:t> Chelators</a:t>
            </a:r>
          </a:p>
        </p:txBody>
      </p:sp>
      <p:sp>
        <p:nvSpPr>
          <p:cNvPr id="15" name="Content Placeholder 14">
            <a:extLst>
              <a:ext uri="{FF2B5EF4-FFF2-40B4-BE49-F238E27FC236}">
                <a16:creationId xmlns:a16="http://schemas.microsoft.com/office/drawing/2014/main" id="{65AAA185-15C5-E54D-BE3C-4CAD21170730}"/>
              </a:ext>
            </a:extLst>
          </p:cNvPr>
          <p:cNvSpPr>
            <a:spLocks noGrp="1"/>
          </p:cNvSpPr>
          <p:nvPr>
            <p:ph sz="quarter" idx="4"/>
          </p:nvPr>
        </p:nvSpPr>
        <p:spPr>
          <a:xfrm>
            <a:off x="6400800" y="1706614"/>
            <a:ext cx="5276538" cy="4483049"/>
          </a:xfrm>
        </p:spPr>
        <p:txBody>
          <a:bodyPr>
            <a:normAutofit fontScale="92500"/>
          </a:bodyPr>
          <a:lstStyle/>
          <a:p>
            <a:r>
              <a:rPr lang="en-US" dirty="0"/>
              <a:t>Deferoxamine</a:t>
            </a:r>
          </a:p>
          <a:p>
            <a:pPr lvl="1"/>
            <a:r>
              <a:rPr lang="en-US" dirty="0"/>
              <a:t>Hexadentate iron chelator</a:t>
            </a:r>
          </a:p>
          <a:p>
            <a:pPr lvl="1"/>
            <a:r>
              <a:rPr lang="en-US" dirty="0"/>
              <a:t>SQ or IV infusion (short t1/2)</a:t>
            </a:r>
          </a:p>
          <a:p>
            <a:pPr lvl="1"/>
            <a:r>
              <a:rPr lang="en-US" dirty="0"/>
              <a:t>10-12 </a:t>
            </a:r>
            <a:r>
              <a:rPr lang="en-US" dirty="0" err="1"/>
              <a:t>hrs</a:t>
            </a:r>
            <a:r>
              <a:rPr lang="en-US" dirty="0"/>
              <a:t>, 5-7 nights weekly</a:t>
            </a:r>
          </a:p>
          <a:p>
            <a:pPr lvl="1"/>
            <a:r>
              <a:rPr lang="en-US" dirty="0"/>
              <a:t>Main toxicity: ocular, </a:t>
            </a:r>
            <a:r>
              <a:rPr lang="en-US" dirty="0" err="1"/>
              <a:t>otic</a:t>
            </a:r>
            <a:r>
              <a:rPr lang="en-US" dirty="0"/>
              <a:t>, bony</a:t>
            </a:r>
          </a:p>
          <a:p>
            <a:pPr lvl="1"/>
            <a:r>
              <a:rPr lang="en-US" dirty="0"/>
              <a:t>Monitoring: : Monthly ferritin, LFTs, BUN/creatinine, urine </a:t>
            </a:r>
            <a:r>
              <a:rPr lang="en-US" dirty="0" err="1"/>
              <a:t>prot:creat</a:t>
            </a:r>
            <a:r>
              <a:rPr lang="en-US" dirty="0"/>
              <a:t>; yearly eye exam and audiogram; consider yearly bone density</a:t>
            </a:r>
          </a:p>
          <a:p>
            <a:endParaRPr lang="en-US" dirty="0"/>
          </a:p>
        </p:txBody>
      </p:sp>
    </p:spTree>
    <p:extLst>
      <p:ext uri="{BB962C8B-B14F-4D97-AF65-F5344CB8AC3E}">
        <p14:creationId xmlns:p14="http://schemas.microsoft.com/office/powerpoint/2010/main" val="37492850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723C6-FECB-274A-8E41-71C956D57253}"/>
              </a:ext>
            </a:extLst>
          </p:cNvPr>
          <p:cNvSpPr>
            <a:spLocks noGrp="1"/>
          </p:cNvSpPr>
          <p:nvPr>
            <p:ph type="title"/>
          </p:nvPr>
        </p:nvSpPr>
        <p:spPr/>
        <p:txBody>
          <a:bodyPr/>
          <a:lstStyle/>
          <a:p>
            <a:r>
              <a:rPr lang="en-US" dirty="0"/>
              <a:t>Questions</a:t>
            </a:r>
          </a:p>
        </p:txBody>
      </p:sp>
      <p:pic>
        <p:nvPicPr>
          <p:cNvPr id="5" name="Content Placeholder 4">
            <a:extLst>
              <a:ext uri="{FF2B5EF4-FFF2-40B4-BE49-F238E27FC236}">
                <a16:creationId xmlns:a16="http://schemas.microsoft.com/office/drawing/2014/main" id="{0C722358-67E0-1F4C-84DC-E2470B43B4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8623" y="1912371"/>
            <a:ext cx="5194906" cy="3935535"/>
          </a:xfrm>
        </p:spPr>
      </p:pic>
    </p:spTree>
    <p:extLst>
      <p:ext uri="{BB962C8B-B14F-4D97-AF65-F5344CB8AC3E}">
        <p14:creationId xmlns:p14="http://schemas.microsoft.com/office/powerpoint/2010/main" val="1935870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Hemoglobin S and sickling syndromes</a:t>
            </a:r>
          </a:p>
        </p:txBody>
      </p:sp>
      <p:sp>
        <p:nvSpPr>
          <p:cNvPr id="3" name="Content Placeholder 2"/>
          <p:cNvSpPr>
            <a:spLocks noGrp="1"/>
          </p:cNvSpPr>
          <p:nvPr>
            <p:ph idx="1"/>
          </p:nvPr>
        </p:nvSpPr>
        <p:spPr/>
        <p:txBody>
          <a:bodyPr/>
          <a:lstStyle/>
          <a:p>
            <a:pPr marL="514350" indent="-514350">
              <a:buFont typeface="+mj-lt"/>
              <a:buAutoNum type="arabicPeriod"/>
            </a:pPr>
            <a:r>
              <a:rPr lang="en-US" dirty="0"/>
              <a:t>Basic Science and Pathophysiology</a:t>
            </a:r>
          </a:p>
          <a:p>
            <a:pPr marL="514350" indent="-514350">
              <a:buFont typeface="+mj-lt"/>
              <a:buAutoNum type="arabicPeriod"/>
            </a:pPr>
            <a:r>
              <a:rPr lang="en-US" dirty="0">
                <a:solidFill>
                  <a:schemeClr val="accent1">
                    <a:lumMod val="20000"/>
                    <a:lumOff val="80000"/>
                  </a:schemeClr>
                </a:solidFill>
              </a:rPr>
              <a:t>Epidemiology and Risk Assessment</a:t>
            </a:r>
          </a:p>
          <a:p>
            <a:pPr marL="514350" indent="-514350">
              <a:buFont typeface="+mj-lt"/>
              <a:buAutoNum type="arabicPeriod"/>
            </a:pPr>
            <a:r>
              <a:rPr lang="en-US" dirty="0">
                <a:solidFill>
                  <a:schemeClr val="accent1">
                    <a:lumMod val="20000"/>
                    <a:lumOff val="80000"/>
                  </a:schemeClr>
                </a:solidFill>
              </a:rPr>
              <a:t>Diagnosis</a:t>
            </a:r>
          </a:p>
          <a:p>
            <a:pPr marL="514350" indent="-514350">
              <a:buFont typeface="+mj-lt"/>
              <a:buAutoNum type="arabicPeriod"/>
            </a:pPr>
            <a:r>
              <a:rPr lang="en-US" dirty="0">
                <a:solidFill>
                  <a:schemeClr val="accent1">
                    <a:lumMod val="20000"/>
                    <a:lumOff val="80000"/>
                  </a:schemeClr>
                </a:solidFill>
              </a:rPr>
              <a:t>Management and Treatment</a:t>
            </a:r>
          </a:p>
        </p:txBody>
      </p:sp>
    </p:spTree>
    <p:extLst>
      <p:ext uri="{BB962C8B-B14F-4D97-AF65-F5344CB8AC3E}">
        <p14:creationId xmlns:p14="http://schemas.microsoft.com/office/powerpoint/2010/main" val="1210005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C2A4C-49D5-F847-B487-20648A428C9A}"/>
              </a:ext>
            </a:extLst>
          </p:cNvPr>
          <p:cNvSpPr>
            <a:spLocks noGrp="1"/>
          </p:cNvSpPr>
          <p:nvPr>
            <p:ph type="title"/>
          </p:nvPr>
        </p:nvSpPr>
        <p:spPr>
          <a:xfrm>
            <a:off x="1823967" y="254288"/>
            <a:ext cx="9737651" cy="846987"/>
          </a:xfrm>
        </p:spPr>
        <p:txBody>
          <a:bodyPr/>
          <a:lstStyle/>
          <a:p>
            <a:r>
              <a:rPr lang="en-US" dirty="0"/>
              <a:t>Pathophysiology of Sickle Cell Disease</a:t>
            </a:r>
          </a:p>
        </p:txBody>
      </p:sp>
      <p:pic>
        <p:nvPicPr>
          <p:cNvPr id="7" name="Content Placeholder 6">
            <a:extLst>
              <a:ext uri="{FF2B5EF4-FFF2-40B4-BE49-F238E27FC236}">
                <a16:creationId xmlns:a16="http://schemas.microsoft.com/office/drawing/2014/main" id="{D846DC42-C3FD-3640-828C-55963A7075CF}"/>
              </a:ext>
            </a:extLst>
          </p:cNvPr>
          <p:cNvPicPr>
            <a:picLocks noGrp="1" noChangeAspect="1"/>
          </p:cNvPicPr>
          <p:nvPr>
            <p:ph idx="1"/>
          </p:nvPr>
        </p:nvPicPr>
        <p:blipFill>
          <a:blip r:embed="rId3"/>
          <a:stretch>
            <a:fillRect/>
          </a:stretch>
        </p:blipFill>
        <p:spPr>
          <a:xfrm>
            <a:off x="2711116" y="1095645"/>
            <a:ext cx="6481010" cy="5418481"/>
          </a:xfrm>
          <a:prstGeom prst="rect">
            <a:avLst/>
          </a:prstGeom>
        </p:spPr>
      </p:pic>
      <p:sp>
        <p:nvSpPr>
          <p:cNvPr id="2" name="TextBox 1"/>
          <p:cNvSpPr txBox="1"/>
          <p:nvPr/>
        </p:nvSpPr>
        <p:spPr>
          <a:xfrm>
            <a:off x="9192126" y="4573307"/>
            <a:ext cx="2945402" cy="1200329"/>
          </a:xfrm>
          <a:prstGeom prst="rect">
            <a:avLst/>
          </a:prstGeom>
          <a:noFill/>
        </p:spPr>
        <p:txBody>
          <a:bodyPr wrap="square" rtlCol="0">
            <a:spAutoFit/>
          </a:bodyPr>
          <a:lstStyle/>
          <a:p>
            <a:r>
              <a:rPr lang="en-US" sz="1200" dirty="0"/>
              <a:t>Reproduced with permission from </a:t>
            </a:r>
            <a:r>
              <a:rPr lang="en-US" sz="1200" dirty="0" err="1"/>
              <a:t>Sundd</a:t>
            </a:r>
            <a:r>
              <a:rPr lang="en-US" sz="1200" dirty="0"/>
              <a:t> P, Gladwin MT, </a:t>
            </a:r>
            <a:r>
              <a:rPr lang="en-US" sz="1200" dirty="0" err="1"/>
              <a:t>Novelli</a:t>
            </a:r>
            <a:r>
              <a:rPr lang="en-US" sz="1200" dirty="0"/>
              <a:t> EM. Pathophysiology of Sickle Cell Disease. </a:t>
            </a:r>
            <a:r>
              <a:rPr lang="en-US" sz="1200" i="1" dirty="0" err="1"/>
              <a:t>Annu</a:t>
            </a:r>
            <a:r>
              <a:rPr lang="en-US" sz="1200" i="1" dirty="0"/>
              <a:t> Rev </a:t>
            </a:r>
            <a:r>
              <a:rPr lang="en-US" sz="1200" i="1" dirty="0" err="1"/>
              <a:t>Pathol</a:t>
            </a:r>
            <a:r>
              <a:rPr lang="en-US" sz="1200" i="1" dirty="0"/>
              <a:t>. </a:t>
            </a:r>
            <a:r>
              <a:rPr lang="en-US" sz="1200" dirty="0"/>
              <a:t>2019 Jan 24;14:263-292. </a:t>
            </a:r>
            <a:r>
              <a:rPr lang="en-US" sz="1200" dirty="0" err="1"/>
              <a:t>doi</a:t>
            </a:r>
            <a:r>
              <a:rPr lang="en-US" sz="1200" dirty="0"/>
              <a:t>: 10.1146/annurev-pathmechdis-012418-012838. © Annual Reviews, Inc.</a:t>
            </a:r>
          </a:p>
        </p:txBody>
      </p:sp>
    </p:spTree>
    <p:extLst>
      <p:ext uri="{BB962C8B-B14F-4D97-AF65-F5344CB8AC3E}">
        <p14:creationId xmlns:p14="http://schemas.microsoft.com/office/powerpoint/2010/main" val="1387948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A156A716-7857-D34B-9CDB-2C2B37804448}" vid="{94BA6E4C-853C-4A43-B92C-A561C3530A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9A214DB234C54691908C6F3DF6D4DB" ma:contentTypeVersion="16" ma:contentTypeDescription="Create a new document." ma:contentTypeScope="" ma:versionID="50ed737f5f2bd7ceaa98a187e0ccaa75">
  <xsd:schema xmlns:xsd="http://www.w3.org/2001/XMLSchema" xmlns:xs="http://www.w3.org/2001/XMLSchema" xmlns:p="http://schemas.microsoft.com/office/2006/metadata/properties" xmlns:ns2="5e0533bb-bfdf-45c4-9e5c-1558b0841ffd" xmlns:ns3="9c46be9e-554d-43f0-bc75-21fbb32bf30c" targetNamespace="http://schemas.microsoft.com/office/2006/metadata/properties" ma:root="true" ma:fieldsID="23697daaef9795037ab5ec31f3c509ee" ns2:_="" ns3:_="">
    <xsd:import namespace="5e0533bb-bfdf-45c4-9e5c-1558b0841ffd"/>
    <xsd:import namespace="9c46be9e-554d-43f0-bc75-21fbb32bf30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0533bb-bfdf-45c4-9e5c-1558b0841ff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f2caf26-25ad-42a2-bb61-6898ce245ac9}" ma:internalName="TaxCatchAll" ma:showField="CatchAllData" ma:web="5e0533bb-bfdf-45c4-9e5c-1558b0841ff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c46be9e-554d-43f0-bc75-21fbb32bf30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9e17280-6357-4f01-98d8-aff652f54697"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e0533bb-bfdf-45c4-9e5c-1558b0841ffd" xsi:nil="true"/>
    <lcf76f155ced4ddcb4097134ff3c332f xmlns="9c46be9e-554d-43f0-bc75-21fbb32bf30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205DBB8-76E6-4B4D-92B1-A862008E3B47}"/>
</file>

<file path=customXml/itemProps2.xml><?xml version="1.0" encoding="utf-8"?>
<ds:datastoreItem xmlns:ds="http://schemas.openxmlformats.org/officeDocument/2006/customXml" ds:itemID="{50281C62-7E27-45F5-9701-714754C1F1E5}"/>
</file>

<file path=customXml/itemProps3.xml><?xml version="1.0" encoding="utf-8"?>
<ds:datastoreItem xmlns:ds="http://schemas.openxmlformats.org/officeDocument/2006/customXml" ds:itemID="{53A1E9D4-A4B4-4C12-974D-2A253F62B941}"/>
</file>

<file path=docProps/app.xml><?xml version="1.0" encoding="utf-8"?>
<Properties xmlns="http://schemas.openxmlformats.org/officeDocument/2006/extended-properties" xmlns:vt="http://schemas.openxmlformats.org/officeDocument/2006/docPropsVTypes">
  <Template>Office Theme</Template>
  <TotalTime>68</TotalTime>
  <Words>7480</Words>
  <Application>Microsoft Office PowerPoint</Application>
  <PresentationFormat>Widescreen</PresentationFormat>
  <Paragraphs>1333</Paragraphs>
  <Slides>78</Slides>
  <Notes>40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78</vt:i4>
      </vt:variant>
    </vt:vector>
  </HeadingPairs>
  <TitlesOfParts>
    <vt:vector size="87" baseType="lpstr">
      <vt:lpstr>Arial</vt:lpstr>
      <vt:lpstr>Arial Narrow</vt:lpstr>
      <vt:lpstr>Calibri</vt:lpstr>
      <vt:lpstr>Calibri Light</vt:lpstr>
      <vt:lpstr>Gill Sans</vt:lpstr>
      <vt:lpstr>Symbol</vt:lpstr>
      <vt:lpstr>Times New Roman</vt:lpstr>
      <vt:lpstr>Office Theme</vt:lpstr>
      <vt:lpstr>Worksheet</vt:lpstr>
      <vt:lpstr>Hemoglobinopathies</vt:lpstr>
      <vt:lpstr>Disclosures</vt:lpstr>
      <vt:lpstr>ABP Board Content</vt:lpstr>
      <vt:lpstr>This talk will follow the topical structure suggested by the ABP:</vt:lpstr>
      <vt:lpstr>Overview of Hemoglobin Synthesis</vt:lpstr>
      <vt:lpstr>Be Familiar with These Names and Structures</vt:lpstr>
      <vt:lpstr>Hemoglobins Throughout Development</vt:lpstr>
      <vt:lpstr>Hemoglobin S and sickling syndromes</vt:lpstr>
      <vt:lpstr>Pathophysiology of Sickle Cell Disease</vt:lpstr>
      <vt:lpstr>Irreversibly Sickled Cells (ISCs) Clinical and Laboratory Correlates</vt:lpstr>
      <vt:lpstr>Hemoglobin S and sickling syndromes</vt:lpstr>
      <vt:lpstr>Prevalence</vt:lpstr>
      <vt:lpstr>Number of Newborns per Country in 2015</vt:lpstr>
      <vt:lpstr>Common Forms of Sickle Cell Disease in order of decreasing relative frequency</vt:lpstr>
      <vt:lpstr>Incidence of complications differs by genotype</vt:lpstr>
      <vt:lpstr>PowerPoint Presentation</vt:lpstr>
      <vt:lpstr>Hemoglobin S and sickling syndromes</vt:lpstr>
      <vt:lpstr>Methods of Hemoglobin Identification</vt:lpstr>
      <vt:lpstr>Common Structural Hb Variants</vt:lpstr>
      <vt:lpstr>Hemoglobin S and sickling syndromes</vt:lpstr>
      <vt:lpstr>Manifestations of Sickle Cell Disease</vt:lpstr>
      <vt:lpstr>Central Nervous System Complications in Sickle Cell Disease</vt:lpstr>
      <vt:lpstr>PowerPoint Presentation</vt:lpstr>
      <vt:lpstr>Screening and Primary Prevention of Overt Stroke</vt:lpstr>
      <vt:lpstr>Management of Overt Stroke</vt:lpstr>
      <vt:lpstr>Spleen Complications</vt:lpstr>
      <vt:lpstr>Fever and Risk of Sepsis - Empiric Management</vt:lpstr>
      <vt:lpstr>Acute Anemia - Sequestration vs. Aplastic Crisis </vt:lpstr>
      <vt:lpstr>Acute Painful Episodes</vt:lpstr>
      <vt:lpstr>Acute Chest Syndrome (ACS)</vt:lpstr>
      <vt:lpstr>Management of Priapism</vt:lpstr>
      <vt:lpstr>Long-term Complications of SCD</vt:lpstr>
      <vt:lpstr>Renal Complications of SCD by Age of Onset</vt:lpstr>
      <vt:lpstr>Important Components of Management of Sickle Cell Disease</vt:lpstr>
      <vt:lpstr>Hydroxyurea: Preventive Therapy for All</vt:lpstr>
      <vt:lpstr>Endari®</vt:lpstr>
      <vt:lpstr>Oxbryta®</vt:lpstr>
      <vt:lpstr>Adakveo®</vt:lpstr>
      <vt:lpstr>Transfusion Therapy</vt:lpstr>
      <vt:lpstr>Stem Cell Transplantation for SCD</vt:lpstr>
      <vt:lpstr>Sickle Cell Trait</vt:lpstr>
      <vt:lpstr>Other Hemoglobinopathies </vt:lpstr>
      <vt:lpstr>Hemoglobin C Disease</vt:lpstr>
      <vt:lpstr>Hemoglobin E</vt:lpstr>
      <vt:lpstr>Hereditary Persistence of Fetal Hemoglobin</vt:lpstr>
      <vt:lpstr>Hb Constant Spring (CS)</vt:lpstr>
      <vt:lpstr>Thalassemia syndromes</vt:lpstr>
      <vt:lpstr>Basic Nomenclature of Thalassemia</vt:lpstr>
      <vt:lpstr>Pathophysiology of Thalassemia</vt:lpstr>
      <vt:lpstr>Thalassemia syndromes</vt:lpstr>
      <vt:lpstr>PowerPoint Presentation</vt:lpstr>
      <vt:lpstr>Thalassemia syndromes</vt:lpstr>
      <vt:lpstr>Basics of Electrophoresis Differentiation of thalassemia trait from mild iron deficiency anemia</vt:lpstr>
      <vt:lpstr>Overview of Alpha Thalassemia Common (Classical) Genotypes</vt:lpstr>
      <vt:lpstr>Risk of Alpha Thalassemia Major in Offspring  Depends on Trait Genotype</vt:lpstr>
      <vt:lpstr>Alpha Thalassemia Trait</vt:lpstr>
      <vt:lpstr>Hemoglobin H Disease</vt:lpstr>
      <vt:lpstr>Homozygous alpha thalassemia Hydrops Fetalis</vt:lpstr>
      <vt:lpstr>Overview of Beta Thalassemia Common (Classical) Genotypes</vt:lpstr>
      <vt:lpstr>Beta Thalassemia Trait</vt:lpstr>
      <vt:lpstr>Beta Thalassemia Intermedia</vt:lpstr>
      <vt:lpstr>Beta Thalassemia Major</vt:lpstr>
      <vt:lpstr>δβ-thalassemia</vt:lpstr>
      <vt:lpstr>(δβ)0-HPFH and (δβ)0-thalassemia What’s the difference? </vt:lpstr>
      <vt:lpstr>Thalassemia syndromes</vt:lpstr>
      <vt:lpstr>Therapy for Alpha Thalassemia Intermedia or Major</vt:lpstr>
      <vt:lpstr>Therapy for Beta Thalassemia Intermedia or Major</vt:lpstr>
      <vt:lpstr>PowerPoint Presentation</vt:lpstr>
      <vt:lpstr>Transfusional Iron Overload</vt:lpstr>
      <vt:lpstr>Accumulation of Iron: Hemochromatosis</vt:lpstr>
      <vt:lpstr>Transfusional Iron Overload</vt:lpstr>
      <vt:lpstr>Organ Accumulation of Iron</vt:lpstr>
      <vt:lpstr>Transfusional Iron Overload</vt:lpstr>
      <vt:lpstr>Determination of Iron Loading</vt:lpstr>
      <vt:lpstr>Transfusional Iron Overload</vt:lpstr>
      <vt:lpstr>Treatment Options for Iron Overload</vt:lpstr>
      <vt:lpstr>Common Iron Chelators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Sonya Jones</dc:creator>
  <cp:lastModifiedBy>Jerrod Liveoak</cp:lastModifiedBy>
  <cp:revision>14</cp:revision>
  <dcterms:created xsi:type="dcterms:W3CDTF">2020-10-02T16:01:30Z</dcterms:created>
  <dcterms:modified xsi:type="dcterms:W3CDTF">2020-12-16T16:18:25Z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0x010100579A214DB234C54691908C6F3DF6D4DB</vt:lpwstr>
  </property>
  <property fmtid="{D5CDD505-2E9C-101B-9397-08002B2CF9AE}" pid="3" name="Order">
    <vt:r8>100</vt:r8>
  </property>
  <property fmtid="{D5CDD505-2E9C-101B-9397-08002B2CF9AE}" pid="4" name="MediaServiceImageTags">
    <vt:lpwstr/>
  </property>
</Properties>
</file>