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tags/tag5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ppt/tags/tag6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6"/>
  </p:notesMasterIdLst>
  <p:sldIdLst>
    <p:sldId id="256" r:id="rId2"/>
    <p:sldId id="267" r:id="rId3"/>
    <p:sldId id="257" r:id="rId4"/>
    <p:sldId id="258" r:id="rId5"/>
    <p:sldId id="259" r:id="rId6"/>
    <p:sldId id="263" r:id="rId7"/>
    <p:sldId id="268" r:id="rId8"/>
    <p:sldId id="260" r:id="rId9"/>
    <p:sldId id="264" r:id="rId10"/>
    <p:sldId id="261" r:id="rId11"/>
    <p:sldId id="265" r:id="rId12"/>
    <p:sldId id="271" r:id="rId13"/>
    <p:sldId id="269" r:id="rId14"/>
    <p:sldId id="270" r:id="rId15"/>
    <p:sldId id="272" r:id="rId16"/>
    <p:sldId id="262" r:id="rId17"/>
    <p:sldId id="266" r:id="rId18"/>
    <p:sldId id="273" r:id="rId19"/>
    <p:sldId id="274" r:id="rId20"/>
    <p:sldId id="275" r:id="rId21"/>
    <p:sldId id="276" r:id="rId22"/>
    <p:sldId id="372" r:id="rId23"/>
    <p:sldId id="278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373" r:id="rId36"/>
    <p:sldId id="292" r:id="rId37"/>
    <p:sldId id="293" r:id="rId38"/>
    <p:sldId id="294" r:id="rId39"/>
    <p:sldId id="295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74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1434" autoAdjust="0"/>
  </p:normalViewPr>
  <p:slideViewPr>
    <p:cSldViewPr snapToGrid="0" snapToObjects="1">
      <p:cViewPr varScale="1">
        <p:scale>
          <a:sx n="58" d="100"/>
          <a:sy n="58" d="100"/>
        </p:scale>
        <p:origin x="11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customXml" Target="../customXml/item3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customXml" Target="../customXml/item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6A4D4E-EAE7-7E49-BEFC-A32F020685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4518DB-7365-D241-AEC3-569855C98F8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C818220-48CA-6844-9D09-AF8B1B42C2D1}" type="datetimeFigureOut">
              <a:rPr lang="en-US"/>
              <a:pPr>
                <a:defRPr/>
              </a:pPr>
              <a:t>12/16/2020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D432EDA-EF5A-BC41-B70B-227EA61C0C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A465F36-AD7C-8D46-BB53-CD0925CD1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F102F8-F876-4046-BCCD-4C47047B4B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93351-D7EC-A044-BCFE-3DCAF74C38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F979DDF-C658-664E-ADA9-A03C6D4B74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14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A5561F8D-311B-274A-8FCB-4A38B7FAEA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1F122C8C-4EAE-E748-B788-A37E83D8F9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61C37DFA-1E32-C441-ABEA-270C2CE482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079908-6EEB-EC4D-AA32-9F5FFB527936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529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latin typeface="Arial" charset="0"/>
              </a:rPr>
              <a:t>Copyright © 2020 American Society of </a:t>
            </a:r>
            <a:r>
              <a:rPr lang="en-GB" sz="1200" dirty="0" err="1">
                <a:latin typeface="Arial" charset="0"/>
              </a:rPr>
              <a:t>Hematology</a:t>
            </a:r>
            <a:r>
              <a:rPr lang="en-GB" sz="1200" dirty="0">
                <a:latin typeface="Arial" charset="0"/>
              </a:rPr>
              <a:t>.  Copyright restrictions may apply. Image 1095 John </a:t>
            </a:r>
            <a:r>
              <a:rPr lang="en-GB" sz="1200" dirty="0" err="1">
                <a:latin typeface="Arial" charset="0"/>
              </a:rPr>
              <a:t>Lazarchick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82A7F-6B4D-4900-9377-2CEBFC162D2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45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DAB74962-4B13-4B48-A0E9-9B3CF2D6D586}" type="slidenum">
              <a:rPr lang="en-US" altLang="en-US" sz="1200">
                <a:solidFill>
                  <a:srgbClr val="000000"/>
                </a:solidFill>
              </a:rPr>
              <a:pPr/>
              <a:t>58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5125" y="674688"/>
            <a:ext cx="6127750" cy="3448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4122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0099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4A6623FB-66CA-4AFB-B452-155D801C6312}" type="slidenum">
              <a:rPr lang="en-US" altLang="en-US" sz="1200">
                <a:solidFill>
                  <a:srgbClr val="000000"/>
                </a:solidFill>
              </a:rPr>
              <a:pPr/>
              <a:t>64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5125" y="674688"/>
            <a:ext cx="6127750" cy="3448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4122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Personal pictures from Dr. McClain’s archive. These have been used in </a:t>
            </a:r>
            <a:r>
              <a:rPr lang="en-US" altLang="en-US" dirty="0" err="1">
                <a:ea typeface="ＭＳ Ｐゴシック" panose="020B0600070205080204" pitchFamily="34" charset="-128"/>
              </a:rPr>
              <a:t>Pizzo</a:t>
            </a:r>
            <a:r>
              <a:rPr lang="en-US" altLang="en-US" dirty="0">
                <a:ea typeface="ＭＳ Ｐゴシック" panose="020B0600070205080204" pitchFamily="34" charset="-128"/>
              </a:rPr>
              <a:t> and Poplack </a:t>
            </a:r>
            <a:r>
              <a:rPr lang="en-US" altLang="en-US" dirty="0" err="1">
                <a:ea typeface="ＭＳ Ｐゴシック" panose="020B0600070205080204" pitchFamily="34" charset="-128"/>
              </a:rPr>
              <a:t>texbook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3502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B06F846D-C002-4B8D-84AE-AEB9550AF01B}" type="slidenum">
              <a:rPr lang="en-US" altLang="en-US" sz="1200">
                <a:solidFill>
                  <a:srgbClr val="000000"/>
                </a:solidFill>
              </a:rPr>
              <a:pPr/>
              <a:t>65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5125" y="674688"/>
            <a:ext cx="6127750" cy="3448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4122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Dr. McClain’s</a:t>
            </a:r>
            <a:r>
              <a:rPr lang="en-US" altLang="en-US" baseline="0" dirty="0">
                <a:ea typeface="ＭＳ Ｐゴシック" panose="020B0600070205080204" pitchFamily="34" charset="-128"/>
              </a:rPr>
              <a:t> personal archive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7676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Dr. McClain’s personal archive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82A7F-6B4D-4900-9377-2CEBFC162D2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38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Dr. McClain’s personal archive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82A7F-6B4D-4900-9377-2CEBFC162D2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36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34D8B692-CD68-4E6D-95B8-A10C7918D099}" type="slidenum">
              <a:rPr lang="en-US" altLang="en-US" sz="1200">
                <a:solidFill>
                  <a:srgbClr val="000000"/>
                </a:solidFill>
              </a:rPr>
              <a:pPr/>
              <a:t>83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5125" y="674688"/>
            <a:ext cx="6127750" cy="3448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4122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Pictures from Dr. McClain’s archive. Have been published in </a:t>
            </a:r>
            <a:r>
              <a:rPr lang="en-US" altLang="en-US" dirty="0" err="1">
                <a:ea typeface="ＭＳ Ｐゴシック" panose="020B0600070205080204" pitchFamily="34" charset="-128"/>
              </a:rPr>
              <a:t>Pizzo</a:t>
            </a:r>
            <a:r>
              <a:rPr lang="en-US" altLang="en-US" dirty="0">
                <a:ea typeface="ＭＳ Ｐゴシック" panose="020B0600070205080204" pitchFamily="34" charset="-128"/>
              </a:rPr>
              <a:t> and Poplack textbook</a:t>
            </a:r>
          </a:p>
        </p:txBody>
      </p:sp>
    </p:spTree>
    <p:extLst>
      <p:ext uri="{BB962C8B-B14F-4D97-AF65-F5344CB8AC3E}">
        <p14:creationId xmlns:p14="http://schemas.microsoft.com/office/powerpoint/2010/main" val="34347824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9C711C0A-36DF-4B09-9F40-3AC489FB21C6}" type="slidenum">
              <a:rPr lang="en-US" altLang="en-US" sz="1200">
                <a:solidFill>
                  <a:srgbClr val="000000"/>
                </a:solidFill>
              </a:rPr>
              <a:pPr/>
              <a:t>88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5125" y="674688"/>
            <a:ext cx="6127750" cy="3448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4122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Pictures from Dr. McClain’s Archive</a:t>
            </a:r>
          </a:p>
        </p:txBody>
      </p:sp>
    </p:spTree>
    <p:extLst>
      <p:ext uri="{BB962C8B-B14F-4D97-AF65-F5344CB8AC3E}">
        <p14:creationId xmlns:p14="http://schemas.microsoft.com/office/powerpoint/2010/main" val="18228516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979DDF-C658-664E-ADA9-A03C6D4B74E9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09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A5561F8D-311B-274A-8FCB-4A38B7FAEA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1F122C8C-4EAE-E748-B788-A37E83D8F9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61C37DFA-1E32-C441-ABEA-270C2CE482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079908-6EEB-EC4D-AA32-9F5FFB527936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4920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A5561F8D-311B-274A-8FCB-4A38B7FAEA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1F122C8C-4EAE-E748-B788-A37E83D8F9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61C37DFA-1E32-C441-ABEA-270C2CE482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079908-6EEB-EC4D-AA32-9F5FFB527936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2130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A5561F8D-311B-274A-8FCB-4A38B7FAEA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1F122C8C-4EAE-E748-B788-A37E83D8F9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61C37DFA-1E32-C441-ABEA-270C2CE482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079908-6EEB-EC4D-AA32-9F5FFB527936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1228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A5561F8D-311B-274A-8FCB-4A38B7FAEA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1F122C8C-4EAE-E748-B788-A37E83D8F9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61C37DFA-1E32-C441-ABEA-270C2CE482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079908-6EEB-EC4D-AA32-9F5FFB527936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8945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979DDF-C658-664E-ADA9-A03C6D4B74E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776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979DDF-C658-664E-ADA9-A03C6D4B74E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20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Nf1-neurofibromin</a:t>
            </a:r>
            <a:r>
              <a:rPr lang="en-US" baseline="0" dirty="0"/>
              <a:t> </a:t>
            </a:r>
            <a:r>
              <a:rPr lang="en-US" baseline="0" dirty="0" err="1"/>
              <a:t>neg</a:t>
            </a:r>
            <a:r>
              <a:rPr lang="en-US" baseline="0" dirty="0"/>
              <a:t> . </a:t>
            </a:r>
            <a:r>
              <a:rPr lang="en-US" baseline="0" dirty="0" err="1"/>
              <a:t>Reg</a:t>
            </a:r>
            <a:r>
              <a:rPr lang="en-US" baseline="0" dirty="0"/>
              <a:t> </a:t>
            </a:r>
            <a:r>
              <a:rPr lang="en-US" baseline="0" dirty="0" err="1"/>
              <a:t>Ras</a:t>
            </a:r>
            <a:r>
              <a:rPr lang="en-US" baseline="0" dirty="0"/>
              <a:t> by increasing GTP hydrolysis (</a:t>
            </a:r>
            <a:r>
              <a:rPr lang="en-US" i="1" baseline="0" dirty="0"/>
              <a:t>NF1</a:t>
            </a:r>
            <a:r>
              <a:rPr lang="en-US" baseline="0" dirty="0"/>
              <a:t> essentially a tumor suppressor gene). </a:t>
            </a:r>
            <a:r>
              <a:rPr lang="en-US" baseline="0" dirty="0" err="1"/>
              <a:t>Germline</a:t>
            </a:r>
            <a:r>
              <a:rPr lang="en-US" baseline="0" dirty="0"/>
              <a:t> PTPN11 </a:t>
            </a:r>
            <a:r>
              <a:rPr lang="en-US" baseline="0" dirty="0" err="1"/>
              <a:t>muta</a:t>
            </a:r>
            <a:r>
              <a:rPr lang="en-US" baseline="0" dirty="0"/>
              <a:t>. In 50% NS </a:t>
            </a:r>
            <a:r>
              <a:rPr lang="en-US" baseline="0" dirty="0" err="1"/>
              <a:t>pts</a:t>
            </a:r>
            <a:r>
              <a:rPr lang="en-US" baseline="0" dirty="0"/>
              <a:t>-&gt;prolonged RAS activation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82A7F-6B4D-4900-9377-2CEBFC162D2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20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Arial" charset="0"/>
              </a:rPr>
              <a:t>Copyright © 2020 American Society of </a:t>
            </a:r>
            <a:r>
              <a:rPr lang="en-GB" sz="1200" dirty="0" err="1">
                <a:latin typeface="Arial" charset="0"/>
              </a:rPr>
              <a:t>Hematology</a:t>
            </a:r>
            <a:r>
              <a:rPr lang="en-GB" sz="1200" dirty="0">
                <a:latin typeface="Arial" charset="0"/>
              </a:rPr>
              <a:t>.  Copyright restrictions may apply. Image 4000 Peter </a:t>
            </a:r>
            <a:r>
              <a:rPr lang="en-GB" sz="1200" dirty="0" err="1">
                <a:latin typeface="Arial" charset="0"/>
              </a:rPr>
              <a:t>Maslak</a:t>
            </a:r>
            <a:endParaRPr lang="en-GB" sz="1200" dirty="0">
              <a:latin typeface="Aria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82A7F-6B4D-4900-9377-2CEBFC162D2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12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95456" y="257695"/>
            <a:ext cx="6833060" cy="3252268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95456" y="3740583"/>
            <a:ext cx="6833059" cy="1671925"/>
          </a:xfr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Name</a:t>
            </a:r>
            <a:br>
              <a:rPr lang="en-US" dirty="0"/>
            </a:br>
            <a:r>
              <a:rPr lang="en-US" b="0" dirty="0"/>
              <a:t>Speaker Institution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437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26B3C-DD9A-5F47-92DC-8D0C2397D3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1822369-DD4F-A64F-8FBE-460AAB12AF27}" type="datetimeFigureOut">
              <a:rPr lang="en-US"/>
              <a:pPr>
                <a:defRPr/>
              </a:pPr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99C88-5FC5-3C45-B4A6-CD23B4019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170D4-10D2-FC49-8933-460869B08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2E15B82-B716-3E4F-A62D-764CBC616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73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EB4BA-77F7-854C-9381-CCB677264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3E251E4-A4F5-8049-9403-568B14079F31}" type="datetimeFigureOut">
              <a:rPr lang="en-US"/>
              <a:pPr>
                <a:defRPr/>
              </a:pPr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FDA10-CF2C-E94E-B88E-E5C766CC7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8CB88-E26B-2746-81F1-E61FAFAA9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21FD50D-FD06-CC41-9B36-AE578ECBC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53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1631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9732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7091" y="1825625"/>
            <a:ext cx="5742709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7150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2202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617" y="365125"/>
            <a:ext cx="11665527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618" y="1681163"/>
            <a:ext cx="573895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618" y="2505075"/>
            <a:ext cx="573895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76118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76118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7597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7618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217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564" y="332509"/>
            <a:ext cx="4476461" cy="172489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332509"/>
            <a:ext cx="6172200" cy="55364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5564" y="2057400"/>
            <a:ext cx="447646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518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43B04-3909-9F45-BCD9-03CE9A6E19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FEE9921-C18A-604F-9069-8A997880C8BA}" type="datetimeFigureOut">
              <a:rPr lang="en-US"/>
              <a:pPr>
                <a:defRPr/>
              </a:pPr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D2B96B-090F-4348-BB84-288C0C15C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F4324-0123-B845-8B65-CB856CF86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18D5A93-B5B0-5D49-BF64-FE44E597D0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89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F5FBAF6-927D-8E42-806C-9682F08AD1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77091" y="365125"/>
            <a:ext cx="11610109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C715126-FB0B-C442-B926-BAAEB1BFAC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77091" y="1825625"/>
            <a:ext cx="11610109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legalcode" TargetMode="Externa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openstax.org/books/anatomy-and-physiology/pages/1-introduction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openstax.org/books/anatomy-and-physiology/pages/1-introduction" TargetMode="External"/><Relationship Id="rId4" Type="http://schemas.openxmlformats.org/officeDocument/2006/relationships/hyperlink" Target="https://creativecommons.org/licenses/by/4.0/legalcode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openstax.org/books/anatomy-and-physiology/pages/1-introductio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/4.0/legalcode" TargetMode="External"/><Relationship Id="rId5" Type="http://schemas.openxmlformats.org/officeDocument/2006/relationships/hyperlink" Target="mailto:partners@openstaxcollege.org" TargetMode="External"/><Relationship Id="rId4" Type="http://schemas.openxmlformats.org/officeDocument/2006/relationships/hyperlink" Target="http://creativecommons.org/licenses/by/4.0/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4.0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penstax.org/books/anatomy-and-physiology/pages/1-introduction" TargetMode="External"/><Relationship Id="rId5" Type="http://schemas.openxmlformats.org/officeDocument/2006/relationships/hyperlink" Target="https://creativecommons.org/licenses/by/4.0/legalcode" TargetMode="External"/><Relationship Id="rId4" Type="http://schemas.openxmlformats.org/officeDocument/2006/relationships/hyperlink" Target="mailto:partners@openstaxcollege.org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legalcode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openstax.org/books/anatomy-and-physiology/pages/1-introduction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legalcode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openstax.org/books/anatomy-and-physiology/pages/1-introduction" TargetMode="Externa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4.0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penstax.org/books/anatomy-and-physiology/pages/1-introduction" TargetMode="External"/><Relationship Id="rId5" Type="http://schemas.openxmlformats.org/officeDocument/2006/relationships/hyperlink" Target="https://creativecommons.org/licenses/by/4.0/legalcode" TargetMode="External"/><Relationship Id="rId4" Type="http://schemas.openxmlformats.org/officeDocument/2006/relationships/hyperlink" Target="mailto:partners@openstaxcollege.org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legalcode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openstax.org/books/anatomy-and-physiology/pages/1-introduction" TargetMode="Externa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98B250AD-5EEA-C24D-8F00-A6428F0E3A7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11775" y="1122363"/>
            <a:ext cx="6564313" cy="2387600"/>
          </a:xfrm>
        </p:spPr>
        <p:txBody>
          <a:bodyPr/>
          <a:lstStyle/>
          <a:p>
            <a:r>
              <a:rPr lang="en-US" altLang="en-US" dirty="0"/>
              <a:t>Myeloproliferative, Myelodysplastic and Histiocytic Disorders</a:t>
            </a:r>
          </a:p>
        </p:txBody>
      </p:sp>
      <p:sp>
        <p:nvSpPr>
          <p:cNvPr id="14338" name="Subtitle 2">
            <a:extLst>
              <a:ext uri="{FF2B5EF4-FFF2-40B4-BE49-F238E27FC236}">
                <a16:creationId xmlns:a16="http://schemas.microsoft.com/office/drawing/2014/main" id="{252F0D66-137E-FE47-8C21-F6B35E5632D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11775" y="3602037"/>
            <a:ext cx="6564313" cy="1930661"/>
          </a:xfrm>
        </p:spPr>
        <p:txBody>
          <a:bodyPr/>
          <a:lstStyle/>
          <a:p>
            <a:r>
              <a:rPr lang="en-US" dirty="0"/>
              <a:t>Kenneth McClain M.D. Ph.D.</a:t>
            </a:r>
          </a:p>
          <a:p>
            <a:r>
              <a:rPr lang="en-US" dirty="0"/>
              <a:t>Baylor College of Medicine</a:t>
            </a:r>
          </a:p>
          <a:p>
            <a:r>
              <a:rPr lang="en-US" dirty="0"/>
              <a:t>Texas Children’s Cancer/Hematology Centers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E2BE3CD1-A8B1-994C-9772-C1AB30DCFE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1891" y="1432227"/>
            <a:ext cx="11610109" cy="4351338"/>
          </a:xfrm>
        </p:spPr>
        <p:txBody>
          <a:bodyPr/>
          <a:lstStyle/>
          <a:p>
            <a:pPr marL="914400" indent="-914400">
              <a:buFont typeface="+mj-lt"/>
              <a:buAutoNum type="arabicPeriod"/>
            </a:pPr>
            <a:r>
              <a:rPr lang="en-US" alt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en-US" sz="4800" dirty="0"/>
              <a:t>Diagnosis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279204709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546" r="6934"/>
          <a:stretch/>
        </p:blipFill>
        <p:spPr>
          <a:xfrm>
            <a:off x="1635161" y="187996"/>
            <a:ext cx="7584143" cy="64423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269BB7-EA35-4619-A3CE-AA047AD0FD99}"/>
              </a:ext>
            </a:extLst>
          </p:cNvPr>
          <p:cNvSpPr/>
          <p:nvPr/>
        </p:nvSpPr>
        <p:spPr>
          <a:xfrm>
            <a:off x="9538448" y="4379287"/>
            <a:ext cx="25531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Reproduced with permission from Jordan MB, Allen CE, Weitzman S, </a:t>
            </a:r>
            <a:r>
              <a:rPr lang="en-US" sz="1200" dirty="0" err="1">
                <a:solidFill>
                  <a:srgbClr val="000000"/>
                </a:solidFill>
              </a:rPr>
              <a:t>Filipovich</a:t>
            </a:r>
            <a:r>
              <a:rPr lang="en-US" sz="1200" dirty="0">
                <a:solidFill>
                  <a:srgbClr val="000000"/>
                </a:solidFill>
              </a:rPr>
              <a:t> AH, McClain KL. How I treat hemophagocytic </a:t>
            </a:r>
            <a:r>
              <a:rPr lang="en-US" sz="1200" dirty="0" err="1">
                <a:solidFill>
                  <a:srgbClr val="000000"/>
                </a:solidFill>
              </a:rPr>
              <a:t>lymphohistiocytosis</a:t>
            </a:r>
            <a:r>
              <a:rPr lang="en-US" sz="1200" dirty="0">
                <a:solidFill>
                  <a:srgbClr val="000000"/>
                </a:solidFill>
              </a:rPr>
              <a:t>. Blood. 2011;118(15):4041-4052. doi:10.1182/blood-2011-03-278127. (c) 2011 by The American Society of Hematology.</a:t>
            </a:r>
            <a:endParaRPr lang="en-US" sz="1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7CD0C0-6506-4E2D-950D-54F27694CB73}"/>
              </a:ext>
            </a:extLst>
          </p:cNvPr>
          <p:cNvSpPr/>
          <p:nvPr/>
        </p:nvSpPr>
        <p:spPr>
          <a:xfrm>
            <a:off x="7691715" y="6002737"/>
            <a:ext cx="1538344" cy="5379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6886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cs typeface="Times New Roman" panose="02020603050405020304" pitchFamily="18" charset="0"/>
              </a:rPr>
              <a:t>Important Clinical Issues Not Covered by the 8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Hepatitis/liver failure</a:t>
            </a:r>
          </a:p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Renal failure</a:t>
            </a:r>
          </a:p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Pulmonary failure/ARDS</a:t>
            </a:r>
          </a:p>
          <a:p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Hypotenension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/cardiac failure</a:t>
            </a:r>
          </a:p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CNS changes: seizures, altered mental status, MRI &amp; CSF abnormalities</a:t>
            </a:r>
            <a:br>
              <a:rPr lang="en-US" sz="3200" dirty="0">
                <a:latin typeface="+mj-lt"/>
                <a:cs typeface="Times New Roman" panose="02020603050405020304" pitchFamily="18" charset="0"/>
              </a:rPr>
            </a:br>
            <a:br>
              <a:rPr lang="en-US" sz="3200" dirty="0">
                <a:latin typeface="+mj-lt"/>
                <a:cs typeface="Times New Roman" panose="02020603050405020304" pitchFamily="18" charset="0"/>
              </a:rPr>
            </a:br>
            <a:r>
              <a:rPr lang="en-US" sz="3200" i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Message: any of these with some of the 8 criteria should make you VERY suspicious for HLH</a:t>
            </a:r>
            <a:endParaRPr lang="en-US" sz="32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56276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ChangeArrowheads="1"/>
          </p:cNvSpPr>
          <p:nvPr>
            <p:ph type="title"/>
          </p:nvPr>
        </p:nvSpPr>
        <p:spPr>
          <a:xfrm>
            <a:off x="1902542" y="365125"/>
            <a:ext cx="9451257" cy="1325563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“Familial” versus “Secondary”</a:t>
            </a:r>
            <a:endParaRPr lang="en-US" altLang="en-US" sz="1900" b="1" dirty="0">
              <a:ea typeface="ＭＳ Ｐゴシック" panose="020B0600070205080204" pitchFamily="34" charset="-128"/>
            </a:endParaRPr>
          </a:p>
        </p:txBody>
      </p:sp>
      <p:sp>
        <p:nvSpPr>
          <p:cNvPr id="112642" name="Text Box 4"/>
          <p:cNvSpPr txBox="1">
            <a:spLocks noChangeArrowheads="1"/>
          </p:cNvSpPr>
          <p:nvPr/>
        </p:nvSpPr>
        <p:spPr bwMode="auto">
          <a:xfrm>
            <a:off x="8077200" y="64912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169043" y="1524000"/>
            <a:ext cx="9117957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altLang="en-US" sz="3200" dirty="0"/>
              <a:t>Not a clinically helpful concept in the acute setting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Review of patients treated on HLH-94</a:t>
            </a:r>
          </a:p>
          <a:p>
            <a:pPr lvl="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All “HLH”</a:t>
            </a:r>
          </a:p>
          <a:p>
            <a:pPr lvl="4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0000"/>
                </a:solidFill>
              </a:rPr>
              <a:t>55% (3 </a:t>
            </a:r>
            <a:r>
              <a:rPr lang="en-US" altLang="en-US" dirty="0" err="1">
                <a:solidFill>
                  <a:srgbClr val="FF0000"/>
                </a:solidFill>
              </a:rPr>
              <a:t>yr</a:t>
            </a:r>
            <a:r>
              <a:rPr lang="en-US" altLang="en-US" dirty="0">
                <a:solidFill>
                  <a:srgbClr val="FF0000"/>
                </a:solidFill>
              </a:rPr>
              <a:t> overall survival)</a:t>
            </a:r>
          </a:p>
          <a:p>
            <a:pPr lvl="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Familial HLH</a:t>
            </a:r>
          </a:p>
          <a:p>
            <a:pPr lvl="4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0000"/>
                </a:solidFill>
              </a:rPr>
              <a:t>51% (3 </a:t>
            </a:r>
            <a:r>
              <a:rPr lang="en-US" altLang="en-US" dirty="0" err="1">
                <a:solidFill>
                  <a:srgbClr val="FF0000"/>
                </a:solidFill>
              </a:rPr>
              <a:t>yr</a:t>
            </a:r>
            <a:r>
              <a:rPr lang="en-US" altLang="en-US" dirty="0">
                <a:solidFill>
                  <a:srgbClr val="FF0000"/>
                </a:solidFill>
              </a:rPr>
              <a:t> overall survival)</a:t>
            </a:r>
          </a:p>
          <a:p>
            <a:pPr lvl="4">
              <a:lnSpc>
                <a:spcPct val="90000"/>
              </a:lnSpc>
            </a:pPr>
            <a:endParaRPr lang="en-US" altLang="en-US" sz="2200" dirty="0"/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700" b="1" i="1" dirty="0"/>
              <a:t>HLH-2004: All HLH is “HLH” 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700" b="1" i="1" dirty="0"/>
              <a:t>2020: HLH-Disease vs. HLH-Mimics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700" b="1" i="1" dirty="0"/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700" b="1" i="1" dirty="0"/>
              <a:t>For the test, these “Familial” and “Secondary” are considered as distinct entities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endParaRPr lang="en-US" altLang="en-US" sz="2900" dirty="0"/>
          </a:p>
          <a:p>
            <a:pPr lvl="2">
              <a:lnSpc>
                <a:spcPct val="9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endParaRPr lang="en-US" altLang="en-US" sz="2900" dirty="0"/>
          </a:p>
        </p:txBody>
      </p:sp>
    </p:spTree>
    <p:extLst>
      <p:ext uri="{BB962C8B-B14F-4D97-AF65-F5344CB8AC3E}">
        <p14:creationId xmlns:p14="http://schemas.microsoft.com/office/powerpoint/2010/main" val="406805258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/>
          <a:lstStyle/>
          <a:p>
            <a:pPr algn="ctr"/>
            <a:r>
              <a:rPr lang="en-US" altLang="en-US" b="1" dirty="0">
                <a:ea typeface="ＭＳ Ｐゴシック" panose="020B0600070205080204" pitchFamily="34" charset="-128"/>
              </a:rPr>
              <a:t>EBV and HLH</a:t>
            </a:r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11075" y="1506415"/>
            <a:ext cx="10043651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600" b="1" i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Model: Infected B cells as a T cell “irritant”</a:t>
            </a:r>
          </a:p>
          <a:p>
            <a:pPr marL="0" indent="0"/>
            <a:r>
              <a:rPr lang="en-US" altLang="en-US" sz="2600" b="1" dirty="0">
                <a:ea typeface="ＭＳ Ｐゴシック" panose="020B0600070205080204" pitchFamily="34" charset="-128"/>
              </a:rPr>
              <a:t>EBV infection most common infection associated with HLH</a:t>
            </a:r>
          </a:p>
          <a:p>
            <a:pPr lvl="1"/>
            <a:r>
              <a:rPr lang="en-US" altLang="en-US" sz="2600" dirty="0">
                <a:ea typeface="ＭＳ Ｐゴシック" panose="020B0600070205080204" pitchFamily="34" charset="-128"/>
              </a:rPr>
              <a:t>Specific association with XLP (</a:t>
            </a:r>
            <a:r>
              <a:rPr lang="en-US" altLang="en-US" sz="2600" i="1" dirty="0">
                <a:ea typeface="ＭＳ Ｐゴシック" panose="020B0600070205080204" pitchFamily="34" charset="-128"/>
              </a:rPr>
              <a:t>SH2D1A/XIAP</a:t>
            </a:r>
            <a:r>
              <a:rPr lang="en-US" altLang="en-US" sz="2600" dirty="0">
                <a:ea typeface="ＭＳ Ｐゴシック" panose="020B0600070205080204" pitchFamily="34" charset="-128"/>
              </a:rPr>
              <a:t>)</a:t>
            </a:r>
          </a:p>
          <a:p>
            <a:pPr lvl="1"/>
            <a:r>
              <a:rPr lang="en-US" altLang="en-US" sz="2600" dirty="0">
                <a:ea typeface="ＭＳ Ｐゴシック" panose="020B0600070205080204" pitchFamily="34" charset="-128"/>
              </a:rPr>
              <a:t>More recent association with XMEN Syndrome (</a:t>
            </a:r>
            <a:r>
              <a:rPr lang="en-US" altLang="en-US" sz="2600" i="1" dirty="0">
                <a:ea typeface="ＭＳ Ｐゴシック" panose="020B0600070205080204" pitchFamily="34" charset="-128"/>
              </a:rPr>
              <a:t>MAGT1</a:t>
            </a:r>
            <a:r>
              <a:rPr lang="en-US" altLang="en-US" sz="2600" dirty="0">
                <a:ea typeface="ＭＳ Ｐゴシック" panose="020B0600070205080204" pitchFamily="34" charset="-128"/>
              </a:rPr>
              <a:t>) </a:t>
            </a:r>
          </a:p>
          <a:p>
            <a:pPr marL="0" indent="0">
              <a:buNone/>
            </a:pPr>
            <a:r>
              <a:rPr lang="en-US" altLang="en-US" sz="2600" b="1" i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Model: Infected and functional T cells become activated</a:t>
            </a:r>
          </a:p>
          <a:p>
            <a:pPr marL="0" indent="0"/>
            <a:r>
              <a:rPr lang="en-US" altLang="en-US" sz="2600" b="1" dirty="0">
                <a:ea typeface="ＭＳ Ｐゴシック" panose="020B0600070205080204" pitchFamily="34" charset="-128"/>
              </a:rPr>
              <a:t>EBV infection of T cells induces HLH</a:t>
            </a:r>
          </a:p>
          <a:p>
            <a:pPr lvl="1"/>
            <a:r>
              <a:rPr lang="en-US" altLang="en-US" sz="2600" dirty="0">
                <a:ea typeface="ＭＳ Ｐゴシック" panose="020B0600070205080204" pitchFamily="34" charset="-128"/>
              </a:rPr>
              <a:t>More common in Asia, but also in US </a:t>
            </a:r>
          </a:p>
          <a:p>
            <a:pPr marL="0" indent="0">
              <a:buNone/>
            </a:pPr>
            <a:r>
              <a:rPr lang="en-US" altLang="en-US" sz="2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Early introduction of Etoposide associated with improved outcomes</a:t>
            </a:r>
            <a:endParaRPr lang="en-US" altLang="en-US" sz="26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141545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365125"/>
            <a:ext cx="9067800" cy="1325563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“Secondary” HLH</a:t>
            </a:r>
            <a:endParaRPr lang="en-US" altLang="en-US" sz="1900" b="1" dirty="0">
              <a:ea typeface="ＭＳ Ｐゴシック" panose="020B0600070205080204" pitchFamily="34" charset="-128"/>
            </a:endParaRPr>
          </a:p>
        </p:txBody>
      </p:sp>
      <p:sp>
        <p:nvSpPr>
          <p:cNvPr id="114690" name="Text Box 4"/>
          <p:cNvSpPr txBox="1">
            <a:spLocks noChangeArrowheads="1"/>
          </p:cNvSpPr>
          <p:nvPr/>
        </p:nvSpPr>
        <p:spPr bwMode="auto">
          <a:xfrm>
            <a:off x="8077200" y="64912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713702" y="1524000"/>
            <a:ext cx="6582697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altLang="en-US" sz="2500" b="1" dirty="0"/>
              <a:t>Infection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altLang="en-US" sz="2500" dirty="0"/>
              <a:t>EBV, CMV, Parvovirus, HHV8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altLang="en-US" sz="2500" dirty="0"/>
              <a:t>Virus, fungus, bacteria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altLang="en-US" sz="2500" b="1" dirty="0"/>
              <a:t>Malignancy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altLang="en-US" sz="2200" dirty="0"/>
              <a:t>ALCL, NK/T cell malignancies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altLang="en-US" sz="2200" dirty="0"/>
              <a:t>T-CAEBV</a:t>
            </a:r>
          </a:p>
          <a:p>
            <a:pPr>
              <a:lnSpc>
                <a:spcPct val="8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altLang="en-US" sz="2500" b="1" dirty="0"/>
              <a:t>Immune Deficiencies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altLang="en-US" sz="2200" dirty="0"/>
              <a:t>Intrinsic and acquired (chemotherapy, post-HCT)</a:t>
            </a:r>
          </a:p>
          <a:p>
            <a:pPr>
              <a:lnSpc>
                <a:spcPct val="8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altLang="en-US" sz="2500" b="1" dirty="0"/>
              <a:t>“Synthetic” HLH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altLang="en-US" sz="2200" dirty="0"/>
              <a:t>Post-CAR/CTL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altLang="en-US" sz="2200" dirty="0"/>
              <a:t>Inhibition of inhibitors</a:t>
            </a:r>
          </a:p>
          <a:p>
            <a:pPr>
              <a:lnSpc>
                <a:spcPct val="8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altLang="en-US" sz="2500" b="1" dirty="0"/>
              <a:t>Autoimmune Disease/”MAS”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altLang="en-US" sz="2200" dirty="0"/>
              <a:t>JIA, SLE</a:t>
            </a:r>
          </a:p>
          <a:p>
            <a:pPr>
              <a:lnSpc>
                <a:spcPct val="8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endParaRPr lang="en-US" altLang="en-US" sz="2200" dirty="0"/>
          </a:p>
          <a:p>
            <a:pPr lvl="2">
              <a:lnSpc>
                <a:spcPct val="80000"/>
              </a:lnSpc>
              <a:spcBef>
                <a:spcPct val="20000"/>
              </a:spcBef>
              <a:buSzPct val="75000"/>
              <a:buFont typeface="Arial" panose="020B0604020202020204" pitchFamily="34" charset="0"/>
              <a:buChar char="•"/>
            </a:pPr>
            <a:endParaRPr lang="en-US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26608155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Macrophage Activation Syndrome (MAS)</a:t>
            </a:r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41231" y="1600200"/>
            <a:ext cx="9120554" cy="487680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b="1" dirty="0"/>
              <a:t>HLH with underlying autoimmune </a:t>
            </a:r>
            <a:r>
              <a:rPr lang="en-US" b="1" dirty="0" err="1"/>
              <a:t>dz</a:t>
            </a:r>
            <a:r>
              <a:rPr lang="en-US" b="1" dirty="0"/>
              <a:t>:</a:t>
            </a:r>
          </a:p>
          <a:p>
            <a:pPr lvl="1">
              <a:buClr>
                <a:srgbClr val="800000"/>
              </a:buClr>
              <a:buFont typeface="Wingdings" charset="2"/>
              <a:buChar char="§"/>
              <a:defRPr/>
            </a:pPr>
            <a:r>
              <a:rPr lang="en-US" sz="3200" dirty="0"/>
              <a:t>JIA and SLE are the most common</a:t>
            </a:r>
          </a:p>
          <a:p>
            <a:pPr lvl="1">
              <a:buClr>
                <a:srgbClr val="800000"/>
              </a:buClr>
              <a:buFont typeface="Wingdings" charset="2"/>
              <a:buChar char="§"/>
              <a:defRPr/>
            </a:pPr>
            <a:r>
              <a:rPr lang="en-US" sz="3200" dirty="0"/>
              <a:t>Very high IL-18 levels (&gt;&gt;100,000 IU)</a:t>
            </a:r>
          </a:p>
          <a:p>
            <a:pPr lvl="1">
              <a:buClr>
                <a:srgbClr val="800000"/>
              </a:buClr>
              <a:buFont typeface="Wingdings" charset="2"/>
              <a:buChar char="§"/>
              <a:defRPr/>
            </a:pPr>
            <a:r>
              <a:rPr lang="en-US" sz="3200" dirty="0"/>
              <a:t>Frequent </a:t>
            </a:r>
            <a:r>
              <a:rPr lang="en-US" sz="3200" dirty="0" err="1"/>
              <a:t>hypomorphic</a:t>
            </a:r>
            <a:r>
              <a:rPr lang="en-US" sz="3200" dirty="0"/>
              <a:t> mutations in </a:t>
            </a:r>
            <a:r>
              <a:rPr lang="en-US" sz="3200" i="1" dirty="0"/>
              <a:t>PRF1</a:t>
            </a:r>
            <a:r>
              <a:rPr lang="en-US" sz="3200" dirty="0"/>
              <a:t>, </a:t>
            </a:r>
            <a:r>
              <a:rPr lang="en-US" sz="3200" i="1" dirty="0"/>
              <a:t>UNC</a:t>
            </a:r>
            <a:endParaRPr lang="en-US" sz="3200" dirty="0"/>
          </a:p>
          <a:p>
            <a:pPr lvl="1">
              <a:buClr>
                <a:srgbClr val="800000"/>
              </a:buClr>
              <a:buFont typeface="Wingdings" charset="2"/>
              <a:buChar char="§"/>
              <a:defRPr/>
            </a:pPr>
            <a:r>
              <a:rPr lang="en-US" sz="3200" dirty="0"/>
              <a:t>Induced in mice with repeated TLR9 stimulation</a:t>
            </a:r>
          </a:p>
          <a:p>
            <a:pPr lvl="1">
              <a:buClr>
                <a:srgbClr val="800000"/>
              </a:buClr>
              <a:buFont typeface="Wingdings" charset="2"/>
              <a:buChar char="§"/>
              <a:defRPr/>
            </a:pPr>
            <a:r>
              <a:rPr lang="en-US" sz="3200" dirty="0"/>
              <a:t>Difficult to differentiate from HLH prospectively</a:t>
            </a:r>
          </a:p>
          <a:p>
            <a:pPr lvl="3">
              <a:buClr>
                <a:srgbClr val="800000"/>
              </a:buClr>
              <a:buFont typeface="Wingdings" charset="2"/>
              <a:buChar char="§"/>
              <a:defRPr/>
            </a:pPr>
            <a:r>
              <a:rPr lang="en-US" sz="3200" i="1" dirty="0"/>
              <a:t>Most gene-proven HLH at TCH were first diagnosed with Kawasaki Disease</a:t>
            </a:r>
          </a:p>
          <a:p>
            <a:pPr lvl="1">
              <a:buFont typeface="Arial" charset="0"/>
              <a:buNone/>
              <a:defRPr/>
            </a:pP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121149022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HLH: Lab Evaluations</a:t>
            </a:r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b="1" dirty="0"/>
              <a:t>Damage from Pathologic Immune Activation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CBC, peripheral smear, bone marrow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b="1" dirty="0" err="1">
                <a:solidFill>
                  <a:srgbClr val="800000"/>
                </a:solidFill>
              </a:rPr>
              <a:t>Hemophagocytosis</a:t>
            </a:r>
            <a:r>
              <a:rPr lang="en-US" dirty="0">
                <a:solidFill>
                  <a:srgbClr val="8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i="1" dirty="0">
                <a:solidFill>
                  <a:srgbClr val="000000"/>
                </a:solidFill>
              </a:rPr>
              <a:t>not sensitive or spe</a:t>
            </a:r>
            <a:r>
              <a:rPr lang="en-US" dirty="0">
                <a:solidFill>
                  <a:srgbClr val="000000"/>
                </a:solidFill>
              </a:rPr>
              <a:t>cific)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Liver function studies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Renal function studies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Abdominal ultrasound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Brain MRI and/or LP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DIC panel</a:t>
            </a:r>
          </a:p>
          <a:p>
            <a:pPr marL="0" indent="0">
              <a:buNone/>
              <a:defRPr/>
            </a:pPr>
            <a:endParaRPr lang="en-US" dirty="0">
              <a:cs typeface="Arial Narrow" charset="0"/>
            </a:endParaRPr>
          </a:p>
          <a:p>
            <a:pPr lvl="1">
              <a:buFont typeface="Arial" charset="0"/>
              <a:buNone/>
              <a:defRPr/>
            </a:pP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148891544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HLH: Lab Evaluations</a:t>
            </a:r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b="1" dirty="0">
                <a:solidFill>
                  <a:srgbClr val="000000"/>
                </a:solidFill>
              </a:rPr>
              <a:t>Underlying Immune Dysfunction and/or Trigger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Evaluate cytotoxic function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b="1" dirty="0">
                <a:solidFill>
                  <a:srgbClr val="800000"/>
                </a:solidFill>
              </a:rPr>
              <a:t>NK cell function (not preferred in 2020)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>
                <a:solidFill>
                  <a:srgbClr val="FF0000"/>
                </a:solidFill>
              </a:rPr>
              <a:t>CD107 mobilization assay 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b="1" dirty="0" err="1">
                <a:solidFill>
                  <a:srgbClr val="FF0000"/>
                </a:solidFill>
              </a:rPr>
              <a:t>Perforin</a:t>
            </a:r>
            <a:r>
              <a:rPr lang="en-US" dirty="0"/>
              <a:t>, XLP protein (XIAP, SAP) </a:t>
            </a:r>
            <a:r>
              <a:rPr lang="en-US" dirty="0">
                <a:solidFill>
                  <a:srgbClr val="FF0000"/>
                </a:solidFill>
              </a:rPr>
              <a:t>expression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Targeted sequencing or whole </a:t>
            </a:r>
            <a:r>
              <a:rPr lang="en-US" dirty="0" err="1"/>
              <a:t>exome</a:t>
            </a:r>
            <a:r>
              <a:rPr lang="en-US" dirty="0"/>
              <a:t> sequencing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Virus, bacterial, fungal search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>
                <a:cs typeface="Arial Narrow" charset="0"/>
              </a:rPr>
              <a:t>Focus on herpes viruses (PCR for copy number, not titers)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>
                <a:cs typeface="Arial Narrow" charset="0"/>
              </a:rPr>
              <a:t>Evaluate for malignancy (PET)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>
                <a:cs typeface="Arial Narrow" charset="0"/>
              </a:rPr>
              <a:t>Evaluate for autoimmune disease</a:t>
            </a:r>
          </a:p>
          <a:p>
            <a:pPr marL="0" indent="0">
              <a:buNone/>
              <a:defRPr/>
            </a:pPr>
            <a:endParaRPr lang="en-US" dirty="0">
              <a:cs typeface="Arial Narrow" charset="0"/>
            </a:endParaRPr>
          </a:p>
          <a:p>
            <a:pPr lvl="1">
              <a:buFont typeface="Arial" charset="0"/>
              <a:buNone/>
              <a:defRPr/>
            </a:pP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393295617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HLH: Lab Evaluations</a:t>
            </a:r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NK/T/Mac activation</a:t>
            </a:r>
          </a:p>
          <a:p>
            <a:pPr marL="0" indent="0"/>
            <a:r>
              <a:rPr lang="en-US" altLang="en-US" dirty="0">
                <a:solidFill>
                  <a:srgbClr val="800000"/>
                </a:solidFill>
                <a:ea typeface="ＭＳ Ｐゴシック" panose="020B0600070205080204" pitchFamily="34" charset="-128"/>
              </a:rPr>
              <a:t>F</a:t>
            </a:r>
            <a:r>
              <a:rPr lang="en-US" altLang="en-US" b="1" dirty="0">
                <a:solidFill>
                  <a:srgbClr val="800000"/>
                </a:solidFill>
                <a:ea typeface="ＭＳ Ｐゴシック" panose="020B0600070205080204" pitchFamily="34" charset="-128"/>
              </a:rPr>
              <a:t>erritin</a:t>
            </a:r>
            <a:r>
              <a:rPr lang="en-US" altLang="en-US" dirty="0">
                <a:ea typeface="ＭＳ Ｐゴシック" panose="020B0600070205080204" pitchFamily="34" charset="-128"/>
              </a:rPr>
              <a:t> (good screening test)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&gt;10k is unusual for conditions other than HLH</a:t>
            </a:r>
          </a:p>
          <a:p>
            <a:pPr marL="0" indent="0"/>
            <a:r>
              <a:rPr lang="en-US" altLang="en-US" dirty="0">
                <a:ea typeface="ＭＳ Ｐゴシック" panose="020B0600070205080204" pitchFamily="34" charset="-128"/>
              </a:rPr>
              <a:t>Unregulated cytokine production: elevated</a:t>
            </a:r>
          </a:p>
          <a:p>
            <a:pPr lvl="1" eaLnBrk="1" hangingPunct="1"/>
            <a:r>
              <a:rPr lang="en-US" altLang="en-US" b="1" dirty="0">
                <a:solidFill>
                  <a:srgbClr val="800000"/>
                </a:solidFill>
                <a:ea typeface="ＭＳ Ｐゴシック" panose="020B0600070205080204" pitchFamily="34" charset="-128"/>
              </a:rPr>
              <a:t>Interferon-γ (CXCL9 is best indicator)</a:t>
            </a:r>
          </a:p>
          <a:p>
            <a:pPr lvl="1" eaLnBrk="1" hangingPunct="1"/>
            <a:r>
              <a:rPr lang="en-US" altLang="en-US" b="1" dirty="0">
                <a:solidFill>
                  <a:srgbClr val="800000"/>
                </a:solidFill>
                <a:ea typeface="ＭＳ Ｐゴシック" panose="020B0600070205080204" pitchFamily="34" charset="-128"/>
              </a:rPr>
              <a:t>IL-18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b="1" dirty="0">
                <a:solidFill>
                  <a:srgbClr val="800000"/>
                </a:solidFill>
                <a:ea typeface="ＭＳ Ｐゴシック" panose="020B0600070205080204" pitchFamily="34" charset="-128"/>
              </a:rPr>
              <a:t>sIL-2Rα (sCD25) (from T-cells)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TNFα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sCD163 ( from macrophages)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>
              <a:buFont typeface="Arial" panose="020B0604020202020204" pitchFamily="34" charset="0"/>
              <a:buNone/>
            </a:pPr>
            <a:endParaRPr lang="en-US" altLang="en-US" sz="2600" b="1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994703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When NOT to Diagnose HLH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Prominent lymphadenopathy: suggests lymphoma, </a:t>
            </a:r>
            <a:r>
              <a:rPr lang="en-US" dirty="0" err="1"/>
              <a:t>Castleman’s</a:t>
            </a:r>
            <a:r>
              <a:rPr lang="en-US" dirty="0"/>
              <a:t> Disease, HIV, </a:t>
            </a:r>
            <a:r>
              <a:rPr lang="en-US" dirty="0" err="1"/>
              <a:t>histoplasmosis</a:t>
            </a:r>
            <a:r>
              <a:rPr lang="en-US" dirty="0"/>
              <a:t>, or mycobacterial disease</a:t>
            </a:r>
          </a:p>
          <a:p>
            <a:r>
              <a:rPr lang="en-US" dirty="0"/>
              <a:t>sCD25 &gt;10-20 fold above normal and low ferritin: more likely lymphoma</a:t>
            </a:r>
          </a:p>
          <a:p>
            <a:r>
              <a:rPr lang="en-US" dirty="0"/>
              <a:t>Early isolated and aggressive “CNS relapse” when treating HLH: may be an undiagnosed malignancy with CNS involvement</a:t>
            </a:r>
          </a:p>
          <a:p>
            <a:r>
              <a:rPr lang="en-US" dirty="0"/>
              <a:t>Normal or slightly elevated sCD25 and very high ferritin: more likely disseminated infection in Primary Immune Deficiency, especially infants</a:t>
            </a:r>
          </a:p>
        </p:txBody>
      </p:sp>
    </p:spTree>
    <p:extLst>
      <p:ext uri="{BB962C8B-B14F-4D97-AF65-F5344CB8AC3E}">
        <p14:creationId xmlns:p14="http://schemas.microsoft.com/office/powerpoint/2010/main" val="4280995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A7511-5026-4D83-8E58-9B4A80FFB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91" y="185195"/>
            <a:ext cx="11610109" cy="798653"/>
          </a:xfrm>
        </p:spPr>
        <p:txBody>
          <a:bodyPr/>
          <a:lstStyle/>
          <a:p>
            <a:r>
              <a:rPr lang="en-US" altLang="en-US" dirty="0" err="1">
                <a:ea typeface="ＭＳ Ｐゴシック" panose="020B0600070205080204" pitchFamily="34" charset="-128"/>
              </a:rPr>
              <a:t>Myelodysplastic</a:t>
            </a:r>
            <a:r>
              <a:rPr lang="en-US" altLang="en-US" dirty="0">
                <a:ea typeface="ＭＳ Ｐゴシック" panose="020B0600070205080204" pitchFamily="34" charset="-128"/>
              </a:rPr>
              <a:t> Syndromes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25D41-78D8-42CD-8E5D-ED9206F50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983848"/>
            <a:ext cx="11610109" cy="5463251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b="1" dirty="0">
                <a:solidFill>
                  <a:srgbClr val="FF0000"/>
                </a:solidFill>
              </a:rPr>
              <a:t>WHO classification (2008):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600" dirty="0"/>
              <a:t>Refractory </a:t>
            </a:r>
            <a:r>
              <a:rPr lang="en-US" sz="2600" dirty="0" err="1"/>
              <a:t>cytopenia</a:t>
            </a:r>
            <a:r>
              <a:rPr lang="en-US" sz="2600" dirty="0"/>
              <a:t> of childhood (RCC)</a:t>
            </a:r>
          </a:p>
          <a:p>
            <a:pPr lvl="2">
              <a:buFont typeface="Arial" charset="0"/>
              <a:buChar char="•"/>
              <a:defRPr/>
            </a:pPr>
            <a:r>
              <a:rPr lang="en-US" sz="2600" dirty="0"/>
              <a:t>Peripheral blood blasts &lt;2% and/or BM blasts&lt;5%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600" dirty="0"/>
              <a:t>Refractory anemia with excess blasts (RAEB)</a:t>
            </a:r>
          </a:p>
          <a:p>
            <a:pPr lvl="2">
              <a:buFont typeface="Arial" charset="0"/>
              <a:buChar char="•"/>
              <a:defRPr/>
            </a:pPr>
            <a:r>
              <a:rPr lang="en-US" sz="2600" dirty="0"/>
              <a:t>PB blasts 2-19% and/or BM blasts 5-19%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600" dirty="0"/>
              <a:t>RAEB in transformation (RAEB-T)</a:t>
            </a:r>
          </a:p>
          <a:p>
            <a:pPr lvl="2">
              <a:buFont typeface="Arial" charset="0"/>
              <a:buChar char="•"/>
              <a:defRPr/>
            </a:pPr>
            <a:r>
              <a:rPr lang="en-US" sz="2600" dirty="0"/>
              <a:t>PB and/or BM blasts 20-29%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600" dirty="0"/>
              <a:t>MDS/MPN</a:t>
            </a:r>
          </a:p>
          <a:p>
            <a:pPr lvl="2">
              <a:buFont typeface="Arial" charset="0"/>
              <a:buChar char="•"/>
              <a:defRPr/>
            </a:pPr>
            <a:r>
              <a:rPr lang="en-US" sz="2600" dirty="0"/>
              <a:t>JMML, CML, BCR-ABL-</a:t>
            </a:r>
            <a:r>
              <a:rPr lang="en-US" sz="2600" dirty="0" err="1"/>
              <a:t>neg</a:t>
            </a:r>
            <a:r>
              <a:rPr lang="en-US" sz="2600" dirty="0"/>
              <a:t> CML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600" dirty="0"/>
              <a:t>Down Syndrome-related</a:t>
            </a:r>
          </a:p>
          <a:p>
            <a:pPr lvl="2">
              <a:buFont typeface="Arial" charset="0"/>
              <a:buChar char="•"/>
              <a:defRPr/>
            </a:pPr>
            <a:r>
              <a:rPr lang="en-US" sz="2600" dirty="0"/>
              <a:t>TAM, MDS/AML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02838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HLH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248782474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1"/>
          <p:cNvSpPr>
            <a:spLocks noGrp="1"/>
          </p:cNvSpPr>
          <p:nvPr>
            <p:ph type="ctrTitle" idx="4294967295"/>
          </p:nvPr>
        </p:nvSpPr>
        <p:spPr>
          <a:xfrm>
            <a:off x="2789499" y="-152400"/>
            <a:ext cx="9402501" cy="1470025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HLH: Treatment Philosophies</a:t>
            </a:r>
          </a:p>
        </p:txBody>
      </p:sp>
      <p:sp>
        <p:nvSpPr>
          <p:cNvPr id="17" name="Rectangle 16"/>
          <p:cNvSpPr>
            <a:spLocks noGrp="1" noChangeArrowheads="1"/>
          </p:cNvSpPr>
          <p:nvPr/>
        </p:nvSpPr>
        <p:spPr>
          <a:xfrm>
            <a:off x="1981199" y="914400"/>
            <a:ext cx="8702233" cy="553878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3000" b="1" dirty="0"/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000" b="1" dirty="0">
                <a:solidFill>
                  <a:srgbClr val="800000"/>
                </a:solidFill>
              </a:rPr>
              <a:t>Treatment of patients with “HLH-Disease”, a subset of those having the “HLH-Syndrome”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000" b="1" dirty="0"/>
              <a:t>Acutely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en-US" sz="2600" b="1" dirty="0"/>
              <a:t>Actively observe and trend CXCL9, sCD25, ferritin,</a:t>
            </a:r>
            <a:br>
              <a:rPr lang="en-US" altLang="en-US" sz="2600" b="1" dirty="0"/>
            </a:br>
            <a:r>
              <a:rPr lang="en-US" altLang="en-US" sz="2600" b="1" dirty="0"/>
              <a:t>LFTs, D-dimer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en-US" sz="2600" b="1" dirty="0"/>
              <a:t>Supportive care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en-US" sz="2600" b="1" dirty="0"/>
              <a:t>Attack inflammation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000" b="1" dirty="0"/>
              <a:t>Intermediate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en-US" sz="2600" b="1" dirty="0"/>
              <a:t>Minimize antigen “trigger”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en-US" sz="2600" b="1" dirty="0"/>
              <a:t>Minimize complications of immune suppression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000" b="1" dirty="0"/>
              <a:t>Long-term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en-US" sz="2600" b="1" dirty="0"/>
              <a:t>Determine risk of recurrence, need for HSCT</a:t>
            </a:r>
          </a:p>
          <a:p>
            <a:pPr lvl="2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200" b="1" dirty="0"/>
              <a:t>Gene studies, functional studies, trial wean immune suppression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endParaRPr lang="en-US" alt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6456985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ChangeArrowheads="1"/>
          </p:cNvSpPr>
          <p:nvPr>
            <p:ph type="title"/>
          </p:nvPr>
        </p:nvSpPr>
        <p:spPr>
          <a:xfrm>
            <a:off x="1637069" y="-308959"/>
            <a:ext cx="9701981" cy="1194620"/>
          </a:xfrm>
        </p:spPr>
        <p:txBody>
          <a:bodyPr/>
          <a:lstStyle/>
          <a:p>
            <a:pPr algn="ctr"/>
            <a:r>
              <a:rPr lang="en-US" altLang="en-US" b="1" dirty="0">
                <a:ea typeface="ＭＳ Ｐゴシック" panose="020B0600070205080204" pitchFamily="34" charset="-128"/>
              </a:rPr>
              <a:t>HLH: “Standard of care”</a:t>
            </a:r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65385" y="621323"/>
            <a:ext cx="9315685" cy="623667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400" b="1" dirty="0">
                <a:ea typeface="ＭＳ Ｐゴシック" panose="020B0600070205080204" pitchFamily="34" charset="-128"/>
              </a:rPr>
              <a:t>HLH-94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etoposide/</a:t>
            </a:r>
            <a:r>
              <a:rPr lang="en-US" altLang="en-US" dirty="0" err="1">
                <a:ea typeface="ＭＳ Ｐゴシック" panose="020B0600070205080204" pitchFamily="34" charset="-128"/>
              </a:rPr>
              <a:t>decadron</a:t>
            </a:r>
            <a:r>
              <a:rPr lang="en-US" altLang="en-US" dirty="0">
                <a:ea typeface="ＭＳ Ｐゴシック" panose="020B0600070205080204" pitchFamily="34" charset="-128"/>
              </a:rPr>
              <a:t> 8 </a:t>
            </a:r>
            <a:r>
              <a:rPr lang="en-US" altLang="en-US" dirty="0" err="1">
                <a:ea typeface="ＭＳ Ｐゴシック" panose="020B0600070205080204" pitchFamily="34" charset="-128"/>
              </a:rPr>
              <a:t>wks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b="1" dirty="0">
                <a:ea typeface="ＭＳ Ｐゴシック" panose="020B0600070205080204" pitchFamily="34" charset="-128"/>
              </a:rPr>
              <a:t>HLH-2004: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Added cyclosporine upfront (not considered the standard now)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No difference in outcomes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200" b="1" dirty="0">
                <a:ea typeface="ＭＳ Ｐゴシック" panose="020B0600070205080204" pitchFamily="34" charset="-128"/>
              </a:rPr>
              <a:t>CNS HLH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IT methotrexate/hydrocortisone for CNS+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CNS+ = </a:t>
            </a:r>
            <a:r>
              <a:rPr lang="en-US" altLang="en-US" dirty="0" err="1">
                <a:ea typeface="ＭＳ Ｐゴシック" panose="020B0600070205080204" pitchFamily="34" charset="-128"/>
              </a:rPr>
              <a:t>pleocytosis</a:t>
            </a:r>
            <a:r>
              <a:rPr lang="en-US" altLang="en-US" dirty="0">
                <a:ea typeface="ＭＳ Ｐゴシック" panose="020B0600070205080204" pitchFamily="34" charset="-128"/>
              </a:rPr>
              <a:t>, ↑protein, MRI changes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200" b="1" dirty="0">
                <a:ea typeface="ＭＳ Ｐゴシック" panose="020B0600070205080204" pitchFamily="34" charset="-128"/>
              </a:rPr>
              <a:t>Buy time, unsure or autoimmune: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IVIG, plasmapheresis, cytokine neutralization, Rituximab for EBV</a:t>
            </a:r>
          </a:p>
          <a:p>
            <a:pPr>
              <a:lnSpc>
                <a:spcPct val="80000"/>
              </a:lnSpc>
            </a:pPr>
            <a:r>
              <a:rPr lang="en-US" altLang="en-US" sz="2200" b="1" dirty="0">
                <a:ea typeface="ＭＳ Ｐゴシック" panose="020B0600070205080204" pitchFamily="34" charset="-128"/>
              </a:rPr>
              <a:t>Salvage:</a:t>
            </a:r>
            <a:endParaRPr lang="en-US" altLang="en-US" sz="2000" b="1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 err="1">
                <a:ea typeface="ＭＳ Ｐゴシック" panose="020B0600070205080204" pitchFamily="34" charset="-128"/>
              </a:rPr>
              <a:t>Alemtuzumab</a:t>
            </a:r>
            <a:r>
              <a:rPr lang="en-US" altLang="en-US" dirty="0">
                <a:ea typeface="ＭＳ Ｐゴシック" panose="020B0600070205080204" pitchFamily="34" charset="-128"/>
              </a:rPr>
              <a:t> for relapses before SCT</a:t>
            </a:r>
          </a:p>
          <a:p>
            <a:pPr lvl="1">
              <a:lnSpc>
                <a:spcPct val="8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 </a:t>
            </a:r>
            <a:r>
              <a:rPr lang="en-US" altLang="en-US" b="1" dirty="0">
                <a:ea typeface="ＭＳ Ｐゴシック" panose="020B0600070205080204" pitchFamily="34" charset="-128"/>
              </a:rPr>
              <a:t>IFN-g antibody </a:t>
            </a:r>
            <a:r>
              <a:rPr lang="en-US" altLang="en-US" dirty="0">
                <a:ea typeface="ＭＳ Ｐゴシック" panose="020B0600070205080204" pitchFamily="34" charset="-128"/>
              </a:rPr>
              <a:t>(</a:t>
            </a:r>
            <a:r>
              <a:rPr lang="en-US" altLang="en-US" dirty="0" err="1">
                <a:ea typeface="ＭＳ Ｐゴシック" panose="020B0600070205080204" pitchFamily="34" charset="-128"/>
              </a:rPr>
              <a:t>Emapalumab</a:t>
            </a:r>
            <a:r>
              <a:rPr lang="en-US" altLang="en-US" dirty="0">
                <a:ea typeface="ＭＳ Ｐゴシック" panose="020B0600070205080204" pitchFamily="34" charset="-128"/>
              </a:rPr>
              <a:t>) gaining favor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 err="1">
                <a:ea typeface="ＭＳ Ｐゴシック" panose="020B0600070205080204" pitchFamily="34" charset="-128"/>
              </a:rPr>
              <a:t>Ruxolitinib</a:t>
            </a:r>
            <a:r>
              <a:rPr lang="en-US" altLang="en-US" dirty="0">
                <a:ea typeface="ＭＳ Ｐゴシック" panose="020B0600070205080204" pitchFamily="34" charset="-128"/>
              </a:rPr>
              <a:t> under evaluation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200" b="1" dirty="0">
                <a:ea typeface="ＭＳ Ｐゴシック" panose="020B0600070205080204" pitchFamily="34" charset="-128"/>
              </a:rPr>
              <a:t>Stem cell transplant:  (Reduced Intensity Conditioning = RIC)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Genetic  defect/familial, CNS+, relapsing patients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n-US" sz="1800" b="1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89514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Late Effects of HLH and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Risk of leukemia-depends on total </a:t>
            </a:r>
            <a:r>
              <a:rPr lang="en-US" dirty="0" err="1"/>
              <a:t>etoposide</a:t>
            </a:r>
            <a:r>
              <a:rPr lang="en-US" dirty="0"/>
              <a:t> dose</a:t>
            </a:r>
            <a:br>
              <a:rPr lang="en-US" dirty="0"/>
            </a:br>
            <a:r>
              <a:rPr lang="en-US" dirty="0"/>
              <a:t>(Keep less than 3 </a:t>
            </a:r>
            <a:r>
              <a:rPr lang="en-US" dirty="0" err="1"/>
              <a:t>gm</a:t>
            </a:r>
            <a:r>
              <a:rPr lang="en-US" dirty="0"/>
              <a:t>/m2)</a:t>
            </a:r>
          </a:p>
          <a:p>
            <a:r>
              <a:rPr lang="en-US" dirty="0"/>
              <a:t>Immune deficiency and infection risk</a:t>
            </a:r>
            <a:br>
              <a:rPr lang="en-US" dirty="0"/>
            </a:br>
            <a:r>
              <a:rPr lang="en-US" dirty="0"/>
              <a:t>Related to type of therapy and BMT or not</a:t>
            </a:r>
          </a:p>
          <a:p>
            <a:r>
              <a:rPr lang="en-US" dirty="0"/>
              <a:t>Short stature</a:t>
            </a:r>
          </a:p>
          <a:p>
            <a:r>
              <a:rPr lang="en-US" dirty="0"/>
              <a:t>Decreased fertility</a:t>
            </a:r>
          </a:p>
        </p:txBody>
      </p:sp>
    </p:spTree>
    <p:extLst>
      <p:ext uri="{BB962C8B-B14F-4D97-AF65-F5344CB8AC3E}">
        <p14:creationId xmlns:p14="http://schemas.microsoft.com/office/powerpoint/2010/main" val="114788095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2"/>
          <p:cNvSpPr>
            <a:spLocks noGrp="1"/>
          </p:cNvSpPr>
          <p:nvPr>
            <p:ph type="title"/>
          </p:nvPr>
        </p:nvSpPr>
        <p:spPr>
          <a:xfrm>
            <a:off x="1981200" y="2057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sz="6000" i="1" dirty="0">
                <a:ea typeface="ＭＳ Ｐゴシック" panose="020B0600070205080204" pitchFamily="34" charset="-128"/>
              </a:rPr>
              <a:t>QUESTIONS?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6000" b="1" dirty="0">
                <a:ea typeface="ＭＳ Ｐゴシック" panose="020B0600070205080204" pitchFamily="34" charset="-128"/>
              </a:rPr>
              <a:t>GOOD LUCK!!</a:t>
            </a:r>
          </a:p>
        </p:txBody>
      </p:sp>
      <p:sp>
        <p:nvSpPr>
          <p:cNvPr id="123906" name="Title 2"/>
          <p:cNvSpPr txBox="1">
            <a:spLocks/>
          </p:cNvSpPr>
          <p:nvPr/>
        </p:nvSpPr>
        <p:spPr bwMode="auto">
          <a:xfrm>
            <a:off x="2057400" y="4572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400" dirty="0"/>
              <a:t>klmcclai@txch.org</a:t>
            </a:r>
          </a:p>
        </p:txBody>
      </p:sp>
    </p:spTree>
    <p:extLst>
      <p:ext uri="{BB962C8B-B14F-4D97-AF65-F5344CB8AC3E}">
        <p14:creationId xmlns:p14="http://schemas.microsoft.com/office/powerpoint/2010/main" val="2876228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ea typeface="ＭＳ Ｐゴシック" panose="020B0600070205080204" pitchFamily="34" charset="-128"/>
              </a:rPr>
              <a:t>Myelodysplastic</a:t>
            </a:r>
            <a:r>
              <a:rPr lang="en-US" altLang="en-US" dirty="0">
                <a:ea typeface="ＭＳ Ｐゴシック" panose="020B0600070205080204" pitchFamily="34" charset="-128"/>
              </a:rPr>
              <a:t> Syndromes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b="1" dirty="0"/>
              <a:t>Refractory Anemia with Excess Blasts (RAEB) in children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800" dirty="0"/>
              <a:t>Histologically similar to adults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800" dirty="0"/>
              <a:t>Unlike adults, </a:t>
            </a:r>
            <a:r>
              <a:rPr lang="en-US" sz="2800" b="1" dirty="0">
                <a:solidFill>
                  <a:srgbClr val="FF0000"/>
                </a:solidFill>
              </a:rPr>
              <a:t>counts may be stable </a:t>
            </a:r>
            <a:r>
              <a:rPr lang="en-US" sz="2800" dirty="0"/>
              <a:t>for months</a:t>
            </a:r>
          </a:p>
        </p:txBody>
      </p:sp>
    </p:spTree>
    <p:extLst>
      <p:ext uri="{BB962C8B-B14F-4D97-AF65-F5344CB8AC3E}">
        <p14:creationId xmlns:p14="http://schemas.microsoft.com/office/powerpoint/2010/main" val="692864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94" y="41034"/>
            <a:ext cx="11610109" cy="815493"/>
          </a:xfrm>
        </p:spPr>
        <p:txBody>
          <a:bodyPr/>
          <a:lstStyle/>
          <a:p>
            <a:r>
              <a:rPr lang="en-US" altLang="en-US" dirty="0" err="1">
                <a:ea typeface="ＭＳ Ｐゴシック" panose="020B0600070205080204" pitchFamily="34" charset="-128"/>
              </a:rPr>
              <a:t>Myelodysplastic</a:t>
            </a:r>
            <a:r>
              <a:rPr lang="en-US" altLang="en-US" dirty="0">
                <a:ea typeface="ＭＳ Ｐゴシック" panose="020B0600070205080204" pitchFamily="34" charset="-128"/>
              </a:rPr>
              <a:t> Syndromes-Many flavors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091" y="856527"/>
            <a:ext cx="11610109" cy="5320436"/>
          </a:xfrm>
        </p:spPr>
        <p:txBody>
          <a:bodyPr/>
          <a:lstStyle/>
          <a:p>
            <a:pPr marL="0" indent="0">
              <a:buNone/>
            </a:pPr>
            <a:r>
              <a:rPr lang="en-US" sz="3200" u="sng" dirty="0"/>
              <a:t>Non-</a:t>
            </a:r>
            <a:r>
              <a:rPr lang="en-US" sz="3200" u="sng" dirty="0" err="1"/>
              <a:t>heme</a:t>
            </a:r>
            <a:r>
              <a:rPr lang="en-US" sz="3200" u="sng" dirty="0"/>
              <a:t> disorders</a:t>
            </a:r>
          </a:p>
          <a:p>
            <a:r>
              <a:rPr lang="en-US" dirty="0"/>
              <a:t>Infection (e.g. parvovirus)</a:t>
            </a:r>
          </a:p>
          <a:p>
            <a:r>
              <a:rPr lang="en-US" dirty="0"/>
              <a:t>Vitamin deficiency (e.g. vitamin B12, folate, vitamin E deficiency)</a:t>
            </a:r>
          </a:p>
          <a:p>
            <a:r>
              <a:rPr lang="en-US" dirty="0"/>
              <a:t>Metabolic disorders (e.g. </a:t>
            </a:r>
            <a:r>
              <a:rPr lang="en-US" dirty="0" err="1"/>
              <a:t>Mevalonate</a:t>
            </a:r>
            <a:r>
              <a:rPr lang="en-US" dirty="0"/>
              <a:t> kinase deficiency)</a:t>
            </a:r>
          </a:p>
          <a:p>
            <a:r>
              <a:rPr lang="en-US" dirty="0"/>
              <a:t>Rheumatologic disease (e.g. JIA with MAS)</a:t>
            </a:r>
          </a:p>
          <a:p>
            <a:r>
              <a:rPr lang="en-US" dirty="0"/>
              <a:t>Mitochondrial disorders (e.g. Persons)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8508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Myelodysplastic</a:t>
            </a:r>
            <a:r>
              <a:rPr lang="en-US" dirty="0"/>
              <a:t> Syndromes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u="sng" dirty="0"/>
              <a:t>Hematologic disorders</a:t>
            </a:r>
          </a:p>
          <a:p>
            <a:r>
              <a:rPr lang="en-US" dirty="0"/>
              <a:t>Inherited bone marrow failure syndromes</a:t>
            </a:r>
          </a:p>
          <a:p>
            <a:r>
              <a:rPr lang="en-US" dirty="0"/>
              <a:t>Severe aplastic anemia</a:t>
            </a:r>
          </a:p>
          <a:p>
            <a:r>
              <a:rPr lang="en-US" dirty="0"/>
              <a:t>Refractory </a:t>
            </a:r>
            <a:r>
              <a:rPr lang="en-US" dirty="0" err="1"/>
              <a:t>cytopenias</a:t>
            </a:r>
            <a:r>
              <a:rPr lang="en-US" dirty="0"/>
              <a:t> of childhood</a:t>
            </a:r>
          </a:p>
          <a:p>
            <a:r>
              <a:rPr lang="en-US" dirty="0"/>
              <a:t>Paroxysmal nocturnal </a:t>
            </a:r>
            <a:r>
              <a:rPr lang="en-US" dirty="0" err="1"/>
              <a:t>hemoglobinuria</a:t>
            </a:r>
            <a:r>
              <a:rPr lang="en-US" dirty="0"/>
              <a:t> with BM failure</a:t>
            </a:r>
          </a:p>
          <a:p>
            <a:r>
              <a:rPr lang="en-US" dirty="0"/>
              <a:t>B-cell ALL pre-phase</a:t>
            </a:r>
          </a:p>
          <a:p>
            <a:r>
              <a:rPr lang="en-US" dirty="0" err="1"/>
              <a:t>Hemophagocytic</a:t>
            </a:r>
            <a:r>
              <a:rPr lang="en-US" dirty="0"/>
              <a:t> </a:t>
            </a:r>
            <a:r>
              <a:rPr lang="en-US" dirty="0" err="1"/>
              <a:t>lymphohistiocytosis</a:t>
            </a:r>
            <a:endParaRPr lang="en-US" dirty="0"/>
          </a:p>
          <a:p>
            <a:r>
              <a:rPr lang="en-US" dirty="0"/>
              <a:t>Autoimmune </a:t>
            </a:r>
            <a:r>
              <a:rPr lang="en-US" dirty="0" err="1"/>
              <a:t>lymphoproliferative</a:t>
            </a:r>
            <a:r>
              <a:rPr lang="en-US" dirty="0"/>
              <a:t> syndrome(s)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076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91" y="162046"/>
            <a:ext cx="11610109" cy="833377"/>
          </a:xfrm>
        </p:spPr>
        <p:txBody>
          <a:bodyPr/>
          <a:lstStyle/>
          <a:p>
            <a:r>
              <a:rPr lang="en-US" altLang="en-US" sz="3600" dirty="0" err="1">
                <a:ea typeface="ＭＳ Ｐゴシック" panose="020B0600070205080204" pitchFamily="34" charset="-128"/>
              </a:rPr>
              <a:t>Myelodysplastic</a:t>
            </a:r>
            <a:r>
              <a:rPr lang="en-US" altLang="en-US" sz="3600" dirty="0">
                <a:ea typeface="ＭＳ Ｐゴシック" panose="020B0600070205080204" pitchFamily="34" charset="-128"/>
              </a:rPr>
              <a:t> Syndromes-Bone Marrow Findings</a:t>
            </a:r>
            <a:endParaRPr lang="en-US" sz="36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1475" y="995423"/>
            <a:ext cx="3609473" cy="2893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801" y="995423"/>
            <a:ext cx="3611363" cy="28936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901" y="4002689"/>
            <a:ext cx="3571022" cy="2855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1475" y="4002689"/>
            <a:ext cx="3499827" cy="27525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21C8FE-955B-4C99-9398-6E9C32734847}"/>
              </a:ext>
            </a:extLst>
          </p:cNvPr>
          <p:cNvSpPr/>
          <p:nvPr/>
        </p:nvSpPr>
        <p:spPr>
          <a:xfrm>
            <a:off x="9998275" y="5342194"/>
            <a:ext cx="17768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</a:rPr>
              <a:t>Images courtesy of Donald Mahoney, MD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809688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E2BE3CD1-A8B1-994C-9772-C1AB30DCFE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1891" y="1432227"/>
            <a:ext cx="11610109" cy="4351338"/>
          </a:xfrm>
        </p:spPr>
        <p:txBody>
          <a:bodyPr/>
          <a:lstStyle/>
          <a:p>
            <a:pPr marL="914400" indent="-914400">
              <a:buFont typeface="+mj-lt"/>
              <a:buAutoNum type="arabicPeriod"/>
            </a:pPr>
            <a:r>
              <a:rPr lang="en-US" alt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en-US" sz="4800" dirty="0"/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690510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50D6F-05A3-4431-9547-40D03B9C4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91" y="208345"/>
            <a:ext cx="11610109" cy="729204"/>
          </a:xfrm>
        </p:spPr>
        <p:txBody>
          <a:bodyPr/>
          <a:lstStyle/>
          <a:p>
            <a:r>
              <a:rPr lang="en-US" altLang="en-US" dirty="0" err="1">
                <a:ea typeface="ＭＳ Ｐゴシック" panose="020B0600070205080204" pitchFamily="34" charset="-128"/>
              </a:rPr>
              <a:t>Myelodysplastic</a:t>
            </a:r>
            <a:r>
              <a:rPr lang="en-US" altLang="en-US" dirty="0">
                <a:ea typeface="ＭＳ Ｐゴシック" panose="020B0600070205080204" pitchFamily="34" charset="-128"/>
              </a:rPr>
              <a:t> Syndromes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9E2CB-A21B-4E3C-9C73-985D88865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1319514"/>
            <a:ext cx="11610109" cy="4857449"/>
          </a:xfrm>
        </p:spPr>
        <p:txBody>
          <a:bodyPr/>
          <a:lstStyle/>
          <a:p>
            <a:pPr marL="457200" lvl="1" indent="0">
              <a:buNone/>
              <a:defRPr/>
            </a:pP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60699" y="1203765"/>
            <a:ext cx="905140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+mn-lt"/>
              </a:rPr>
              <a:t>Observe if appropriate</a:t>
            </a:r>
          </a:p>
          <a:p>
            <a:r>
              <a:rPr lang="en-US" sz="2800" dirty="0">
                <a:latin typeface="+mn-lt"/>
              </a:rPr>
              <a:t>Evaluate for inherited DNA repair defect</a:t>
            </a:r>
          </a:p>
          <a:p>
            <a:r>
              <a:rPr lang="en-US" sz="2800" dirty="0">
                <a:latin typeface="+mn-lt"/>
              </a:rPr>
              <a:t>Immune suppression is sometimes used to stabilize</a:t>
            </a: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   (ATG &amp; cyclosporine)</a:t>
            </a:r>
          </a:p>
          <a:p>
            <a:r>
              <a:rPr lang="en-US" sz="2800" dirty="0">
                <a:latin typeface="+mn-lt"/>
              </a:rPr>
              <a:t>Transfuse as needed</a:t>
            </a:r>
          </a:p>
          <a:p>
            <a:r>
              <a:rPr lang="en-US" sz="2800" dirty="0">
                <a:latin typeface="+mn-lt"/>
              </a:rPr>
              <a:t>AML therapy</a:t>
            </a:r>
          </a:p>
          <a:p>
            <a:r>
              <a:rPr lang="en-US" sz="2800" dirty="0" err="1">
                <a:latin typeface="+mn-lt"/>
              </a:rPr>
              <a:t>Allo</a:t>
            </a:r>
            <a:r>
              <a:rPr lang="en-US" sz="2800" dirty="0">
                <a:latin typeface="+mn-lt"/>
              </a:rPr>
              <a:t> HCT-only curative therapy</a:t>
            </a:r>
          </a:p>
          <a:p>
            <a:r>
              <a:rPr lang="en-US" sz="2800" dirty="0">
                <a:latin typeface="+mn-lt"/>
              </a:rPr>
              <a:t>Avoid transplanting sib’s MDS/AML-susceptibility syndrome</a:t>
            </a:r>
          </a:p>
        </p:txBody>
      </p:sp>
    </p:spTree>
    <p:extLst>
      <p:ext uri="{BB962C8B-B14F-4D97-AF65-F5344CB8AC3E}">
        <p14:creationId xmlns:p14="http://schemas.microsoft.com/office/powerpoint/2010/main" val="3377740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AML Therapy &amp; BMT for MDS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Caveats: </a:t>
            </a:r>
            <a:br>
              <a:rPr lang="en-US" dirty="0"/>
            </a:br>
            <a:r>
              <a:rPr lang="en-US" dirty="0"/>
              <a:t>Treatment-related mortality 40% for MDS pts. </a:t>
            </a:r>
            <a:r>
              <a:rPr lang="en-US" dirty="0" err="1"/>
              <a:t>vs</a:t>
            </a:r>
            <a:r>
              <a:rPr lang="en-US" dirty="0"/>
              <a:t> 16% in AML pts.</a:t>
            </a:r>
            <a:br>
              <a:rPr lang="en-US" dirty="0"/>
            </a:br>
            <a:r>
              <a:rPr lang="en-US" dirty="0"/>
              <a:t>	3-yr OS 15% for MDS, 35% for AML</a:t>
            </a:r>
          </a:p>
          <a:p>
            <a:r>
              <a:rPr lang="en-US" dirty="0"/>
              <a:t>MDS pts. given </a:t>
            </a:r>
            <a:r>
              <a:rPr lang="en-US" dirty="0" err="1"/>
              <a:t>Allo</a:t>
            </a:r>
            <a:r>
              <a:rPr lang="en-US" dirty="0"/>
              <a:t>-BMT with no prior therapy: 60-70% OS</a:t>
            </a:r>
          </a:p>
          <a:p>
            <a:r>
              <a:rPr lang="en-US" dirty="0"/>
              <a:t>&gt;12% bone marrow blasts in MDS -&gt; better survival with BMT</a:t>
            </a:r>
          </a:p>
          <a:p>
            <a:r>
              <a:rPr lang="en-US" dirty="0"/>
              <a:t>Long term issues: </a:t>
            </a:r>
            <a:r>
              <a:rPr lang="en-US" dirty="0" err="1"/>
              <a:t>cytopenias</a:t>
            </a:r>
            <a:r>
              <a:rPr lang="en-US" dirty="0"/>
              <a:t>, secondary leukemia, decreased growth &amp;fertility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445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solidFill>
                  <a:srgbClr val="000000"/>
                </a:solidFill>
              </a:rPr>
              <a:t>Myeloproliferative</a:t>
            </a:r>
            <a:r>
              <a:rPr lang="en-US" altLang="en-US" dirty="0">
                <a:solidFill>
                  <a:srgbClr val="000000"/>
                </a:solidFill>
              </a:rPr>
              <a:t> Syndromes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Basic Science and Pathophysiology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012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dirty="0">
                <a:ea typeface="ＭＳ Ｐゴシック" panose="020B0600070205080204" pitchFamily="34" charset="-128"/>
              </a:rPr>
              <a:t>DISCLOSURES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I am on the Medical Advisory Board for SOBI Corporation which markets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 err="1">
                <a:ea typeface="ＭＳ Ｐゴシック" panose="020B0600070205080204" pitchFamily="34" charset="-128"/>
              </a:rPr>
              <a:t>Emapalumab</a:t>
            </a:r>
            <a:r>
              <a:rPr lang="en-US" altLang="en-US" b="1" dirty="0">
                <a:ea typeface="ＭＳ Ｐゴシック" panose="020B0600070205080204" pitchFamily="34" charset="-128"/>
              </a:rPr>
              <a:t> approved for relapsed HLH</a:t>
            </a:r>
          </a:p>
          <a:p>
            <a:pPr marL="0" indent="0">
              <a:buNone/>
            </a:pPr>
            <a:endParaRPr lang="en-US" altLang="en-US" b="1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Most drugs are not specifically approved for Pediatric Oncology Uses</a:t>
            </a:r>
          </a:p>
          <a:p>
            <a:pPr marL="0" indent="0">
              <a:buNone/>
            </a:pPr>
            <a:endParaRPr lang="en-US" altLang="en-US" b="1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THIS TALK/SLIDEDECK IS ORGANIZED TO ABP Guidelines </a:t>
            </a:r>
          </a:p>
          <a:p>
            <a:pPr marL="0" indent="0">
              <a:buNone/>
            </a:pP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RED</a:t>
            </a:r>
            <a:r>
              <a:rPr lang="en-US" altLang="en-US" b="1" dirty="0">
                <a:solidFill>
                  <a:srgbClr val="FFC000"/>
                </a:solidFill>
                <a:ea typeface="ＭＳ Ｐゴシック" panose="020B0600070205080204" pitchFamily="34" charset="-128"/>
              </a:rPr>
              <a:t>, Orange,</a:t>
            </a:r>
            <a:r>
              <a:rPr lang="en-US" altLang="en-US" b="1" dirty="0">
                <a:solidFill>
                  <a:srgbClr val="8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b="1" dirty="0">
                <a:ea typeface="ＭＳ Ｐゴシック" panose="020B0600070205080204" pitchFamily="34" charset="-128"/>
              </a:rPr>
              <a:t>or </a:t>
            </a:r>
            <a:r>
              <a:rPr lang="en-US" altLang="en-US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Green</a:t>
            </a:r>
            <a:r>
              <a:rPr lang="en-US" altLang="en-US" b="1" dirty="0">
                <a:ea typeface="ＭＳ Ｐゴシック" panose="020B0600070205080204" pitchFamily="34" charset="-128"/>
              </a:rPr>
              <a:t> = PAY ATTENTION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632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003" y="127323"/>
            <a:ext cx="7022210" cy="62397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E93C2CB-8D94-430A-894C-226A125EA5CA}"/>
              </a:ext>
            </a:extLst>
          </p:cNvPr>
          <p:cNvSpPr/>
          <p:nvPr/>
        </p:nvSpPr>
        <p:spPr>
          <a:xfrm>
            <a:off x="197224" y="4947649"/>
            <a:ext cx="32667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© Sep 22, 2020 OpenStax. Textbook content produced by OpenStax is licensed under a </a:t>
            </a:r>
            <a:r>
              <a:rPr lang="en-US" sz="1200" dirty="0">
                <a:solidFill>
                  <a:srgbClr val="000000"/>
                </a:solidFill>
                <a:hlinkClick r:id="rId3"/>
              </a:rPr>
              <a:t>Creative Commons Attribution License 4.0 license</a:t>
            </a:r>
            <a:r>
              <a:rPr lang="en-US" sz="1200" dirty="0">
                <a:solidFill>
                  <a:srgbClr val="000000"/>
                </a:solidFill>
              </a:rPr>
              <a:t>. Access for free at </a:t>
            </a:r>
            <a:r>
              <a:rPr lang="en-US" sz="1200" dirty="0">
                <a:solidFill>
                  <a:srgbClr val="000000"/>
                </a:solidFill>
                <a:hlinkClick r:id="rId4"/>
              </a:rPr>
              <a:t>https://openstax.org/books/anatomy-and-physiology/pages/1-introduction</a:t>
            </a:r>
            <a:r>
              <a:rPr lang="en-US" sz="1200" dirty="0">
                <a:solidFill>
                  <a:srgbClr val="000000"/>
                </a:solidFill>
              </a:rPr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81846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+mn-lt"/>
              </a:rPr>
              <a:t>Myeloproliferative</a:t>
            </a:r>
            <a:r>
              <a:rPr lang="en-US" dirty="0">
                <a:latin typeface="+mn-lt"/>
              </a:rPr>
              <a:t> Disorders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091" y="1432086"/>
            <a:ext cx="11610109" cy="4517302"/>
          </a:xfrm>
        </p:spPr>
        <p:txBody>
          <a:bodyPr/>
          <a:lstStyle/>
          <a:p>
            <a:r>
              <a:rPr lang="en-US" b="1" dirty="0"/>
              <a:t>Down syndrome-associated</a:t>
            </a:r>
          </a:p>
          <a:p>
            <a:pPr lvl="1"/>
            <a:r>
              <a:rPr lang="en-US" sz="2800" dirty="0"/>
              <a:t>Compare/contrast with AML, M7</a:t>
            </a:r>
          </a:p>
          <a:p>
            <a:r>
              <a:rPr lang="en-US" b="1" dirty="0"/>
              <a:t>Juvenile </a:t>
            </a:r>
            <a:r>
              <a:rPr lang="en-US" b="1" dirty="0" err="1"/>
              <a:t>myelomonocytic</a:t>
            </a:r>
            <a:r>
              <a:rPr lang="en-US" b="1" dirty="0"/>
              <a:t> leukemia</a:t>
            </a:r>
          </a:p>
          <a:p>
            <a:pPr lvl="1"/>
            <a:r>
              <a:rPr lang="en-US" sz="2800" dirty="0"/>
              <a:t>WHO now classifies as </a:t>
            </a:r>
            <a:r>
              <a:rPr lang="en-US" sz="2800" dirty="0" err="1"/>
              <a:t>Myelodysplatic</a:t>
            </a:r>
            <a:r>
              <a:rPr lang="en-US" sz="2800" dirty="0"/>
              <a:t>/</a:t>
            </a:r>
            <a:r>
              <a:rPr lang="en-US" sz="2800" dirty="0" err="1"/>
              <a:t>Myeloproliferative</a:t>
            </a:r>
            <a:r>
              <a:rPr lang="en-US" sz="2800" dirty="0"/>
              <a:t> Disorder</a:t>
            </a:r>
          </a:p>
          <a:p>
            <a:pPr lvl="1"/>
            <a:r>
              <a:rPr lang="en-US" sz="2800" dirty="0"/>
              <a:t>MAPK pathway mutations are drivers</a:t>
            </a:r>
          </a:p>
          <a:p>
            <a:pPr lvl="1"/>
            <a:r>
              <a:rPr lang="en-US" sz="2800" dirty="0"/>
              <a:t>Diagnosis and therapy</a:t>
            </a:r>
          </a:p>
          <a:p>
            <a:r>
              <a:rPr lang="en-US" b="1" dirty="0"/>
              <a:t>Chronic myeloid leukemia (Dr. Brown’s Lecture)</a:t>
            </a:r>
          </a:p>
          <a:p>
            <a:pPr lvl="1"/>
            <a:r>
              <a:rPr lang="en-US" sz="2800" dirty="0"/>
              <a:t>Philadelphia chromosome, blast crisis, priapism</a:t>
            </a:r>
          </a:p>
          <a:p>
            <a:pPr lvl="1"/>
            <a:r>
              <a:rPr lang="en-US" sz="2800" dirty="0"/>
              <a:t>Compare/contrast CML and </a:t>
            </a:r>
            <a:r>
              <a:rPr lang="en-US" sz="2800" dirty="0" err="1"/>
              <a:t>Ph</a:t>
            </a:r>
            <a:r>
              <a:rPr lang="en-US" sz="2800" dirty="0"/>
              <a:t>+ ALL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507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6" y="149226"/>
            <a:ext cx="7762875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1568450" y="76200"/>
            <a:ext cx="2546350" cy="1200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0" b="1" dirty="0"/>
              <a:t>Down Syndrome TAM</a:t>
            </a:r>
          </a:p>
          <a:p>
            <a:pPr algn="ctr"/>
            <a:r>
              <a:rPr lang="en-US" altLang="en-US" sz="1800" b="1" dirty="0"/>
              <a:t>Fetal Liver</a:t>
            </a:r>
          </a:p>
          <a:p>
            <a:pPr algn="ctr"/>
            <a:r>
              <a:rPr lang="en-US" altLang="en-US" sz="1800" b="1" dirty="0" err="1"/>
              <a:t>Germline</a:t>
            </a:r>
            <a:r>
              <a:rPr lang="en-US" altLang="en-US" sz="1800" b="1" dirty="0"/>
              <a:t>: Trisomy 21</a:t>
            </a:r>
          </a:p>
          <a:p>
            <a:pPr algn="ctr"/>
            <a:r>
              <a:rPr lang="en-US" altLang="en-US" sz="1800" b="1" dirty="0"/>
              <a:t>Somatic: GATA-1, exon 2</a:t>
            </a:r>
          </a:p>
        </p:txBody>
      </p:sp>
      <p:sp>
        <p:nvSpPr>
          <p:cNvPr id="14" name="Lightning Bolt 13"/>
          <p:cNvSpPr>
            <a:spLocks noChangeArrowheads="1"/>
          </p:cNvSpPr>
          <p:nvPr/>
        </p:nvSpPr>
        <p:spPr bwMode="auto">
          <a:xfrm>
            <a:off x="2895600" y="2133600"/>
            <a:ext cx="304800" cy="533400"/>
          </a:xfrm>
          <a:prstGeom prst="lightningBol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DCCA5C-BFBA-4B02-91B5-F7ED5C973B7F}"/>
              </a:ext>
            </a:extLst>
          </p:cNvPr>
          <p:cNvSpPr/>
          <p:nvPr/>
        </p:nvSpPr>
        <p:spPr>
          <a:xfrm>
            <a:off x="197224" y="4732496"/>
            <a:ext cx="2079252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© Sep 22, 2020 OpenStax. Textbook content produced by OpenStax is licensed under a </a:t>
            </a:r>
            <a:r>
              <a:rPr lang="en-US" sz="1100" dirty="0">
                <a:solidFill>
                  <a:srgbClr val="000000"/>
                </a:solidFill>
                <a:hlinkClick r:id="rId4"/>
              </a:rPr>
              <a:t>Creative Commons Attribution License 4.0 license</a:t>
            </a:r>
            <a:r>
              <a:rPr lang="en-US" sz="1100" dirty="0">
                <a:solidFill>
                  <a:srgbClr val="000000"/>
                </a:solidFill>
              </a:rPr>
              <a:t>. Access for free at </a:t>
            </a:r>
            <a:r>
              <a:rPr lang="en-US" sz="1100" dirty="0">
                <a:solidFill>
                  <a:srgbClr val="000000"/>
                </a:solidFill>
                <a:hlinkClick r:id="rId5"/>
              </a:rPr>
              <a:t>https://openstax.org/books/anatomy-and-physiology/pages/1-introduction</a:t>
            </a:r>
            <a:r>
              <a:rPr lang="en-US" sz="1100" dirty="0">
                <a:solidFill>
                  <a:srgbClr val="000000"/>
                </a:solidFill>
              </a:rPr>
              <a:t>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8150868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91" y="104173"/>
            <a:ext cx="11610109" cy="1192192"/>
          </a:xfrm>
        </p:spPr>
        <p:txBody>
          <a:bodyPr/>
          <a:lstStyle/>
          <a:p>
            <a:pPr algn="ctr"/>
            <a:r>
              <a:rPr lang="en-US" altLang="en-US" sz="4000" dirty="0">
                <a:ea typeface="ＭＳ Ｐゴシック" panose="020B0600070205080204" pitchFamily="34" charset="-128"/>
              </a:rPr>
              <a:t>Down Syndrome – Transient Abnormal Myeloid Proliferation (TAM)</a:t>
            </a:r>
            <a:endParaRPr lang="en-US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091" y="1585731"/>
            <a:ext cx="11610109" cy="4591231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b="1" i="1" dirty="0"/>
              <a:t>Trisomy 21 -&gt; enhanced </a:t>
            </a:r>
            <a:r>
              <a:rPr lang="en-US" b="1" i="1" dirty="0" err="1"/>
              <a:t>erythroid</a:t>
            </a:r>
            <a:r>
              <a:rPr lang="en-US" b="1" i="1" dirty="0"/>
              <a:t> &amp; megakaryocyte proliferation</a:t>
            </a:r>
            <a:br>
              <a:rPr lang="en-US" b="1" i="1" dirty="0"/>
            </a:br>
            <a:endParaRPr lang="en-US" b="1" i="1" dirty="0"/>
          </a:p>
          <a:p>
            <a:pPr>
              <a:buFont typeface="Arial" charset="0"/>
              <a:buChar char="•"/>
              <a:defRPr/>
            </a:pPr>
            <a:r>
              <a:rPr lang="en-US" b="1" i="1" dirty="0"/>
              <a:t>TAM </a:t>
            </a:r>
            <a:r>
              <a:rPr lang="en-US" b="1" i="1" dirty="0" err="1"/>
              <a:t>vs</a:t>
            </a:r>
            <a:r>
              <a:rPr lang="en-US" b="1" i="1" dirty="0"/>
              <a:t> DS-AM(K)L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800" dirty="0"/>
              <a:t>Blasts can be indistinguishable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800" i="1" dirty="0">
                <a:solidFill>
                  <a:srgbClr val="FF0000"/>
                </a:solidFill>
              </a:rPr>
              <a:t>GATA-1</a:t>
            </a:r>
            <a:r>
              <a:rPr lang="en-US" sz="2800" dirty="0">
                <a:solidFill>
                  <a:srgbClr val="FF0000"/>
                </a:solidFill>
              </a:rPr>
              <a:t>, exon 2 mutations arise in fetal liver</a:t>
            </a:r>
          </a:p>
          <a:p>
            <a:pPr lvl="2">
              <a:buFont typeface="Arial" charset="0"/>
              <a:buChar char="•"/>
              <a:defRPr/>
            </a:pPr>
            <a:r>
              <a:rPr lang="en-US" sz="2800" i="1" dirty="0"/>
              <a:t>GATA-1 </a:t>
            </a:r>
            <a:r>
              <a:rPr lang="en-US" sz="2800" dirty="0"/>
              <a:t>exon 2 mutations in both TAM &amp; DS-AMKL</a:t>
            </a:r>
          </a:p>
          <a:p>
            <a:pPr lvl="2">
              <a:defRPr/>
            </a:pPr>
            <a:r>
              <a:rPr lang="en-US" sz="2800" dirty="0"/>
              <a:t>Additional mutations in DS-AMKL (including </a:t>
            </a:r>
            <a:r>
              <a:rPr lang="en-US" sz="2800" i="1" dirty="0"/>
              <a:t>GATA2</a:t>
            </a:r>
            <a:r>
              <a:rPr lang="en-US" sz="2800" dirty="0"/>
              <a:t>)</a:t>
            </a:r>
            <a:br>
              <a:rPr lang="en-US" sz="2800" dirty="0"/>
            </a:br>
            <a:r>
              <a:rPr lang="en-US" sz="2800" dirty="0"/>
              <a:t>Trisomy 8, </a:t>
            </a:r>
            <a:r>
              <a:rPr lang="en-US" sz="2800" i="1" dirty="0"/>
              <a:t>JAK2/3, CTCR, EZH, JAK, MPL, SH2B3, RAS pathway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374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Down Syndrome TAM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12038276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960699" y="427704"/>
            <a:ext cx="9377920" cy="5868924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sz="3200" b="1" dirty="0">
                <a:cs typeface="+mn-cs"/>
              </a:rPr>
              <a:t>Down Syndrom</a:t>
            </a:r>
            <a:r>
              <a:rPr lang="en-US" sz="3200" b="1" dirty="0"/>
              <a:t>e </a:t>
            </a:r>
            <a:r>
              <a:rPr lang="en-US" sz="3200" b="1" dirty="0">
                <a:cs typeface="+mn-cs"/>
              </a:rPr>
              <a:t>TAM</a:t>
            </a:r>
            <a:endParaRPr lang="en-US" sz="3200" dirty="0">
              <a:cs typeface="+mn-cs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3200" dirty="0">
                <a:cs typeface="+mn-cs"/>
              </a:rPr>
              <a:t>Incidence: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800" dirty="0"/>
              <a:t>10% of all children with DS 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800" dirty="0"/>
              <a:t>Up to 30% with screening and sequencing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800" dirty="0"/>
              <a:t>15% Early Death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3200" dirty="0">
                <a:cs typeface="+mn-cs"/>
              </a:rPr>
              <a:t>Clinical characteristics: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800" dirty="0"/>
              <a:t>Median onset: 1.6 </a:t>
            </a:r>
            <a:r>
              <a:rPr lang="en-US" sz="2800" dirty="0" err="1"/>
              <a:t>mo</a:t>
            </a:r>
            <a:r>
              <a:rPr lang="en-US" sz="2800" dirty="0"/>
              <a:t> (range 1-30)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800" dirty="0"/>
              <a:t>Spontaneous resolution in &gt;80%, usually by 3 mo.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800" dirty="0"/>
              <a:t>20% with TAM -&gt; AML (</a:t>
            </a:r>
            <a:r>
              <a:rPr lang="en-US" sz="2800" dirty="0">
                <a:solidFill>
                  <a:srgbClr val="FF0000"/>
                </a:solidFill>
              </a:rPr>
              <a:t>90% M7</a:t>
            </a:r>
            <a:r>
              <a:rPr lang="en-US" sz="2800" dirty="0"/>
              <a:t>) by 2-4 years</a:t>
            </a:r>
          </a:p>
          <a:p>
            <a:pPr marL="914400" lvl="2" indent="0">
              <a:buNone/>
              <a:defRPr/>
            </a:pPr>
            <a:endParaRPr lang="en-US" dirty="0"/>
          </a:p>
          <a:p>
            <a:pPr marL="457200" lvl="1" indent="0">
              <a:buNone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639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2094270" y="365125"/>
            <a:ext cx="9259529" cy="1325563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Down Syndrome - TAM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371601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b="1" i="1" dirty="0">
                <a:ea typeface="ＭＳ Ｐゴシック" panose="020B0600070205080204" pitchFamily="34" charset="-128"/>
              </a:rPr>
              <a:t>Clinical Course</a:t>
            </a:r>
          </a:p>
          <a:p>
            <a:pPr lvl="1"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Mortality - 20%  (Overall survival 80%)</a:t>
            </a:r>
          </a:p>
          <a:p>
            <a:pPr lvl="2" eaLnBrk="1" hangingPunct="1"/>
            <a:r>
              <a:rPr lang="en-US" altLang="en-US" sz="2400" dirty="0">
                <a:ea typeface="ＭＳ Ｐゴシック" panose="020B0600070205080204" pitchFamily="34" charset="-128"/>
              </a:rPr>
              <a:t>Event-free survival – 60%</a:t>
            </a:r>
          </a:p>
          <a:p>
            <a:pPr lvl="2" eaLnBrk="1" hangingPunct="1"/>
            <a:r>
              <a:rPr lang="en-US" altLang="en-US" sz="2400" dirty="0">
                <a:ea typeface="ＭＳ Ｐゴシック" panose="020B0600070205080204" pitchFamily="34" charset="-128"/>
              </a:rPr>
              <a:t>20-30% develop AML (0.5-2% of all DS)</a:t>
            </a:r>
          </a:p>
          <a:p>
            <a:pPr lvl="1"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Risk factors for death in children with TAM:</a:t>
            </a:r>
          </a:p>
          <a:p>
            <a:pPr lvl="2" eaLnBrk="1" hangingPunct="1"/>
            <a:r>
              <a:rPr lang="en-US" altLang="en-US" sz="2400" dirty="0">
                <a:ea typeface="ＭＳ Ｐゴシック" panose="020B0600070205080204" pitchFamily="34" charset="-128"/>
              </a:rPr>
              <a:t>Pre-term delivery</a:t>
            </a:r>
          </a:p>
          <a:p>
            <a:pPr lvl="2" eaLnBrk="1" hangingPunct="1"/>
            <a:r>
              <a:rPr lang="en-US" altLang="en-US" sz="2400" dirty="0">
                <a:ea typeface="ＭＳ Ｐゴシック" panose="020B0600070205080204" pitchFamily="34" charset="-128"/>
              </a:rPr>
              <a:t>Congestive heart/liver failure</a:t>
            </a:r>
          </a:p>
          <a:p>
            <a:pPr lvl="2" eaLnBrk="1" hangingPunct="1"/>
            <a:r>
              <a:rPr lang="en-US" altLang="en-US" sz="2400" dirty="0" err="1">
                <a:ea typeface="ＭＳ Ｐゴシック" panose="020B0600070205080204" pitchFamily="34" charset="-128"/>
              </a:rPr>
              <a:t>Hyperviscosity</a:t>
            </a:r>
            <a:r>
              <a:rPr lang="en-US" altLang="en-US" sz="2400" dirty="0">
                <a:ea typeface="ＭＳ Ｐゴシック" panose="020B0600070205080204" pitchFamily="34" charset="-128"/>
              </a:rPr>
              <a:t>/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hyperleukocytosis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pPr lvl="2" eaLnBrk="1" hangingPunct="1"/>
            <a:r>
              <a:rPr lang="en-US" altLang="en-US" sz="2400" dirty="0">
                <a:ea typeface="ＭＳ Ｐゴシック" panose="020B0600070205080204" pitchFamily="34" charset="-128"/>
              </a:rPr>
              <a:t>DIC</a:t>
            </a:r>
          </a:p>
          <a:p>
            <a:pPr lvl="2" eaLnBrk="1" hangingPunct="1"/>
            <a:r>
              <a:rPr lang="en-US" altLang="en-US" sz="2400" dirty="0">
                <a:ea typeface="ＭＳ Ｐゴシック" panose="020B0600070205080204" pitchFamily="34" charset="-128"/>
              </a:rPr>
              <a:t>Pleural and cardiac effusions</a:t>
            </a:r>
          </a:p>
          <a:p>
            <a:pPr lvl="2" eaLnBrk="1" hangingPunct="1"/>
            <a:r>
              <a:rPr lang="en-US" altLang="en-US" sz="2400" dirty="0" err="1">
                <a:ea typeface="ＭＳ Ｐゴシック" panose="020B0600070205080204" pitchFamily="34" charset="-128"/>
              </a:rPr>
              <a:t>Organomegaly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91587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2448232" y="265470"/>
            <a:ext cx="8905568" cy="104713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Down Syndrome - TAM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48232" y="1548581"/>
            <a:ext cx="8082116" cy="4748980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b="1" i="1" dirty="0">
                <a:cs typeface="+mn-cs"/>
              </a:rPr>
              <a:t>TAM Risk Categories</a:t>
            </a:r>
          </a:p>
          <a:p>
            <a:pPr marL="457200" lvl="1" indent="0" eaLnBrk="1" hangingPunct="1">
              <a:buNone/>
              <a:defRPr/>
            </a:pPr>
            <a:r>
              <a:rPr lang="en-US" b="1" i="1" dirty="0"/>
              <a:t>Factors: </a:t>
            </a:r>
            <a:r>
              <a:rPr lang="en-US" i="1" dirty="0"/>
              <a:t>(COGA2971)</a:t>
            </a:r>
            <a:endParaRPr lang="en-US" b="1" i="1" dirty="0"/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b="1" i="1" dirty="0"/>
              <a:t>Hepatomegaly and adverse features (previous slide)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800" i="1" dirty="0"/>
              <a:t>Low risk: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/>
              <a:t>38% of TAM patients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b="1" i="1" dirty="0">
                <a:solidFill>
                  <a:srgbClr val="008000"/>
                </a:solidFill>
              </a:rPr>
              <a:t>92% survival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800" i="1" dirty="0"/>
              <a:t>Intermediate risk: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/>
              <a:t>40% of TAM patients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b="1" i="1" dirty="0">
                <a:solidFill>
                  <a:srgbClr val="FF6600"/>
                </a:solidFill>
              </a:rPr>
              <a:t>77% survival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800" i="1" dirty="0"/>
              <a:t>High risk: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/>
              <a:t>22% of TAM patients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b="1" i="1" dirty="0">
                <a:solidFill>
                  <a:srgbClr val="FF0000"/>
                </a:solidFill>
              </a:rPr>
              <a:t>51% survival</a:t>
            </a:r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marL="914400" lvl="2" indent="0">
              <a:buNone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5961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Down Syndrome-TAM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1021193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1696064" y="365125"/>
            <a:ext cx="9657735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dirty="0">
                <a:ea typeface="ＭＳ Ｐゴシック" panose="020B0600070205080204" pitchFamily="34" charset="-128"/>
              </a:rPr>
              <a:t>Down Syndrome - TAM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371601"/>
            <a:ext cx="8229600" cy="4525963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b="1" i="1" dirty="0">
                <a:cs typeface="+mn-cs"/>
              </a:rPr>
              <a:t>TAM </a:t>
            </a:r>
            <a:r>
              <a:rPr lang="en-US" b="1" i="1" dirty="0" err="1">
                <a:cs typeface="+mn-cs"/>
              </a:rPr>
              <a:t>vs</a:t>
            </a:r>
            <a:r>
              <a:rPr lang="en-US" b="1" i="1" dirty="0">
                <a:cs typeface="+mn-cs"/>
              </a:rPr>
              <a:t> DS-AM(K)L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800" dirty="0">
                <a:solidFill>
                  <a:srgbClr val="FF0000"/>
                </a:solidFill>
              </a:rPr>
              <a:t>Blasts can be indistinguishable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800" i="1" dirty="0"/>
              <a:t>GATA-1</a:t>
            </a:r>
            <a:r>
              <a:rPr lang="en-US" sz="2800" dirty="0"/>
              <a:t>, exon 2 mutations arise in fetal liver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800" i="1" dirty="0"/>
              <a:t>GATA-1 </a:t>
            </a:r>
            <a:r>
              <a:rPr lang="en-US" sz="2800" dirty="0"/>
              <a:t>exon 2 mutations in both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800" dirty="0"/>
              <a:t>Additional mutations in DS-AML (including </a:t>
            </a:r>
            <a:r>
              <a:rPr lang="en-US" sz="2800" i="1" dirty="0"/>
              <a:t>GATA2</a:t>
            </a:r>
            <a:r>
              <a:rPr lang="en-US" sz="2800" dirty="0"/>
              <a:t>)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800" dirty="0"/>
              <a:t>DS-AML clonal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800" dirty="0"/>
              <a:t>DS-AML with later onset</a:t>
            </a:r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marL="914400" lvl="2" indent="0">
              <a:buNone/>
              <a:defRPr/>
            </a:pPr>
            <a:endParaRPr lang="en-US" dirty="0"/>
          </a:p>
          <a:p>
            <a:pPr marL="457200" lvl="1" indent="0">
              <a:buNone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672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0DA75EEC-E50A-0844-B502-D1E32D5357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This talk will follow the topical structure suggested by the ABP: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78EB8F-E836-451E-9FA2-0AA22A1DB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39" y="1780180"/>
            <a:ext cx="11322321" cy="413731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1725560" y="365125"/>
            <a:ext cx="9628239" cy="1325563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Down Syndrome - TAM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371601"/>
            <a:ext cx="8229600" cy="4525963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b="1" i="1" dirty="0">
                <a:cs typeface="+mn-cs"/>
              </a:rPr>
              <a:t>Bone Marrow in TAM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Hypo- to </a:t>
            </a:r>
            <a:r>
              <a:rPr lang="en-US" dirty="0" err="1"/>
              <a:t>hypercellular</a:t>
            </a: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Fibrosis common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Blasts ~30% (range 7-80%)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 err="1"/>
              <a:t>Immunophenotype</a:t>
            </a:r>
            <a:r>
              <a:rPr lang="en-US" dirty="0"/>
              <a:t>: In general, more mature than AML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/>
              <a:t>CD33 (myeloid)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/>
              <a:t>CD45, CD52 (pan leukocyte)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/>
              <a:t>(+/-) CD34, CD117 (HSC)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/>
              <a:t>(+/-) CD41, CD42b, CD61 (platelets)</a:t>
            </a:r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marL="914400" lvl="2" indent="0">
              <a:buNone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5109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Down Syndrome-TAM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18456193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1681316" y="365125"/>
            <a:ext cx="9672484" cy="1325563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Down Syndrome - TAM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489587" y="1417637"/>
            <a:ext cx="8721213" cy="5027407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sz="3200" b="1" i="1" dirty="0">
                <a:cs typeface="+mn-cs"/>
              </a:rPr>
              <a:t>Who/How to Treat TAM?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3200" dirty="0"/>
              <a:t>For most, observe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3200" dirty="0">
                <a:solidFill>
                  <a:srgbClr val="FF0000"/>
                </a:solidFill>
              </a:rPr>
              <a:t>For </a:t>
            </a:r>
            <a:r>
              <a:rPr lang="en-US" sz="3200" dirty="0" err="1">
                <a:solidFill>
                  <a:srgbClr val="FF0000"/>
                </a:solidFill>
              </a:rPr>
              <a:t>hydrops</a:t>
            </a:r>
            <a:r>
              <a:rPr lang="en-US" sz="3200" dirty="0">
                <a:solidFill>
                  <a:srgbClr val="FF0000"/>
                </a:solidFill>
              </a:rPr>
              <a:t>, organ failure, </a:t>
            </a:r>
            <a:r>
              <a:rPr lang="en-US" sz="3200" dirty="0" err="1">
                <a:solidFill>
                  <a:srgbClr val="FF0000"/>
                </a:solidFill>
              </a:rPr>
              <a:t>hyperleukocytosis</a:t>
            </a:r>
            <a:endParaRPr lang="en-US" sz="3200" dirty="0">
              <a:solidFill>
                <a:srgbClr val="FF0000"/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3200" dirty="0"/>
              <a:t>Exchange transfusion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3200" dirty="0" err="1"/>
              <a:t>Leukapheresis</a:t>
            </a:r>
            <a:endParaRPr lang="en-US" sz="3200" dirty="0"/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3200" b="1" dirty="0"/>
              <a:t>Cytosine </a:t>
            </a:r>
            <a:r>
              <a:rPr lang="en-US" sz="3200" b="1" dirty="0" err="1"/>
              <a:t>arabinoside</a:t>
            </a:r>
            <a:r>
              <a:rPr lang="en-US" sz="3200" b="1" dirty="0"/>
              <a:t> </a:t>
            </a:r>
            <a:r>
              <a:rPr lang="en-US" sz="3200" dirty="0"/>
              <a:t>~ 1 mg/kg q 12 h x 7 days</a:t>
            </a:r>
          </a:p>
          <a:p>
            <a:pPr lvl="2" eaLnBrk="1" hangingPunct="1">
              <a:buFont typeface="Arial" charset="0"/>
              <a:buChar char="•"/>
              <a:defRPr/>
            </a:pPr>
            <a:endParaRPr lang="en-US" i="1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marL="914400" lvl="2" indent="0">
              <a:buNone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244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Down Syndrome - AML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417638"/>
            <a:ext cx="8229600" cy="45259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i="1" dirty="0">
                <a:solidFill>
                  <a:srgbClr val="800000"/>
                </a:solidFill>
                <a:ea typeface="ＭＳ Ｐゴシック" panose="020B0600070205080204" pitchFamily="34" charset="-128"/>
              </a:rPr>
              <a:t>M7 (AMKL)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Outcomes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DS AML – 89% DFS</a:t>
            </a:r>
          </a:p>
          <a:p>
            <a:pPr lvl="2" eaLnBrk="1" hangingPunct="1"/>
            <a:r>
              <a:rPr lang="en-US" altLang="en-US" sz="2400" dirty="0">
                <a:ea typeface="ＭＳ Ｐゴシック" panose="020B0600070205080204" pitchFamily="34" charset="-128"/>
              </a:rPr>
              <a:t>Older than 4 years old is a risk factor (EFS 33% vs 81% for &lt;4)</a:t>
            </a:r>
          </a:p>
          <a:p>
            <a:pPr lvl="2" eaLnBrk="1" hangingPunct="1"/>
            <a:r>
              <a:rPr lang="en-US" altLang="en-US" sz="2400" dirty="0">
                <a:ea typeface="ＭＳ Ｐゴシック" panose="020B0600070205080204" pitchFamily="34" charset="-128"/>
              </a:rPr>
              <a:t>If &gt;4 and no GATA1, likely “regular” AML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Normal karyotype AML – 42% DFS</a:t>
            </a:r>
          </a:p>
          <a:p>
            <a:pPr eaLnBrk="1" hangingPunct="1"/>
            <a:r>
              <a:rPr lang="en-US" altLang="en-US" b="1" i="1" dirty="0">
                <a:solidFill>
                  <a:srgbClr val="800000"/>
                </a:solidFill>
                <a:ea typeface="ＭＳ Ｐゴシック" panose="020B0600070205080204" pitchFamily="34" charset="-128"/>
              </a:rPr>
              <a:t>DS ALL:DS AML  = 1.7 </a:t>
            </a:r>
            <a:r>
              <a:rPr lang="en-US" altLang="en-US" dirty="0">
                <a:ea typeface="ＭＳ Ｐゴシック" panose="020B0600070205080204" pitchFamily="34" charset="-128"/>
              </a:rPr>
              <a:t>(for under 15 years)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ALL:AML (non-DS) = 6.5</a:t>
            </a:r>
          </a:p>
          <a:p>
            <a:r>
              <a:rPr lang="en-US" dirty="0"/>
              <a:t>Long term issues: </a:t>
            </a:r>
            <a:r>
              <a:rPr lang="en-US" dirty="0" err="1"/>
              <a:t>cytopenias</a:t>
            </a:r>
            <a:r>
              <a:rPr lang="en-US" dirty="0"/>
              <a:t>, secondary leukemia, 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03593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0601"/>
            <a:ext cx="11695470" cy="1238865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rgbClr val="000000"/>
                </a:solidFill>
              </a:rPr>
              <a:t>Juvenile </a:t>
            </a:r>
            <a:r>
              <a:rPr lang="en-US" altLang="en-US" b="1" dirty="0" err="1">
                <a:solidFill>
                  <a:srgbClr val="000000"/>
                </a:solidFill>
              </a:rPr>
              <a:t>Myelomonocytic</a:t>
            </a:r>
            <a:r>
              <a:rPr lang="en-US" altLang="en-US" b="1" dirty="0">
                <a:solidFill>
                  <a:srgbClr val="000000"/>
                </a:solidFill>
              </a:rPr>
              <a:t> Leukemia (JMML)</a:t>
            </a:r>
            <a:br>
              <a:rPr lang="en-US" altLang="en-US" sz="3600" dirty="0">
                <a:solidFill>
                  <a:srgbClr val="000000"/>
                </a:solidFill>
              </a:rPr>
            </a:br>
            <a:br>
              <a:rPr lang="en-US" altLang="en-US" dirty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279266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6" y="149226"/>
            <a:ext cx="7762875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4"/>
          <p:cNvSpPr txBox="1">
            <a:spLocks noChangeArrowheads="1"/>
          </p:cNvSpPr>
          <p:nvPr/>
        </p:nvSpPr>
        <p:spPr bwMode="auto">
          <a:xfrm>
            <a:off x="1524001" y="6691313"/>
            <a:ext cx="82137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/>
              <a:t>© 1999-2016, Rice University. Except where otherwise noted, content created on this site is licensed under a </a:t>
            </a:r>
            <a:r>
              <a:rPr lang="en-US" altLang="en-US" sz="800">
                <a:hlinkClick r:id="rId4"/>
              </a:rPr>
              <a:t>Creative Commons Attribution License 4.0 License.</a:t>
            </a:r>
            <a:r>
              <a:rPr lang="en-US" altLang="en-US" sz="800"/>
              <a:t>; </a:t>
            </a:r>
            <a:r>
              <a:rPr lang="en-US" altLang="en-US" sz="800">
                <a:hlinkClick r:id="rId5"/>
              </a:rPr>
              <a:t>partners@openstaxcollege.org.</a:t>
            </a:r>
            <a:endParaRPr lang="en-US" altLang="en-US" sz="800"/>
          </a:p>
        </p:txBody>
      </p:sp>
      <p:sp useBgFill="1">
        <p:nvSpPr>
          <p:cNvPr id="11" name="Rectangle 10"/>
          <p:cNvSpPr>
            <a:spLocks noChangeArrowheads="1"/>
          </p:cNvSpPr>
          <p:nvPr/>
        </p:nvSpPr>
        <p:spPr bwMode="auto">
          <a:xfrm>
            <a:off x="8458200" y="6096000"/>
            <a:ext cx="2209800" cy="609600"/>
          </a:xfrm>
          <a:prstGeom prst="rect">
            <a:avLst/>
          </a:prstGeom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4" name="Lightning Bolt 13"/>
          <p:cNvSpPr>
            <a:spLocks noChangeArrowheads="1"/>
          </p:cNvSpPr>
          <p:nvPr/>
        </p:nvSpPr>
        <p:spPr bwMode="auto">
          <a:xfrm>
            <a:off x="4191000" y="1371600"/>
            <a:ext cx="304800" cy="533400"/>
          </a:xfrm>
          <a:prstGeom prst="lightningBol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03A799-ADEE-4A4C-8F92-76E6A9E092DC}"/>
              </a:ext>
            </a:extLst>
          </p:cNvPr>
          <p:cNvSpPr/>
          <p:nvPr/>
        </p:nvSpPr>
        <p:spPr>
          <a:xfrm>
            <a:off x="197224" y="4732496"/>
            <a:ext cx="2079252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© Sep 22, 2020 OpenStax. Textbook content produced by OpenStax is licensed under a </a:t>
            </a:r>
            <a:r>
              <a:rPr lang="en-US" sz="1100" dirty="0">
                <a:solidFill>
                  <a:srgbClr val="000000"/>
                </a:solidFill>
                <a:hlinkClick r:id="rId6"/>
              </a:rPr>
              <a:t>Creative Commons Attribution License 4.0 license</a:t>
            </a:r>
            <a:r>
              <a:rPr lang="en-US" sz="1100" dirty="0">
                <a:solidFill>
                  <a:srgbClr val="000000"/>
                </a:solidFill>
              </a:rPr>
              <a:t>. Access for free at </a:t>
            </a:r>
            <a:r>
              <a:rPr lang="en-US" sz="1100" dirty="0">
                <a:solidFill>
                  <a:srgbClr val="000000"/>
                </a:solidFill>
                <a:hlinkClick r:id="rId7"/>
              </a:rPr>
              <a:t>https://openstax.org/books/anatomy-and-physiology/pages/1-introduction</a:t>
            </a:r>
            <a:r>
              <a:rPr lang="en-US" sz="1100" dirty="0">
                <a:solidFill>
                  <a:srgbClr val="000000"/>
                </a:solidFill>
              </a:rPr>
              <a:t>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61743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4923692" y="1055259"/>
            <a:ext cx="1753334" cy="4571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JMML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	   	</a:t>
            </a:r>
          </a:p>
        </p:txBody>
      </p:sp>
      <p:sp>
        <p:nvSpPr>
          <p:cNvPr id="4" name="Arc 3"/>
          <p:cNvSpPr>
            <a:spLocks/>
          </p:cNvSpPr>
          <p:nvPr/>
        </p:nvSpPr>
        <p:spPr bwMode="auto">
          <a:xfrm>
            <a:off x="3370264" y="2247901"/>
            <a:ext cx="5119687" cy="2644775"/>
          </a:xfrm>
          <a:custGeom>
            <a:avLst/>
            <a:gdLst>
              <a:gd name="T0" fmla="*/ 2559844 w 5119687"/>
              <a:gd name="T1" fmla="*/ 0 h 2644775"/>
              <a:gd name="T2" fmla="*/ 5119688 w 5119687"/>
              <a:gd name="T3" fmla="*/ 1322388 h 264477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119687" h="2644775" stroke="0">
                <a:moveTo>
                  <a:pt x="2559844" y="0"/>
                </a:moveTo>
                <a:cubicBezTo>
                  <a:pt x="3973607" y="0"/>
                  <a:pt x="5119688" y="592053"/>
                  <a:pt x="5119688" y="1322388"/>
                </a:cubicBezTo>
                <a:lnTo>
                  <a:pt x="2559844" y="1322388"/>
                </a:lnTo>
                <a:lnTo>
                  <a:pt x="2559844" y="0"/>
                </a:lnTo>
                <a:close/>
              </a:path>
              <a:path w="5119687" h="2644775" fill="none">
                <a:moveTo>
                  <a:pt x="2559844" y="0"/>
                </a:moveTo>
                <a:cubicBezTo>
                  <a:pt x="3973607" y="0"/>
                  <a:pt x="5119688" y="592053"/>
                  <a:pt x="5119688" y="1322388"/>
                </a:cubicBezTo>
              </a:path>
            </a:pathLst>
          </a:custGeom>
          <a:noFill/>
          <a:ln w="25400" cap="flat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6" name="Arc 5"/>
          <p:cNvSpPr>
            <a:spLocks/>
          </p:cNvSpPr>
          <p:nvPr/>
        </p:nvSpPr>
        <p:spPr bwMode="auto">
          <a:xfrm flipH="1">
            <a:off x="3378200" y="2247901"/>
            <a:ext cx="5119688" cy="2644775"/>
          </a:xfrm>
          <a:custGeom>
            <a:avLst/>
            <a:gdLst>
              <a:gd name="T0" fmla="*/ 2559844 w 5119688"/>
              <a:gd name="T1" fmla="*/ 0 h 2644775"/>
              <a:gd name="T2" fmla="*/ 5119598 w 5119688"/>
              <a:gd name="T3" fmla="*/ 1311330 h 264477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119688" h="2644775" stroke="0">
                <a:moveTo>
                  <a:pt x="2559844" y="0"/>
                </a:moveTo>
                <a:cubicBezTo>
                  <a:pt x="3965254" y="0"/>
                  <a:pt x="5107846" y="585335"/>
                  <a:pt x="5119598" y="1311330"/>
                </a:cubicBezTo>
                <a:lnTo>
                  <a:pt x="2559844" y="1322388"/>
                </a:lnTo>
                <a:lnTo>
                  <a:pt x="2559844" y="0"/>
                </a:lnTo>
                <a:close/>
              </a:path>
              <a:path w="5119688" h="2644775" fill="none">
                <a:moveTo>
                  <a:pt x="2559844" y="0"/>
                </a:moveTo>
                <a:cubicBezTo>
                  <a:pt x="3965254" y="0"/>
                  <a:pt x="5107846" y="585335"/>
                  <a:pt x="5119598" y="131133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5176838" y="1978025"/>
            <a:ext cx="25400" cy="731838"/>
          </a:xfrm>
          <a:prstGeom prst="line">
            <a:avLst/>
          </a:prstGeom>
          <a:noFill/>
          <a:ln w="50800" cap="rnd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5302250" y="1973264"/>
            <a:ext cx="26988" cy="733425"/>
          </a:xfrm>
          <a:prstGeom prst="line">
            <a:avLst/>
          </a:prstGeom>
          <a:noFill/>
          <a:ln w="50800" cap="rnd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5708651" y="2476500"/>
            <a:ext cx="968375" cy="45878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lt1"/>
                </a:solidFill>
              </a:rPr>
              <a:t>RAS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5708651" y="3414714"/>
            <a:ext cx="968375" cy="458787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lt1"/>
                </a:solidFill>
              </a:rPr>
              <a:t>RAF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708651" y="4325939"/>
            <a:ext cx="968375" cy="458787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lt1"/>
                </a:solidFill>
              </a:rPr>
              <a:t>MEK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5708651" y="5278438"/>
            <a:ext cx="968375" cy="45720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lt1"/>
                </a:solidFill>
              </a:rPr>
              <a:t>ERK</a:t>
            </a:r>
          </a:p>
        </p:txBody>
      </p: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6192838" y="3000375"/>
            <a:ext cx="0" cy="37465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6192838" y="3898900"/>
            <a:ext cx="0" cy="37465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6192838" y="4849814"/>
            <a:ext cx="0" cy="376237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>
            <a:off x="6189664" y="5845176"/>
            <a:ext cx="7937" cy="479425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>
            <a:off x="5407025" y="2355851"/>
            <a:ext cx="393700" cy="174625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67" name="TextBox 25"/>
          <p:cNvSpPr txBox="1">
            <a:spLocks noChangeArrowheads="1"/>
          </p:cNvSpPr>
          <p:nvPr/>
        </p:nvSpPr>
        <p:spPr bwMode="auto">
          <a:xfrm>
            <a:off x="7049973" y="1120319"/>
            <a:ext cx="5165260" cy="1323439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dirty="0">
                <a:solidFill>
                  <a:srgbClr val="FF0000"/>
                </a:solidFill>
              </a:rPr>
              <a:t>10-15% Neurofibromatosis (wild type </a:t>
            </a:r>
            <a:r>
              <a:rPr lang="en-US" altLang="en-US" sz="2000" b="1" i="1" dirty="0">
                <a:solidFill>
                  <a:srgbClr val="FF0000"/>
                </a:solidFill>
              </a:rPr>
              <a:t>NF1</a:t>
            </a:r>
            <a:r>
              <a:rPr lang="en-US" altLang="en-US" sz="2000" b="1" dirty="0">
                <a:solidFill>
                  <a:srgbClr val="FF0000"/>
                </a:solidFill>
              </a:rPr>
              <a:t> loss)</a:t>
            </a:r>
            <a:br>
              <a:rPr lang="en-US" altLang="en-US" sz="2000" b="1" dirty="0">
                <a:solidFill>
                  <a:srgbClr val="FF0000"/>
                </a:solidFill>
              </a:rPr>
            </a:br>
            <a:r>
              <a:rPr lang="en-US" altLang="en-US" sz="2000" b="1" dirty="0">
                <a:solidFill>
                  <a:srgbClr val="FF0000"/>
                </a:solidFill>
              </a:rPr>
              <a:t>               200-500   incidence JMML</a:t>
            </a:r>
          </a:p>
          <a:p>
            <a:r>
              <a:rPr lang="en-US" altLang="en-US" sz="2000" b="1" i="1" dirty="0">
                <a:solidFill>
                  <a:srgbClr val="FF0000"/>
                </a:solidFill>
              </a:rPr>
              <a:t>35%   PTPN11</a:t>
            </a:r>
            <a:r>
              <a:rPr lang="en-US" altLang="en-US" sz="2000" b="1" dirty="0">
                <a:solidFill>
                  <a:srgbClr val="FF0000"/>
                </a:solidFill>
              </a:rPr>
              <a:t>/SHP-2: Noonan Syndrome</a:t>
            </a:r>
          </a:p>
          <a:p>
            <a:r>
              <a:rPr lang="en-US" altLang="en-US" sz="2000" b="1" i="1" dirty="0">
                <a:solidFill>
                  <a:srgbClr val="FF0000"/>
                </a:solidFill>
              </a:rPr>
              <a:t>                              or</a:t>
            </a:r>
            <a:r>
              <a:rPr lang="en-US" altLang="en-US" sz="2000" b="1" dirty="0">
                <a:solidFill>
                  <a:srgbClr val="FF0000"/>
                </a:solidFill>
              </a:rPr>
              <a:t> LEOPARD Syndrome</a:t>
            </a:r>
          </a:p>
        </p:txBody>
      </p:sp>
      <p:sp>
        <p:nvSpPr>
          <p:cNvPr id="49168" name="TextBox 1"/>
          <p:cNvSpPr txBox="1">
            <a:spLocks noChangeArrowheads="1"/>
          </p:cNvSpPr>
          <p:nvPr/>
        </p:nvSpPr>
        <p:spPr bwMode="auto">
          <a:xfrm>
            <a:off x="6915944" y="2752726"/>
            <a:ext cx="3761887" cy="101566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dirty="0">
                <a:solidFill>
                  <a:srgbClr val="FF0000"/>
                </a:solidFill>
              </a:rPr>
              <a:t>	NRAS: </a:t>
            </a:r>
            <a:r>
              <a:rPr lang="en-US" altLang="en-US" sz="2000" b="1" dirty="0" err="1">
                <a:solidFill>
                  <a:srgbClr val="FF0000"/>
                </a:solidFill>
              </a:rPr>
              <a:t>Ras-Assoc</a:t>
            </a:r>
            <a:r>
              <a:rPr lang="en-US" altLang="en-US" sz="2000" b="1" dirty="0">
                <a:solidFill>
                  <a:srgbClr val="FF0000"/>
                </a:solidFill>
              </a:rPr>
              <a:t> LPD</a:t>
            </a:r>
          </a:p>
          <a:p>
            <a:r>
              <a:rPr lang="en-US" altLang="en-US" sz="2000" b="1" dirty="0">
                <a:solidFill>
                  <a:srgbClr val="FF0000"/>
                </a:solidFill>
              </a:rPr>
              <a:t>	KRAS: CFC Syndrome</a:t>
            </a:r>
          </a:p>
          <a:p>
            <a:r>
              <a:rPr lang="en-US" altLang="en-US" sz="2000" b="1" dirty="0">
                <a:solidFill>
                  <a:srgbClr val="FF0000"/>
                </a:solidFill>
              </a:rPr>
              <a:t>	KRAS: Noonan Syndrome</a:t>
            </a:r>
          </a:p>
        </p:txBody>
      </p:sp>
      <p:sp>
        <p:nvSpPr>
          <p:cNvPr id="49169" name="TextBox 2"/>
          <p:cNvSpPr txBox="1">
            <a:spLocks noChangeArrowheads="1"/>
          </p:cNvSpPr>
          <p:nvPr/>
        </p:nvSpPr>
        <p:spPr bwMode="auto">
          <a:xfrm>
            <a:off x="4237038" y="1654175"/>
            <a:ext cx="933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 dirty="0"/>
              <a:t>GM-CSF</a:t>
            </a:r>
          </a:p>
        </p:txBody>
      </p:sp>
      <p:cxnSp>
        <p:nvCxnSpPr>
          <p:cNvPr id="30" name="Straight Arrow Connector 29"/>
          <p:cNvCxnSpPr>
            <a:cxnSpLocks noChangeShapeType="1"/>
          </p:cNvCxnSpPr>
          <p:nvPr/>
        </p:nvCxnSpPr>
        <p:spPr bwMode="auto">
          <a:xfrm>
            <a:off x="4694238" y="1958976"/>
            <a:ext cx="393700" cy="174625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71" name="TextBox 30"/>
          <p:cNvSpPr txBox="1">
            <a:spLocks noChangeArrowheads="1"/>
          </p:cNvSpPr>
          <p:nvPr/>
        </p:nvSpPr>
        <p:spPr bwMode="auto">
          <a:xfrm>
            <a:off x="5302250" y="6434139"/>
            <a:ext cx="17477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dirty="0"/>
              <a:t>Proliferate, </a:t>
            </a:r>
            <a:r>
              <a:rPr lang="en-US" altLang="en-US" sz="2000" b="1" dirty="0" err="1"/>
              <a:t>etc</a:t>
            </a:r>
            <a:endParaRPr lang="en-US" altLang="en-US" sz="2000" b="1" dirty="0"/>
          </a:p>
        </p:txBody>
      </p:sp>
      <p:sp>
        <p:nvSpPr>
          <p:cNvPr id="49172" name="TextBox 32"/>
          <p:cNvSpPr txBox="1">
            <a:spLocks noChangeArrowheads="1"/>
          </p:cNvSpPr>
          <p:nvPr/>
        </p:nvSpPr>
        <p:spPr bwMode="auto">
          <a:xfrm>
            <a:off x="874996" y="2120637"/>
            <a:ext cx="3629536" cy="707886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dirty="0">
                <a:solidFill>
                  <a:srgbClr val="FF0000"/>
                </a:solidFill>
              </a:rPr>
              <a:t>10% </a:t>
            </a:r>
            <a:r>
              <a:rPr lang="en-US" altLang="en-US" sz="2000" b="1" i="1" dirty="0">
                <a:solidFill>
                  <a:srgbClr val="FF0000"/>
                </a:solidFill>
              </a:rPr>
              <a:t>CBL</a:t>
            </a:r>
            <a:r>
              <a:rPr lang="en-US" altLang="en-US" sz="2000" b="1" dirty="0">
                <a:solidFill>
                  <a:srgbClr val="FF0000"/>
                </a:solidFill>
              </a:rPr>
              <a:t>: </a:t>
            </a:r>
            <a:r>
              <a:rPr lang="en-US" altLang="en-US" sz="2000" b="1" dirty="0" err="1">
                <a:solidFill>
                  <a:srgbClr val="FF0000"/>
                </a:solidFill>
              </a:rPr>
              <a:t>Cbl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</a:rPr>
              <a:t>germline</a:t>
            </a:r>
            <a:r>
              <a:rPr lang="en-US" altLang="en-US" sz="2000" b="1" dirty="0">
                <a:solidFill>
                  <a:srgbClr val="FF0000"/>
                </a:solidFill>
              </a:rPr>
              <a:t>  	 	     syndrome</a:t>
            </a:r>
          </a:p>
        </p:txBody>
      </p:sp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 flipH="1">
            <a:off x="5181600" y="2895600"/>
            <a:ext cx="457200" cy="38100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74" name="TextBox 34"/>
          <p:cNvSpPr txBox="1">
            <a:spLocks noChangeArrowheads="1"/>
          </p:cNvSpPr>
          <p:nvPr/>
        </p:nvSpPr>
        <p:spPr bwMode="auto">
          <a:xfrm>
            <a:off x="4407321" y="3352801"/>
            <a:ext cx="1081836" cy="646331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0" b="1" dirty="0"/>
              <a:t>PI3K/AKT</a:t>
            </a:r>
          </a:p>
          <a:p>
            <a:pPr algn="ctr"/>
            <a:r>
              <a:rPr lang="en-US" altLang="en-US" sz="1800" b="1" dirty="0"/>
              <a:t>Pathway</a:t>
            </a:r>
          </a:p>
        </p:txBody>
      </p:sp>
      <p:sp>
        <p:nvSpPr>
          <p:cNvPr id="2" name="Up Arrow 1"/>
          <p:cNvSpPr/>
          <p:nvPr/>
        </p:nvSpPr>
        <p:spPr>
          <a:xfrm>
            <a:off x="8842261" y="1526670"/>
            <a:ext cx="143120" cy="20353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78200" y="761688"/>
            <a:ext cx="3968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90% of patients have mutations</a:t>
            </a:r>
            <a:br>
              <a:rPr lang="en-US" b="1" i="1" dirty="0"/>
            </a:br>
            <a:r>
              <a:rPr lang="en-US" b="1" i="1" dirty="0"/>
              <a:t>of signaling proteins in RAS pathway</a:t>
            </a:r>
          </a:p>
        </p:txBody>
      </p:sp>
      <p:sp>
        <p:nvSpPr>
          <p:cNvPr id="16" name="Left Brace 15"/>
          <p:cNvSpPr/>
          <p:nvPr/>
        </p:nvSpPr>
        <p:spPr>
          <a:xfrm>
            <a:off x="7400131" y="2819400"/>
            <a:ext cx="419477" cy="914400"/>
          </a:xfrm>
          <a:prstGeom prst="leftBrace">
            <a:avLst/>
          </a:prstGeom>
        </p:spPr>
        <p:style>
          <a:lnRef idx="1">
            <a:schemeClr val="accent1"/>
          </a:lnRef>
          <a:fillRef idx="1001">
            <a:schemeClr val="dk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940716" y="3098974"/>
            <a:ext cx="703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14749" y="5645522"/>
            <a:ext cx="41369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Up to 35% have secondary mutations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leading to worse prognosis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0D6459-1984-4FF4-A938-627DCE627B91}"/>
              </a:ext>
            </a:extLst>
          </p:cNvPr>
          <p:cNvSpPr/>
          <p:nvPr/>
        </p:nvSpPr>
        <p:spPr>
          <a:xfrm>
            <a:off x="9286017" y="5414541"/>
            <a:ext cx="25730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</a:rPr>
              <a:t>Image courtesy of Carl Allen, MD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6624877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>
            <a:off x="4218038" y="365126"/>
            <a:ext cx="7135761" cy="777876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JMML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4992328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Somatic or </a:t>
            </a:r>
            <a:r>
              <a:rPr lang="en-US" dirty="0" err="1"/>
              <a:t>germline</a:t>
            </a:r>
            <a:r>
              <a:rPr lang="en-US" dirty="0"/>
              <a:t> activating mutations in </a:t>
            </a:r>
            <a:r>
              <a:rPr lang="en-US" dirty="0" err="1"/>
              <a:t>Ras</a:t>
            </a:r>
            <a:r>
              <a:rPr lang="en-US" dirty="0"/>
              <a:t> pathway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{</a:t>
            </a:r>
            <a:r>
              <a:rPr lang="en-US" i="1" dirty="0"/>
              <a:t>NF1, NRAS, KRAS, PTPN11, CBL</a:t>
            </a:r>
            <a:r>
              <a:rPr lang="en-US" dirty="0"/>
              <a:t>} = 90%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Genotype/phenotype correlations controversial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/>
              <a:t>JMML with Noonan Syndrome (</a:t>
            </a:r>
            <a:r>
              <a:rPr lang="en-US" sz="2400" b="1" dirty="0"/>
              <a:t>PTPN11</a:t>
            </a:r>
            <a:r>
              <a:rPr lang="en-US" sz="2400" dirty="0"/>
              <a:t>, KRAS) associated with: </a:t>
            </a:r>
          </a:p>
          <a:p>
            <a:pPr lvl="3" eaLnBrk="1" hangingPunct="1">
              <a:buFont typeface="Arial" charset="0"/>
              <a:buChar char="–"/>
              <a:defRPr/>
            </a:pPr>
            <a:r>
              <a:rPr lang="en-US" sz="2400" dirty="0">
                <a:solidFill>
                  <a:srgbClr val="008000"/>
                </a:solidFill>
              </a:rPr>
              <a:t>younger</a:t>
            </a:r>
            <a:r>
              <a:rPr lang="en-US" sz="2400" dirty="0"/>
              <a:t> age at diagnosis </a:t>
            </a:r>
            <a:r>
              <a:rPr lang="en-US" sz="2400" dirty="0" err="1"/>
              <a:t>vs</a:t>
            </a:r>
            <a:r>
              <a:rPr lang="en-US" sz="2400" dirty="0"/>
              <a:t> somatic mutations</a:t>
            </a:r>
          </a:p>
          <a:p>
            <a:pPr lvl="3" eaLnBrk="1" hangingPunct="1">
              <a:buFont typeface="Arial" charset="0"/>
              <a:buChar char="–"/>
              <a:defRPr/>
            </a:pPr>
            <a:r>
              <a:rPr lang="en-US" sz="2400" dirty="0">
                <a:solidFill>
                  <a:srgbClr val="008000"/>
                </a:solidFill>
              </a:rPr>
              <a:t>better</a:t>
            </a:r>
            <a:r>
              <a:rPr lang="en-US" sz="2400" dirty="0"/>
              <a:t> survival </a:t>
            </a:r>
            <a:r>
              <a:rPr lang="en-US" sz="2400" dirty="0" err="1"/>
              <a:t>vs</a:t>
            </a:r>
            <a:r>
              <a:rPr lang="en-US" sz="2400" dirty="0"/>
              <a:t> somatic (BMT may not be necessary)</a:t>
            </a:r>
          </a:p>
          <a:p>
            <a:pPr lvl="3" eaLnBrk="1" hangingPunct="1">
              <a:buFont typeface="Arial" charset="0"/>
              <a:buChar char="–"/>
              <a:defRPr/>
            </a:pPr>
            <a:r>
              <a:rPr lang="en-US" sz="2400" dirty="0"/>
              <a:t>occasional spontaneous resolution</a:t>
            </a:r>
          </a:p>
          <a:p>
            <a:pPr lvl="3" eaLnBrk="1" hangingPunct="1">
              <a:buFont typeface="Arial" charset="0"/>
              <a:buChar char="–"/>
              <a:defRPr/>
            </a:pPr>
            <a:r>
              <a:rPr lang="en-US" sz="2400" dirty="0"/>
              <a:t>polyclonal </a:t>
            </a:r>
            <a:r>
              <a:rPr lang="en-US" sz="2400" dirty="0" err="1"/>
              <a:t>myelopoiesis</a:t>
            </a:r>
            <a:endParaRPr lang="en-US" sz="2400" dirty="0"/>
          </a:p>
          <a:p>
            <a:pPr lvl="3" eaLnBrk="1" hangingPunct="1">
              <a:buFont typeface="Arial" charset="0"/>
              <a:buChar char="–"/>
              <a:defRPr/>
            </a:pPr>
            <a:r>
              <a:rPr lang="en-US" sz="2400" dirty="0"/>
              <a:t>normal </a:t>
            </a:r>
            <a:r>
              <a:rPr lang="en-US" sz="2400" dirty="0" err="1"/>
              <a:t>cytogenetics</a:t>
            </a:r>
            <a:endParaRPr lang="en-US" sz="2400" dirty="0"/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600" dirty="0"/>
              <a:t>Spontaneous resolution in some with germline CBL mutations-risk of vasculitis</a:t>
            </a:r>
          </a:p>
          <a:p>
            <a:pPr lvl="3" eaLnBrk="1" hangingPunct="1">
              <a:buFont typeface="Arial" charset="0"/>
              <a:buChar char="–"/>
              <a:defRPr/>
            </a:pPr>
            <a:endParaRPr lang="en-US" sz="1600" dirty="0"/>
          </a:p>
          <a:p>
            <a:pPr marL="914400" lvl="2" indent="0">
              <a:buNone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marL="457200" lvl="1" indent="0">
              <a:buNone/>
              <a:defRPr/>
            </a:pPr>
            <a:endParaRPr lang="en-US" b="1" dirty="0">
              <a:solidFill>
                <a:srgbClr val="800000"/>
              </a:solidFill>
            </a:endParaRPr>
          </a:p>
          <a:p>
            <a:pPr lvl="1" eaLnBrk="1" hangingPunct="1">
              <a:buFont typeface="Arial" charset="0"/>
              <a:buChar char="–"/>
              <a:defRPr/>
            </a:pPr>
            <a:endParaRPr lang="en-US" b="1" dirty="0">
              <a:solidFill>
                <a:srgbClr val="800000"/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marL="914400" lvl="2" indent="0">
              <a:buNone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6142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JMML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31891858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4247534" y="365125"/>
            <a:ext cx="7106265" cy="1325563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JMML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493838"/>
            <a:ext cx="8229600" cy="4525962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Incidence 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1% of all pediatric </a:t>
            </a:r>
            <a:r>
              <a:rPr lang="en-US" dirty="0" err="1"/>
              <a:t>leukemias</a:t>
            </a:r>
            <a:r>
              <a:rPr lang="en-US" dirty="0"/>
              <a:t> (1.2 per million)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Median age of diagnosis: 2 years, </a:t>
            </a:r>
            <a:br>
              <a:rPr lang="en-US" dirty="0"/>
            </a:br>
            <a:r>
              <a:rPr lang="en-US" dirty="0"/>
              <a:t>  male predominance (2.5:1)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Clinical presentations: many relate to leukocytosis</a:t>
            </a:r>
          </a:p>
          <a:p>
            <a:pPr marL="914400" lvl="2" indent="0">
              <a:buNone/>
              <a:defRPr/>
            </a:pPr>
            <a:r>
              <a:rPr lang="en-US" sz="2400" dirty="0"/>
              <a:t>-Pallor, fever, rash (eczema, </a:t>
            </a:r>
            <a:r>
              <a:rPr lang="en-US" sz="2400" dirty="0" err="1"/>
              <a:t>xanthogranuloma</a:t>
            </a:r>
            <a:r>
              <a:rPr lang="en-US" sz="2400" dirty="0"/>
              <a:t>, </a:t>
            </a:r>
            <a:r>
              <a:rPr lang="en-US" sz="2400" dirty="0" err="1"/>
              <a:t>leuk.cutis</a:t>
            </a:r>
            <a:r>
              <a:rPr lang="en-US" sz="2400" dirty="0"/>
              <a:t>, café-au-</a:t>
            </a:r>
            <a:r>
              <a:rPr lang="en-US" sz="2400" dirty="0" err="1"/>
              <a:t>lait</a:t>
            </a:r>
            <a:r>
              <a:rPr lang="en-US" sz="2400" dirty="0"/>
              <a:t> spots), lymphadenopathy, hepatomegaly, splenomegaly, respiratory symptoms, diarrhea, FTT</a:t>
            </a:r>
          </a:p>
          <a:p>
            <a:pPr marL="914400" lvl="2" indent="0" eaLnBrk="1" hangingPunct="1">
              <a:buNone/>
              <a:defRPr/>
            </a:pPr>
            <a:r>
              <a:rPr lang="en-US" sz="2400" dirty="0"/>
              <a:t>-Anemia, elevated </a:t>
            </a:r>
            <a:r>
              <a:rPr lang="en-US" sz="2400" dirty="0" err="1"/>
              <a:t>wbc</a:t>
            </a:r>
            <a:r>
              <a:rPr lang="en-US" sz="2400" dirty="0"/>
              <a:t>, decreased platelets</a:t>
            </a:r>
          </a:p>
          <a:p>
            <a:pPr marL="914400" lvl="2" indent="0" eaLnBrk="1" hangingPunct="1">
              <a:buNone/>
              <a:defRPr/>
            </a:pPr>
            <a:r>
              <a:rPr lang="en-US" sz="2400" b="1" dirty="0">
                <a:solidFill>
                  <a:srgbClr val="FF0000"/>
                </a:solidFill>
              </a:rPr>
              <a:t>-</a:t>
            </a:r>
            <a:r>
              <a:rPr lang="en-US" sz="2400" b="1" dirty="0" err="1">
                <a:solidFill>
                  <a:srgbClr val="FF0000"/>
                </a:solidFill>
              </a:rPr>
              <a:t>Monocytosis</a:t>
            </a:r>
            <a:r>
              <a:rPr lang="en-US" sz="2400" b="1" dirty="0">
                <a:solidFill>
                  <a:srgbClr val="FF0000"/>
                </a:solidFill>
              </a:rPr>
              <a:t>, increased fetal hemoglobin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Outcomes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EFS 52% (rare spontaneous resolution)</a:t>
            </a:r>
          </a:p>
          <a:p>
            <a:pPr marL="457200" lvl="1" indent="0">
              <a:buNone/>
              <a:defRPr/>
            </a:pPr>
            <a:endParaRPr lang="en-US" b="1" dirty="0">
              <a:solidFill>
                <a:srgbClr val="800000"/>
              </a:solidFill>
            </a:endParaRPr>
          </a:p>
          <a:p>
            <a:pPr lvl="1" eaLnBrk="1" hangingPunct="1">
              <a:buFont typeface="Arial" charset="0"/>
              <a:buChar char="–"/>
              <a:defRPr/>
            </a:pPr>
            <a:endParaRPr lang="en-US" b="1" dirty="0">
              <a:solidFill>
                <a:srgbClr val="800000"/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marL="914400" lvl="2" indent="0">
              <a:buNone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828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solidFill>
                  <a:srgbClr val="000000"/>
                </a:solidFill>
                <a:latin typeface="+mn-lt"/>
              </a:rPr>
              <a:t>Myeloproliferative</a:t>
            </a:r>
            <a:r>
              <a:rPr lang="en-US" altLang="en-US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+mn-lt"/>
              </a:rPr>
              <a:t>Myelodysplastic</a:t>
            </a:r>
            <a:r>
              <a:rPr lang="en-US" altLang="en-US" dirty="0">
                <a:solidFill>
                  <a:srgbClr val="000000"/>
                </a:solidFill>
                <a:latin typeface="+mn-lt"/>
              </a:rPr>
              <a:t> Syndromes</a:t>
            </a:r>
            <a:endParaRPr lang="en-US" dirty="0">
              <a:latin typeface="+mn-lt"/>
            </a:endParaRP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E2BE3CD1-A8B1-994C-9772-C1AB30DCFE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914400" indent="-914400">
              <a:buFont typeface="+mj-lt"/>
              <a:buAutoNum type="arabicPeriod"/>
            </a:pPr>
            <a:r>
              <a:rPr lang="en-US" altLang="en-US" sz="4800" dirty="0"/>
              <a:t>Basic Science and Pathophysiology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en-US" sz="4800" dirty="0"/>
              <a:t>Epidemiology and Risk Assessment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en-US" sz="4800" dirty="0"/>
              <a:t>Diagnosis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en-US" sz="4800" dirty="0"/>
              <a:t>Management and Treatment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3583858" y="0"/>
            <a:ext cx="7784690" cy="1325563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JMML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265238"/>
            <a:ext cx="8229600" cy="4525962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sz="3200" dirty="0"/>
              <a:t>Risk Factors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3200" dirty="0"/>
              <a:t>Spontaneous resolution observed in SOME with:</a:t>
            </a:r>
          </a:p>
          <a:p>
            <a:pPr lvl="2">
              <a:buFont typeface="Arial" charset="0"/>
              <a:buChar char="•"/>
              <a:defRPr/>
            </a:pPr>
            <a:r>
              <a:rPr lang="en-US" sz="3200" dirty="0" err="1"/>
              <a:t>Germline</a:t>
            </a:r>
            <a:r>
              <a:rPr lang="en-US" sz="3200" dirty="0"/>
              <a:t> PTPN11 </a:t>
            </a:r>
            <a:r>
              <a:rPr lang="en-US" sz="3200" dirty="0">
                <a:solidFill>
                  <a:srgbClr val="FF0000"/>
                </a:solidFill>
              </a:rPr>
              <a:t>(</a:t>
            </a:r>
            <a:r>
              <a:rPr lang="en-US" sz="3200" b="1" dirty="0">
                <a:solidFill>
                  <a:srgbClr val="FF0000"/>
                </a:solidFill>
              </a:rPr>
              <a:t>Noonan Syndrome</a:t>
            </a:r>
            <a:r>
              <a:rPr lang="en-US" sz="3200" dirty="0">
                <a:solidFill>
                  <a:srgbClr val="FF0000"/>
                </a:solidFill>
              </a:rPr>
              <a:t>), </a:t>
            </a:r>
            <a:r>
              <a:rPr lang="en-US" sz="3200" dirty="0"/>
              <a:t> K-RAS, N-RAS, CBL </a:t>
            </a:r>
            <a:endParaRPr lang="en-US" sz="3200" dirty="0">
              <a:solidFill>
                <a:srgbClr val="FF0000"/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3200" dirty="0"/>
              <a:t>Male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3200" dirty="0"/>
              <a:t>&lt;3 years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3200" dirty="0"/>
              <a:t>Platelets &gt;33 x 10</a:t>
            </a:r>
            <a:r>
              <a:rPr lang="en-US" sz="3200" baseline="30000" dirty="0"/>
              <a:t>9</a:t>
            </a:r>
            <a:r>
              <a:rPr lang="en-US" sz="3200" dirty="0"/>
              <a:t>/L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3200" dirty="0"/>
              <a:t>Low age-adjusted fetal hemoglobin (&lt;15%)</a:t>
            </a:r>
          </a:p>
          <a:p>
            <a:pPr lvl="1" eaLnBrk="1" hangingPunct="1">
              <a:buFont typeface="Arial" charset="0"/>
              <a:buChar char="–"/>
              <a:defRPr/>
            </a:pPr>
            <a:endParaRPr lang="en-US" sz="32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marL="457200" lvl="1" indent="0">
              <a:buNone/>
              <a:defRPr/>
            </a:pPr>
            <a:endParaRPr lang="en-US" b="1" dirty="0">
              <a:solidFill>
                <a:srgbClr val="800000"/>
              </a:solidFill>
            </a:endParaRPr>
          </a:p>
          <a:p>
            <a:pPr lvl="1" eaLnBrk="1" hangingPunct="1">
              <a:buFont typeface="Arial" charset="0"/>
              <a:buChar char="–"/>
              <a:defRPr/>
            </a:pPr>
            <a:endParaRPr lang="en-US" b="1" dirty="0">
              <a:solidFill>
                <a:srgbClr val="800000"/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marL="914400" lvl="2" indent="0">
              <a:buNone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0040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864" y="365125"/>
            <a:ext cx="10114935" cy="1325563"/>
          </a:xfrm>
        </p:spPr>
        <p:txBody>
          <a:bodyPr/>
          <a:lstStyle/>
          <a:p>
            <a:r>
              <a:rPr lang="en-US" dirty="0"/>
              <a:t>JMML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42008911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Peripheral blood: Increased immature myeloid cells, nucleated RBCs, dysplastic monocytes (rarely </a:t>
            </a:r>
            <a:r>
              <a:rPr lang="en-US" sz="3600" b="1" dirty="0" err="1"/>
              <a:t>basophilia</a:t>
            </a:r>
            <a:r>
              <a:rPr lang="en-US" sz="3600" b="1" dirty="0"/>
              <a:t>)</a:t>
            </a:r>
            <a:br>
              <a:rPr lang="en-US" sz="3600" i="1" dirty="0"/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35881" y="1324708"/>
            <a:ext cx="7141516" cy="53691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A3A9B8-958E-44AF-B2D6-A9C182EA65B6}"/>
              </a:ext>
            </a:extLst>
          </p:cNvPr>
          <p:cNvSpPr/>
          <p:nvPr/>
        </p:nvSpPr>
        <p:spPr>
          <a:xfrm>
            <a:off x="10014155" y="4145831"/>
            <a:ext cx="20666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cumin-pro"/>
              </a:rPr>
              <a:t>This image was originally published in ASH Image Bank. </a:t>
            </a:r>
            <a:r>
              <a:rPr lang="en-US" sz="1400" dirty="0"/>
              <a:t>Peter </a:t>
            </a:r>
            <a:r>
              <a:rPr lang="en-US" sz="1400" dirty="0" err="1"/>
              <a:t>Maslak</a:t>
            </a:r>
            <a:r>
              <a:rPr lang="en-US" sz="1400" dirty="0">
                <a:solidFill>
                  <a:srgbClr val="000000"/>
                </a:solidFill>
                <a:latin typeface="acumin-pro"/>
              </a:rPr>
              <a:t>. Juvenile myelomonocytic leukemia - 1. ASH Image Bank. 2009; 4000. © The American Society of Hematology.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388439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Bone marrow: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erythroid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myeloid hyperplasia, immature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monocytic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series, decreased megakaryocytes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02149" y="1825625"/>
            <a:ext cx="5787702" cy="43513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E59DA4-DF0C-439C-8337-8E4B173F22AF}"/>
              </a:ext>
            </a:extLst>
          </p:cNvPr>
          <p:cNvSpPr/>
          <p:nvPr/>
        </p:nvSpPr>
        <p:spPr>
          <a:xfrm>
            <a:off x="9824104" y="4167346"/>
            <a:ext cx="236789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cumin-pro"/>
              </a:rPr>
              <a:t>This image was originally published in ASH Image Bank. </a:t>
            </a:r>
            <a:r>
              <a:rPr lang="en-US" sz="1400" dirty="0"/>
              <a:t>John </a:t>
            </a:r>
            <a:r>
              <a:rPr lang="en-US" sz="1400" dirty="0" err="1"/>
              <a:t>Lazarchick</a:t>
            </a:r>
            <a:r>
              <a:rPr lang="en-US" sz="1400" dirty="0">
                <a:solidFill>
                  <a:srgbClr val="000000"/>
                </a:solidFill>
                <a:latin typeface="acumin-pro"/>
              </a:rPr>
              <a:t>. Marrow findings in JMML - 2. ASH Image Bank. 2010; 1095. </a:t>
            </a:r>
            <a:br>
              <a:rPr lang="en-US" sz="1400" dirty="0">
                <a:solidFill>
                  <a:srgbClr val="000000"/>
                </a:solidFill>
                <a:latin typeface="acumin-pro"/>
              </a:rPr>
            </a:br>
            <a:r>
              <a:rPr lang="en-US" sz="1400" dirty="0">
                <a:solidFill>
                  <a:srgbClr val="000000"/>
                </a:solidFill>
                <a:latin typeface="acumin-pro"/>
              </a:rPr>
              <a:t>© The American Society of Hematology.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401378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4572000" y="1"/>
            <a:ext cx="6781800" cy="1017638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JMML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855406"/>
            <a:ext cx="8229600" cy="5850194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Diagnostic Criteria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i="1" dirty="0"/>
              <a:t>Clinical (need all)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dirty="0"/>
              <a:t>Absence of BCR-ABL fusion gene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dirty="0" err="1"/>
              <a:t>Monocytosis</a:t>
            </a:r>
            <a:r>
              <a:rPr lang="en-US" dirty="0"/>
              <a:t> (&gt;1000/</a:t>
            </a:r>
            <a:r>
              <a:rPr lang="en-US" dirty="0" err="1"/>
              <a:t>ul</a:t>
            </a:r>
            <a:r>
              <a:rPr lang="en-US" dirty="0"/>
              <a:t>)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dirty="0"/>
              <a:t>Blast percentage in peripheral blood and bone marrow &lt;20%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dirty="0"/>
              <a:t>Splenomegaly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dirty="0"/>
              <a:t>Age younger than 13 years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i="1" dirty="0"/>
              <a:t>Mutation analysis (need 1)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dirty="0"/>
              <a:t>Somatic(</a:t>
            </a:r>
            <a:r>
              <a:rPr lang="en-US" dirty="0" err="1"/>
              <a:t>germline</a:t>
            </a:r>
            <a:r>
              <a:rPr lang="en-US" dirty="0"/>
              <a:t>) mutation in </a:t>
            </a:r>
            <a:r>
              <a:rPr lang="en-US" i="1" dirty="0"/>
              <a:t>PTPN11, K-RAS, N-RAS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dirty="0" err="1"/>
              <a:t>Germline</a:t>
            </a:r>
            <a:r>
              <a:rPr lang="en-US" dirty="0"/>
              <a:t> homozygous mutation in </a:t>
            </a:r>
            <a:r>
              <a:rPr lang="en-US" i="1" dirty="0"/>
              <a:t>CBL </a:t>
            </a:r>
            <a:r>
              <a:rPr lang="en-US" dirty="0"/>
              <a:t>or</a:t>
            </a:r>
            <a:r>
              <a:rPr lang="en-US" i="1" dirty="0"/>
              <a:t> NF1 </a:t>
            </a:r>
            <a:r>
              <a:rPr lang="en-US" dirty="0"/>
              <a:t>(with clinical NF)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dirty="0" err="1"/>
              <a:t>Monosomy</a:t>
            </a:r>
            <a:r>
              <a:rPr lang="en-US" dirty="0"/>
              <a:t> 7 (25-33% of JMML pts.)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i="1" dirty="0"/>
              <a:t>If no mutation (need 2)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dirty="0"/>
              <a:t>WBC&gt;10,000/</a:t>
            </a:r>
            <a:r>
              <a:rPr lang="en-US" dirty="0" err="1"/>
              <a:t>ul</a:t>
            </a: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dirty="0"/>
              <a:t>GM-CSF </a:t>
            </a:r>
            <a:r>
              <a:rPr lang="en-US" dirty="0" err="1"/>
              <a:t>hypersensitivty</a:t>
            </a:r>
            <a:r>
              <a:rPr lang="en-US" dirty="0"/>
              <a:t> in growth colony assay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dirty="0"/>
              <a:t>Increased fetal hemoglobin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dirty="0"/>
              <a:t>Increased circulating myeloid precursors</a:t>
            </a:r>
          </a:p>
          <a:p>
            <a:pPr marL="1371600" lvl="3" indent="0">
              <a:buNone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marL="457200" lvl="1" indent="0">
              <a:buNone/>
              <a:defRPr/>
            </a:pPr>
            <a:endParaRPr lang="en-US" b="1" dirty="0">
              <a:solidFill>
                <a:srgbClr val="800000"/>
              </a:solidFill>
            </a:endParaRPr>
          </a:p>
          <a:p>
            <a:pPr lvl="1" eaLnBrk="1" hangingPunct="1">
              <a:buFont typeface="Arial" charset="0"/>
              <a:buChar char="–"/>
              <a:defRPr/>
            </a:pPr>
            <a:endParaRPr lang="en-US" b="1" dirty="0">
              <a:solidFill>
                <a:srgbClr val="800000"/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marL="914400" lvl="2" indent="0">
              <a:buNone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3160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JMML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6547579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4306528" y="365125"/>
            <a:ext cx="7047271" cy="900113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JMML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265238"/>
            <a:ext cx="8229600" cy="4525962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Therapy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Watch for spontaneous resolution with Noonan Syndrome Pts.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Pre-transplant 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/>
              <a:t>6-mercaptopurine (mild)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/>
              <a:t>Low-dose </a:t>
            </a:r>
            <a:r>
              <a:rPr lang="en-US" sz="2400" dirty="0" err="1"/>
              <a:t>cytarabine</a:t>
            </a:r>
            <a:r>
              <a:rPr lang="en-US" sz="2400" dirty="0"/>
              <a:t> (moderate)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/>
              <a:t>High-dose </a:t>
            </a:r>
            <a:r>
              <a:rPr lang="en-US" sz="2400" dirty="0" err="1"/>
              <a:t>cytarabine</a:t>
            </a:r>
            <a:r>
              <a:rPr lang="en-US" sz="2400" dirty="0"/>
              <a:t> + </a:t>
            </a:r>
            <a:r>
              <a:rPr lang="en-US" sz="2400" dirty="0" err="1"/>
              <a:t>fludarabine</a:t>
            </a:r>
            <a:r>
              <a:rPr lang="en-US" sz="2400" dirty="0"/>
              <a:t> (severe)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Hematopoietic stem cell transplant (allogeneic)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/>
              <a:t>55% survival with Matched Related Donor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/>
              <a:t>49% with Matched Unrelated Donor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/>
              <a:t>44% with cord stem cells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dirty="0"/>
              <a:t>RELAPSES: 30-40%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400" i="1" dirty="0"/>
              <a:t>Not on the test: RAS and PI3K/AKT pathway inhibitors under investigation.</a:t>
            </a:r>
          </a:p>
          <a:p>
            <a:pPr marL="914400" lvl="2" indent="0">
              <a:buNone/>
              <a:defRPr/>
            </a:pPr>
            <a:r>
              <a:rPr lang="en-US" sz="2400" dirty="0"/>
              <a:t>Long term issues: </a:t>
            </a:r>
            <a:r>
              <a:rPr lang="en-US" sz="2400" dirty="0" err="1"/>
              <a:t>cytopenias</a:t>
            </a:r>
            <a:r>
              <a:rPr lang="en-US" sz="2400" dirty="0"/>
              <a:t>, secondary leukemia, decreased growth &amp;fertility</a:t>
            </a:r>
          </a:p>
          <a:p>
            <a:pPr marL="914400" lvl="2" indent="0" eaLnBrk="1" hangingPunct="1">
              <a:buNone/>
              <a:defRPr/>
            </a:pPr>
            <a:endParaRPr lang="en-US" sz="2400" i="1" dirty="0"/>
          </a:p>
          <a:p>
            <a:pPr marL="914400" lvl="2" indent="0">
              <a:buNone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marL="457200" lvl="1" indent="0">
              <a:buNone/>
              <a:defRPr/>
            </a:pPr>
            <a:endParaRPr lang="en-US" b="1" dirty="0">
              <a:solidFill>
                <a:srgbClr val="800000"/>
              </a:solidFill>
            </a:endParaRPr>
          </a:p>
          <a:p>
            <a:pPr lvl="1" eaLnBrk="1" hangingPunct="1">
              <a:buFont typeface="Arial" charset="0"/>
              <a:buChar char="–"/>
              <a:defRPr/>
            </a:pPr>
            <a:endParaRPr lang="en-US" b="1" dirty="0">
              <a:solidFill>
                <a:srgbClr val="800000"/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marL="914400" lvl="2" indent="0">
              <a:buNone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0534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3790334" y="365125"/>
            <a:ext cx="7563465" cy="1325563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JMML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2652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From the ABP outline:  Be sure to know…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JMML (aka juvenile CML) </a:t>
            </a:r>
            <a:r>
              <a:rPr lang="en-US" altLang="en-US" dirty="0" err="1">
                <a:ea typeface="ＭＳ Ｐゴシック" panose="020B0600070205080204" pitchFamily="34" charset="-128"/>
              </a:rPr>
              <a:t>vs</a:t>
            </a:r>
            <a:r>
              <a:rPr lang="en-US" altLang="en-US" dirty="0">
                <a:ea typeface="ＭＳ Ｐゴシック" panose="020B0600070205080204" pitchFamily="34" charset="-128"/>
              </a:rPr>
              <a:t> CML</a:t>
            </a:r>
          </a:p>
          <a:p>
            <a:pPr lvl="1" eaLnBrk="1" hangingPunct="1"/>
            <a:r>
              <a:rPr lang="en-US" altLang="en-US" sz="2000" i="1" dirty="0">
                <a:ea typeface="ＭＳ Ｐゴシック" panose="020B0600070205080204" pitchFamily="34" charset="-128"/>
              </a:rPr>
              <a:t>RAS activation </a:t>
            </a:r>
            <a:r>
              <a:rPr lang="en-US" altLang="en-US" sz="2000" i="1" dirty="0" err="1">
                <a:ea typeface="ＭＳ Ｐゴシック" panose="020B0600070205080204" pitchFamily="34" charset="-128"/>
              </a:rPr>
              <a:t>vs</a:t>
            </a:r>
            <a:r>
              <a:rPr lang="en-US" altLang="en-US" sz="2000" i="1" dirty="0">
                <a:ea typeface="ＭＳ Ｐゴシック" panose="020B0600070205080204" pitchFamily="34" charset="-128"/>
              </a:rPr>
              <a:t> BCR-ABL (aka Philadelphia Chromosome)</a:t>
            </a:r>
          </a:p>
          <a:p>
            <a:pPr lvl="2" eaLnBrk="1" hangingPunct="1"/>
            <a:r>
              <a:rPr lang="en-US" altLang="en-US" b="1" i="1" dirty="0">
                <a:solidFill>
                  <a:srgbClr val="800000"/>
                </a:solidFill>
                <a:ea typeface="ＭＳ Ｐゴシック" panose="020B0600070205080204" pitchFamily="34" charset="-128"/>
              </a:rPr>
              <a:t>t(9;22) = Philadelphia</a:t>
            </a:r>
          </a:p>
          <a:p>
            <a:pPr lvl="1" eaLnBrk="1" hangingPunct="1"/>
            <a:r>
              <a:rPr lang="en-US" altLang="en-US" sz="2000" i="1" dirty="0" err="1">
                <a:ea typeface="ＭＳ Ｐゴシック" panose="020B0600070205080204" pitchFamily="34" charset="-128"/>
              </a:rPr>
              <a:t>Ph</a:t>
            </a:r>
            <a:r>
              <a:rPr lang="en-US" altLang="en-US" sz="2000" i="1" dirty="0">
                <a:ea typeface="ＭＳ Ｐゴシック" panose="020B0600070205080204" pitchFamily="34" charset="-128"/>
              </a:rPr>
              <a:t>+ CML associated with priapism as a presenting symptom</a:t>
            </a:r>
          </a:p>
          <a:p>
            <a:pPr lvl="1" eaLnBrk="1" hangingPunct="1"/>
            <a:r>
              <a:rPr lang="en-US" altLang="en-US" sz="2000" i="1" dirty="0">
                <a:ea typeface="ＭＳ Ｐゴシック" panose="020B0600070205080204" pitchFamily="34" charset="-128"/>
              </a:rPr>
              <a:t>Alpha interferon was/is used for CML</a:t>
            </a:r>
          </a:p>
          <a:p>
            <a:pPr lvl="1" eaLnBrk="1" hangingPunct="1"/>
            <a:r>
              <a:rPr lang="en-US" altLang="en-US" sz="2000" i="1" dirty="0" err="1">
                <a:ea typeface="ＭＳ Ｐゴシック" panose="020B0600070205080204" pitchFamily="34" charset="-128"/>
              </a:rPr>
              <a:t>Imatinib</a:t>
            </a:r>
            <a:r>
              <a:rPr lang="en-US" altLang="en-US" sz="2000" i="1" dirty="0">
                <a:ea typeface="ＭＳ Ｐゴシック" panose="020B0600070205080204" pitchFamily="34" charset="-128"/>
              </a:rPr>
              <a:t> (or similar TK inhibitor) for CML</a:t>
            </a:r>
          </a:p>
          <a:p>
            <a:pPr lvl="1" eaLnBrk="1" hangingPunct="1"/>
            <a:r>
              <a:rPr lang="en-US" altLang="en-US" sz="2000" i="1" dirty="0">
                <a:ea typeface="ＭＳ Ｐゴシック" panose="020B0600070205080204" pitchFamily="34" charset="-128"/>
              </a:rPr>
              <a:t>No increased risk of other leukemia in JMML as opposed to Down Syndrome patients and TAM</a:t>
            </a:r>
          </a:p>
          <a:p>
            <a:pPr marL="914400" lvl="2" indent="0" eaLnBrk="1" hangingPunct="1">
              <a:buNone/>
            </a:pPr>
            <a:endParaRPr lang="en-US" altLang="en-US" sz="1000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z="1000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 dirty="0"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en-US" b="1" dirty="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b="1" dirty="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1271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3996812" y="1342103"/>
            <a:ext cx="6290187" cy="254409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Part II: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Histiocytic Disorders</a:t>
            </a:r>
          </a:p>
        </p:txBody>
      </p:sp>
    </p:spTree>
    <p:extLst>
      <p:ext uri="{BB962C8B-B14F-4D97-AF65-F5344CB8AC3E}">
        <p14:creationId xmlns:p14="http://schemas.microsoft.com/office/powerpoint/2010/main" val="27081938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1981200" y="365125"/>
            <a:ext cx="9372600" cy="1325563"/>
          </a:xfrm>
        </p:spPr>
        <p:txBody>
          <a:bodyPr/>
          <a:lstStyle/>
          <a:p>
            <a:pPr eaLnBrk="1" hangingPunct="1"/>
            <a:r>
              <a:rPr lang="en-US" altLang="en-US" b="1" dirty="0" err="1">
                <a:ea typeface="ＭＳ Ｐゴシック" panose="020B0600070205080204" pitchFamily="34" charset="-128"/>
              </a:rPr>
              <a:t>Histiocytoses</a:t>
            </a:r>
            <a:endParaRPr lang="en-US" altLang="en-US" b="1" dirty="0">
              <a:ea typeface="ＭＳ Ｐゴシック" panose="020B0600070205080204" pitchFamily="34" charset="-128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4176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Histiocyte</a:t>
            </a:r>
            <a:r>
              <a:rPr lang="en-US" altLang="en-US">
                <a:ea typeface="ＭＳ Ｐゴシック" panose="020B0600070205080204" pitchFamily="34" charset="-128"/>
              </a:rPr>
              <a:t> = “Tissue Cell”</a:t>
            </a:r>
            <a:endParaRPr lang="en-US" altLang="ja-JP" sz="240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sz="2000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Classification</a:t>
            </a:r>
            <a:r>
              <a:rPr lang="en-US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is dynamic with changing understanding of biology.</a:t>
            </a:r>
          </a:p>
          <a:p>
            <a:pPr lvl="1" eaLnBrk="1" hangingPunct="1"/>
            <a:r>
              <a:rPr lang="en-US" altLang="en-US" i="1">
                <a:ea typeface="ＭＳ Ｐゴシック" panose="020B0600070205080204" pitchFamily="34" charset="-128"/>
              </a:rPr>
              <a:t>**The data in this lecture will give you the correct answers for your test, but some concepts are a bit outdated.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Historic classification based on presumed cell of origin.</a:t>
            </a:r>
          </a:p>
          <a:p>
            <a:pPr eaLnBrk="1" hangingPunct="1"/>
            <a:r>
              <a:rPr lang="en-US" altLang="en-US" b="1" i="1">
                <a:ea typeface="ＭＳ Ｐゴシック" panose="020B0600070205080204" pitchFamily="34" charset="-128"/>
              </a:rPr>
              <a:t>Histiocytosis = Abnormal proliferation or function of a “</a:t>
            </a:r>
            <a:r>
              <a:rPr lang="en-US" altLang="ja-JP" b="1" i="1">
                <a:ea typeface="ＭＳ Ｐゴシック" panose="020B0600070205080204" pitchFamily="34" charset="-128"/>
              </a:rPr>
              <a:t>histiocyte</a:t>
            </a:r>
            <a:r>
              <a:rPr lang="en-US" altLang="en-US" b="1" i="1">
                <a:ea typeface="ＭＳ Ｐゴシック" panose="020B0600070205080204" pitchFamily="34" charset="-128"/>
              </a:rPr>
              <a:t>”</a:t>
            </a:r>
            <a:endParaRPr lang="en-US" altLang="ja-JP" b="1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marL="914400" lvl="2" indent="0">
              <a:buNone/>
            </a:pPr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marL="914400" lvl="2" indent="0"/>
            <a:endParaRPr lang="en-US" altLang="en-US" sz="1000">
              <a:ea typeface="ＭＳ Ｐゴシック" panose="020B0600070205080204" pitchFamily="34" charset="-128"/>
            </a:endParaRPr>
          </a:p>
          <a:p>
            <a:pPr marL="914400" lvl="2" indent="0"/>
            <a:endParaRPr lang="en-US" altLang="en-US" sz="1000">
              <a:ea typeface="ＭＳ Ｐゴシック" panose="020B0600070205080204" pitchFamily="34" charset="-128"/>
            </a:endParaRPr>
          </a:p>
          <a:p>
            <a:pPr marL="914400" lvl="2" indent="0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en-US" b="1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b="1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marL="914400" lvl="2" indent="0"/>
            <a:endParaRPr lang="en-US" altLang="en-US">
              <a:ea typeface="ＭＳ Ｐゴシック" panose="020B0600070205080204" pitchFamily="34" charset="-128"/>
            </a:endParaRPr>
          </a:p>
          <a:p>
            <a:pPr marL="914400" lvl="2" indent="0"/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marL="914400" lvl="2" indent="0"/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marL="914400" lvl="2" indent="0">
              <a:buNone/>
            </a:pPr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4453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solidFill>
                  <a:srgbClr val="000000"/>
                </a:solidFill>
                <a:latin typeface="+mn-lt"/>
              </a:rPr>
              <a:t>Myeloproliferative</a:t>
            </a:r>
            <a:r>
              <a:rPr lang="en-US" altLang="en-US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+mn-lt"/>
              </a:rPr>
              <a:t>Myelodysplastic</a:t>
            </a:r>
            <a:r>
              <a:rPr lang="en-US" altLang="en-US" dirty="0">
                <a:solidFill>
                  <a:srgbClr val="000000"/>
                </a:solidFill>
                <a:latin typeface="+mn-lt"/>
              </a:rPr>
              <a:t> Syndromes</a:t>
            </a:r>
            <a:br>
              <a:rPr lang="en-US" altLang="en-US" dirty="0">
                <a:solidFill>
                  <a:srgbClr val="000000"/>
                </a:solidFill>
                <a:latin typeface="+mn-lt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Broken Myeloid Lineages</a:t>
            </a:r>
            <a:endParaRPr lang="en-US" dirty="0">
              <a:latin typeface="+mn-lt"/>
            </a:endParaRP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E2BE3CD1-A8B1-994C-9772-C1AB30DCFE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914400" indent="-914400">
              <a:buFont typeface="+mj-lt"/>
              <a:buAutoNum type="arabicPeriod"/>
            </a:pPr>
            <a:r>
              <a:rPr lang="en-US" altLang="en-US" sz="4800" dirty="0"/>
              <a:t>Basic Science and Pathophysiology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16748297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3583859" y="232389"/>
            <a:ext cx="9082548" cy="900113"/>
          </a:xfrm>
        </p:spPr>
        <p:txBody>
          <a:bodyPr/>
          <a:lstStyle/>
          <a:p>
            <a:pPr eaLnBrk="1" hangingPunct="1"/>
            <a:r>
              <a:rPr lang="en-US" altLang="en-US" b="1" dirty="0" err="1">
                <a:ea typeface="ＭＳ Ｐゴシック" panose="020B0600070205080204" pitchFamily="34" charset="-128"/>
              </a:rPr>
              <a:t>Histiocytoses</a:t>
            </a:r>
            <a:endParaRPr lang="en-US" altLang="en-US" b="1" dirty="0">
              <a:ea typeface="ＭＳ Ｐゴシック" panose="020B0600070205080204" pitchFamily="34" charset="-128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67664" y="1265238"/>
            <a:ext cx="7143135" cy="452596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Dendritic Cell Proliferation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Langerhans Cell Histiocytosis</a:t>
            </a: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Macrophage Proliferation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Juvenile </a:t>
            </a:r>
            <a:r>
              <a:rPr lang="en-US" altLang="en-US" dirty="0" err="1">
                <a:ea typeface="ＭＳ Ｐゴシック" panose="020B0600070205080204" pitchFamily="34" charset="-128"/>
              </a:rPr>
              <a:t>Xanthogranuloma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Erdheim-Chester Disease</a:t>
            </a:r>
          </a:p>
          <a:p>
            <a:pPr lvl="1" eaLnBrk="1" hangingPunct="1"/>
            <a:r>
              <a:rPr lang="en-US" altLang="en-US" dirty="0" err="1">
                <a:ea typeface="ＭＳ Ｐゴシック" panose="020B0600070205080204" pitchFamily="34" charset="-128"/>
              </a:rPr>
              <a:t>Rosai</a:t>
            </a:r>
            <a:r>
              <a:rPr lang="en-US" altLang="en-US" dirty="0">
                <a:ea typeface="ＭＳ Ｐゴシック" panose="020B0600070205080204" pitchFamily="34" charset="-128"/>
              </a:rPr>
              <a:t>-Dorfman Disease</a:t>
            </a:r>
          </a:p>
          <a:p>
            <a:pPr lvl="2" eaLnBrk="1" hangingPunct="1"/>
            <a:r>
              <a:rPr lang="en-US" altLang="en-US" dirty="0">
                <a:ea typeface="ＭＳ Ｐゴシック" panose="020B0600070205080204" pitchFamily="34" charset="-128"/>
              </a:rPr>
              <a:t>Sinus histiocytosis with massive lymphadenopathy</a:t>
            </a:r>
          </a:p>
          <a:p>
            <a:pPr lvl="1" eaLnBrk="1" hangingPunct="1"/>
            <a:r>
              <a:rPr lang="en-US" altLang="en-US" b="1" i="1" dirty="0" err="1">
                <a:ea typeface="ＭＳ Ｐゴシック" panose="020B0600070205080204" pitchFamily="34" charset="-128"/>
              </a:rPr>
              <a:t>Hemophagocytic</a:t>
            </a:r>
            <a:r>
              <a:rPr lang="en-US" altLang="en-US" b="1" i="1" dirty="0">
                <a:ea typeface="ＭＳ Ｐゴシック" panose="020B0600070205080204" pitchFamily="34" charset="-128"/>
              </a:rPr>
              <a:t> </a:t>
            </a:r>
            <a:r>
              <a:rPr lang="en-US" altLang="en-US" b="1" i="1" dirty="0" err="1">
                <a:ea typeface="ＭＳ Ｐゴシック" panose="020B0600070205080204" pitchFamily="34" charset="-128"/>
              </a:rPr>
              <a:t>Lymphohistiocytosis</a:t>
            </a:r>
            <a:endParaRPr lang="en-US" altLang="en-US" b="1" i="1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b="1" i="1" dirty="0">
                <a:ea typeface="ＭＳ Ｐゴシック" panose="020B0600070205080204" pitchFamily="34" charset="-128"/>
              </a:rPr>
              <a:t>“</a:t>
            </a:r>
            <a:r>
              <a:rPr lang="en-US" altLang="ja-JP" b="1" i="1" dirty="0">
                <a:ea typeface="ＭＳ Ｐゴシック" panose="020B0600070205080204" pitchFamily="34" charset="-128"/>
              </a:rPr>
              <a:t>Histiocytic</a:t>
            </a:r>
            <a:r>
              <a:rPr lang="en-US" altLang="en-US" b="1" i="1" dirty="0">
                <a:ea typeface="ＭＳ Ｐゴシック" panose="020B0600070205080204" pitchFamily="34" charset="-128"/>
              </a:rPr>
              <a:t>”</a:t>
            </a:r>
            <a:r>
              <a:rPr lang="en-US" altLang="ja-JP" b="1" i="1" dirty="0">
                <a:ea typeface="ＭＳ Ｐゴシック" panose="020B0600070205080204" pitchFamily="34" charset="-128"/>
              </a:rPr>
              <a:t> Malignancies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Malignant Histiocytosis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Histiocytic Sarcoma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AML (M7)</a:t>
            </a: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z="1000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z="1000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 dirty="0"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en-US" b="1" dirty="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b="1" dirty="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12192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0601"/>
            <a:ext cx="11695470" cy="1238865"/>
          </a:xfrm>
        </p:spPr>
        <p:txBody>
          <a:bodyPr>
            <a:normAutofit fontScale="90000"/>
          </a:bodyPr>
          <a:lstStyle/>
          <a:p>
            <a:r>
              <a:rPr lang="en-US" altLang="en-US" sz="3600" b="1" dirty="0">
                <a:solidFill>
                  <a:srgbClr val="000000"/>
                </a:solidFill>
              </a:rPr>
              <a:t>Langerhans Cell Histiocytosis (LCH)</a:t>
            </a:r>
            <a:br>
              <a:rPr lang="en-US" altLang="en-US" sz="3600" dirty="0">
                <a:solidFill>
                  <a:srgbClr val="000000"/>
                </a:solidFill>
              </a:rPr>
            </a:br>
            <a:br>
              <a:rPr lang="en-US" altLang="en-US" dirty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29862505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6" y="149226"/>
            <a:ext cx="7762875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TextBox 4"/>
          <p:cNvSpPr txBox="1">
            <a:spLocks noChangeArrowheads="1"/>
          </p:cNvSpPr>
          <p:nvPr/>
        </p:nvSpPr>
        <p:spPr bwMode="auto">
          <a:xfrm>
            <a:off x="1524001" y="6691313"/>
            <a:ext cx="82137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/>
              <a:t>© 1999-2016, Rice University. Except where otherwise noted, content created on this site is licensed under a </a:t>
            </a:r>
            <a:r>
              <a:rPr lang="en-US" altLang="en-US" sz="800">
                <a:hlinkClick r:id="rId3"/>
              </a:rPr>
              <a:t>Creative Commons Attribution License 4.0 License.</a:t>
            </a:r>
            <a:r>
              <a:rPr lang="en-US" altLang="en-US" sz="800"/>
              <a:t>; </a:t>
            </a:r>
            <a:r>
              <a:rPr lang="en-US" altLang="en-US" sz="800">
                <a:hlinkClick r:id="rId4"/>
              </a:rPr>
              <a:t>partners@openstaxcollege.org.</a:t>
            </a:r>
            <a:endParaRPr lang="en-US" altLang="en-US" sz="80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105400" y="4953000"/>
            <a:ext cx="2667000" cy="160020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58372" name="TextBox 3"/>
          <p:cNvSpPr txBox="1">
            <a:spLocks noChangeArrowheads="1"/>
          </p:cNvSpPr>
          <p:nvPr/>
        </p:nvSpPr>
        <p:spPr bwMode="auto">
          <a:xfrm>
            <a:off x="5638801" y="5029200"/>
            <a:ext cx="1616075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Tissue or Blood</a:t>
            </a:r>
          </a:p>
        </p:txBody>
      </p:sp>
      <p:sp>
        <p:nvSpPr>
          <p:cNvPr id="58373" name="TextBox 6"/>
          <p:cNvSpPr txBox="1">
            <a:spLocks noChangeArrowheads="1"/>
          </p:cNvSpPr>
          <p:nvPr/>
        </p:nvSpPr>
        <p:spPr bwMode="auto">
          <a:xfrm>
            <a:off x="1676401" y="152401"/>
            <a:ext cx="912813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/>
              <a:t>LCH</a:t>
            </a:r>
          </a:p>
        </p:txBody>
      </p:sp>
      <p:sp useBgFill="1">
        <p:nvSpPr>
          <p:cNvPr id="8" name="Rectangle 7"/>
          <p:cNvSpPr>
            <a:spLocks noChangeArrowheads="1"/>
          </p:cNvSpPr>
          <p:nvPr/>
        </p:nvSpPr>
        <p:spPr bwMode="auto">
          <a:xfrm>
            <a:off x="8458200" y="6096000"/>
            <a:ext cx="2209800" cy="609600"/>
          </a:xfrm>
          <a:prstGeom prst="rect">
            <a:avLst/>
          </a:prstGeom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140263-1756-4EA7-A157-FF18DEB689E9}"/>
              </a:ext>
            </a:extLst>
          </p:cNvPr>
          <p:cNvSpPr/>
          <p:nvPr/>
        </p:nvSpPr>
        <p:spPr>
          <a:xfrm>
            <a:off x="197224" y="4732496"/>
            <a:ext cx="2079252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© Sep 22, 2020 OpenStax. Textbook content produced by OpenStax is licensed under a </a:t>
            </a:r>
            <a:r>
              <a:rPr lang="en-US" sz="1100" dirty="0">
                <a:solidFill>
                  <a:srgbClr val="000000"/>
                </a:solidFill>
                <a:hlinkClick r:id="rId5"/>
              </a:rPr>
              <a:t>Creative Commons Attribution License 4.0 license</a:t>
            </a:r>
            <a:r>
              <a:rPr lang="en-US" sz="1100" dirty="0">
                <a:solidFill>
                  <a:srgbClr val="000000"/>
                </a:solidFill>
              </a:rPr>
              <a:t>. Access for free at </a:t>
            </a:r>
            <a:r>
              <a:rPr lang="en-US" sz="1100" dirty="0">
                <a:solidFill>
                  <a:srgbClr val="000000"/>
                </a:solidFill>
                <a:hlinkClick r:id="rId6"/>
              </a:rPr>
              <a:t>https://openstax.org/books/anatomy-and-physiology/pages/1-introduction</a:t>
            </a:r>
            <a:r>
              <a:rPr lang="en-US" sz="1100" dirty="0">
                <a:solidFill>
                  <a:srgbClr val="000000"/>
                </a:solidFill>
              </a:rPr>
              <a:t>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132108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6" y="149226"/>
            <a:ext cx="7762875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105400" y="4953000"/>
            <a:ext cx="2667000" cy="160020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59396" name="TextBox 3"/>
          <p:cNvSpPr txBox="1">
            <a:spLocks noChangeArrowheads="1"/>
          </p:cNvSpPr>
          <p:nvPr/>
        </p:nvSpPr>
        <p:spPr bwMode="auto">
          <a:xfrm>
            <a:off x="5638801" y="5029200"/>
            <a:ext cx="1616075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Tissue or Blood</a:t>
            </a:r>
          </a:p>
        </p:txBody>
      </p:sp>
      <p:sp>
        <p:nvSpPr>
          <p:cNvPr id="59397" name="TextBox 1"/>
          <p:cNvSpPr txBox="1">
            <a:spLocks noChangeArrowheads="1"/>
          </p:cNvSpPr>
          <p:nvPr/>
        </p:nvSpPr>
        <p:spPr bwMode="auto">
          <a:xfrm>
            <a:off x="2133601" y="5562601"/>
            <a:ext cx="1147763" cy="646113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Fetal Liver</a:t>
            </a:r>
          </a:p>
          <a:p>
            <a:r>
              <a:rPr lang="en-US" altLang="en-US" sz="1800"/>
              <a:t>Yolk Sac</a:t>
            </a:r>
          </a:p>
        </p:txBody>
      </p:sp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>
            <a:off x="3276600" y="5867400"/>
            <a:ext cx="16764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399" name="TextBox 4"/>
          <p:cNvSpPr txBox="1">
            <a:spLocks noChangeArrowheads="1"/>
          </p:cNvSpPr>
          <p:nvPr/>
        </p:nvSpPr>
        <p:spPr bwMode="auto">
          <a:xfrm>
            <a:off x="1676401" y="152401"/>
            <a:ext cx="2518766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 dirty="0"/>
              <a:t>Boards 2021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5638800" y="152400"/>
            <a:ext cx="990600" cy="533400"/>
          </a:xfrm>
          <a:prstGeom prst="ellips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886200" y="1447800"/>
            <a:ext cx="990600" cy="533400"/>
          </a:xfrm>
          <a:prstGeom prst="ellips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5105400" y="2590800"/>
            <a:ext cx="990600" cy="533400"/>
          </a:xfrm>
          <a:prstGeom prst="ellips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5867400" y="4038600"/>
            <a:ext cx="990600" cy="533400"/>
          </a:xfrm>
          <a:prstGeom prst="ellips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 useBgFill="1">
        <p:nvSpPr>
          <p:cNvPr id="14" name="Rectangle 13"/>
          <p:cNvSpPr>
            <a:spLocks noChangeArrowheads="1"/>
          </p:cNvSpPr>
          <p:nvPr/>
        </p:nvSpPr>
        <p:spPr bwMode="auto">
          <a:xfrm>
            <a:off x="8458200" y="6096000"/>
            <a:ext cx="2209800" cy="609600"/>
          </a:xfrm>
          <a:prstGeom prst="rect">
            <a:avLst/>
          </a:prstGeom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5B792E-3D90-4230-A225-B11314B2A1BD}"/>
              </a:ext>
            </a:extLst>
          </p:cNvPr>
          <p:cNvSpPr/>
          <p:nvPr/>
        </p:nvSpPr>
        <p:spPr>
          <a:xfrm>
            <a:off x="197224" y="4624920"/>
            <a:ext cx="178397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© Sep 22, 2020 OpenStax. Textbook content produced by OpenStax is licensed under a </a:t>
            </a:r>
            <a:r>
              <a:rPr lang="en-US" sz="1100" dirty="0">
                <a:solidFill>
                  <a:srgbClr val="000000"/>
                </a:solidFill>
                <a:hlinkClick r:id="rId3"/>
              </a:rPr>
              <a:t>Creative Commons Attribution License 4.0 license</a:t>
            </a:r>
            <a:r>
              <a:rPr lang="en-US" sz="1100" dirty="0">
                <a:solidFill>
                  <a:srgbClr val="000000"/>
                </a:solidFill>
              </a:rPr>
              <a:t>. Access for free at </a:t>
            </a:r>
            <a:r>
              <a:rPr lang="en-US" sz="1100" dirty="0">
                <a:solidFill>
                  <a:srgbClr val="000000"/>
                </a:solidFill>
                <a:hlinkClick r:id="rId4"/>
              </a:rPr>
              <a:t>https://openstax.org/books/anatomy-and-physiology/pages/1-introduction</a:t>
            </a:r>
            <a:r>
              <a:rPr lang="en-US" sz="1100" dirty="0">
                <a:solidFill>
                  <a:srgbClr val="000000"/>
                </a:solidFill>
              </a:rPr>
              <a:t>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812759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3988080" y="188120"/>
            <a:ext cx="9790471" cy="928687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LCH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265238"/>
            <a:ext cx="8229600" cy="4525962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b="1" dirty="0"/>
              <a:t>Molecular Pathogenesis: </a:t>
            </a:r>
            <a:r>
              <a:rPr lang="en-US" b="1" i="1" dirty="0">
                <a:solidFill>
                  <a:srgbClr val="FF0000"/>
                </a:solidFill>
              </a:rPr>
              <a:t>BRAF-V600E</a:t>
            </a:r>
          </a:p>
          <a:p>
            <a:pPr marL="457200" lvl="1" indent="0">
              <a:buNone/>
              <a:defRPr/>
            </a:pPr>
            <a:endParaRPr lang="en-US" b="1" dirty="0">
              <a:solidFill>
                <a:srgbClr val="800000"/>
              </a:solidFill>
            </a:endParaRPr>
          </a:p>
          <a:p>
            <a:pPr lvl="1" eaLnBrk="1" hangingPunct="1">
              <a:buFont typeface="Arial" charset="0"/>
              <a:buChar char="–"/>
              <a:defRPr/>
            </a:pPr>
            <a:endParaRPr lang="en-US" b="1" dirty="0">
              <a:solidFill>
                <a:srgbClr val="800000"/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marL="457200" lvl="1" indent="0">
              <a:buNone/>
              <a:defRPr/>
            </a:pPr>
            <a:endParaRPr lang="en-US" dirty="0"/>
          </a:p>
          <a:p>
            <a:pPr marL="457200" lvl="1" indent="0">
              <a:buNone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marL="914400" lvl="2" indent="0">
              <a:buNone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dirty="0">
              <a:cs typeface="+mn-cs"/>
            </a:endParaRPr>
          </a:p>
        </p:txBody>
      </p:sp>
      <p:grpSp>
        <p:nvGrpSpPr>
          <p:cNvPr id="64515" name="Group 6"/>
          <p:cNvGrpSpPr>
            <a:grpSpLocks/>
          </p:cNvGrpSpPr>
          <p:nvPr/>
        </p:nvGrpSpPr>
        <p:grpSpPr bwMode="auto">
          <a:xfrm>
            <a:off x="2911475" y="1981200"/>
            <a:ext cx="5662536" cy="4743450"/>
            <a:chOff x="1437788" y="1035491"/>
            <a:chExt cx="6046045" cy="5353042"/>
          </a:xfrm>
        </p:grpSpPr>
        <p:sp>
          <p:nvSpPr>
            <p:cNvPr id="8" name="Arc 7"/>
            <p:cNvSpPr>
              <a:spLocks/>
            </p:cNvSpPr>
            <p:nvPr/>
          </p:nvSpPr>
          <p:spPr bwMode="auto">
            <a:xfrm>
              <a:off x="1871712" y="1400960"/>
              <a:ext cx="5118952" cy="2644274"/>
            </a:xfrm>
            <a:custGeom>
              <a:avLst/>
              <a:gdLst>
                <a:gd name="T0" fmla="*/ 2559476 w 5118952"/>
                <a:gd name="T1" fmla="*/ 0 h 2644274"/>
                <a:gd name="T2" fmla="*/ 5118952 w 5118952"/>
                <a:gd name="T3" fmla="*/ 1322137 h 264427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118952" h="2644274" stroke="0">
                  <a:moveTo>
                    <a:pt x="2559476" y="0"/>
                  </a:moveTo>
                  <a:cubicBezTo>
                    <a:pt x="3973036" y="0"/>
                    <a:pt x="5118952" y="591941"/>
                    <a:pt x="5118952" y="1322137"/>
                  </a:cubicBezTo>
                  <a:lnTo>
                    <a:pt x="2559476" y="1322137"/>
                  </a:lnTo>
                  <a:lnTo>
                    <a:pt x="2559476" y="0"/>
                  </a:lnTo>
                  <a:close/>
                </a:path>
                <a:path w="5118952" h="2644274" fill="none">
                  <a:moveTo>
                    <a:pt x="2559476" y="0"/>
                  </a:moveTo>
                  <a:cubicBezTo>
                    <a:pt x="3973036" y="0"/>
                    <a:pt x="5118952" y="591941"/>
                    <a:pt x="5118952" y="1322137"/>
                  </a:cubicBezTo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" name="Arc 8"/>
            <p:cNvSpPr>
              <a:spLocks/>
            </p:cNvSpPr>
            <p:nvPr/>
          </p:nvSpPr>
          <p:spPr bwMode="auto">
            <a:xfrm flipH="1">
              <a:off x="1880188" y="1400960"/>
              <a:ext cx="5118952" cy="2644274"/>
            </a:xfrm>
            <a:custGeom>
              <a:avLst/>
              <a:gdLst>
                <a:gd name="T0" fmla="*/ 2559476 w 5118952"/>
                <a:gd name="T1" fmla="*/ 0 h 2644274"/>
                <a:gd name="T2" fmla="*/ 5118863 w 5118952"/>
                <a:gd name="T3" fmla="*/ 1311080 h 264427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118952" h="2644274" stroke="0">
                  <a:moveTo>
                    <a:pt x="2559476" y="0"/>
                  </a:moveTo>
                  <a:cubicBezTo>
                    <a:pt x="3964684" y="0"/>
                    <a:pt x="5107111" y="585224"/>
                    <a:pt x="5118863" y="1311080"/>
                  </a:cubicBezTo>
                  <a:lnTo>
                    <a:pt x="2559476" y="1322137"/>
                  </a:lnTo>
                  <a:lnTo>
                    <a:pt x="2559476" y="0"/>
                  </a:lnTo>
                  <a:close/>
                </a:path>
                <a:path w="5118952" h="2644274" fill="none">
                  <a:moveTo>
                    <a:pt x="2559476" y="0"/>
                  </a:moveTo>
                  <a:cubicBezTo>
                    <a:pt x="3964684" y="0"/>
                    <a:pt x="5107111" y="585224"/>
                    <a:pt x="5118863" y="131108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10" name="Straight Connector 9"/>
            <p:cNvCxnSpPr>
              <a:cxnSpLocks noChangeShapeType="1"/>
            </p:cNvCxnSpPr>
            <p:nvPr/>
          </p:nvCxnSpPr>
          <p:spPr bwMode="auto">
            <a:xfrm>
              <a:off x="3678601" y="1130442"/>
              <a:ext cx="27120" cy="732728"/>
            </a:xfrm>
            <a:prstGeom prst="line">
              <a:avLst/>
            </a:prstGeom>
            <a:noFill/>
            <a:ln w="50800" cap="rnd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>
              <a:off x="3805728" y="1125067"/>
              <a:ext cx="25425" cy="732730"/>
            </a:xfrm>
            <a:prstGeom prst="line">
              <a:avLst/>
            </a:prstGeom>
            <a:noFill/>
            <a:ln w="50800" cap="rnd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210836" y="1628482"/>
              <a:ext cx="969550" cy="45862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lt1"/>
                  </a:solidFill>
                </a:rPr>
                <a:t>RAS</a:t>
              </a: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4210836" y="2567236"/>
              <a:ext cx="969550" cy="45862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lt1"/>
                  </a:solidFill>
                </a:rPr>
                <a:t>RAF</a:t>
              </a: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4210836" y="3479115"/>
              <a:ext cx="969550" cy="45862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lt1"/>
                  </a:solidFill>
                </a:rPr>
                <a:t>MEK</a:t>
              </a: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4210836" y="4430409"/>
              <a:ext cx="969550" cy="458627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lt1"/>
                  </a:solidFill>
                </a:rPr>
                <a:t>ERK</a:t>
              </a:r>
            </a:p>
          </p:txBody>
        </p:sp>
        <p:sp>
          <p:nvSpPr>
            <p:cNvPr id="16" name="Arc 15"/>
            <p:cNvSpPr>
              <a:spLocks/>
            </p:cNvSpPr>
            <p:nvPr/>
          </p:nvSpPr>
          <p:spPr bwMode="auto">
            <a:xfrm>
              <a:off x="3376888" y="5154181"/>
              <a:ext cx="2291663" cy="1234352"/>
            </a:xfrm>
            <a:custGeom>
              <a:avLst/>
              <a:gdLst>
                <a:gd name="T0" fmla="*/ 1145832 w 2291663"/>
                <a:gd name="T1" fmla="*/ 0 h 1234352"/>
                <a:gd name="T2" fmla="*/ 2291664 w 2291663"/>
                <a:gd name="T3" fmla="*/ 617176 h 123435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291663" h="1234352" stroke="0">
                  <a:moveTo>
                    <a:pt x="1145832" y="0"/>
                  </a:moveTo>
                  <a:cubicBezTo>
                    <a:pt x="1778658" y="0"/>
                    <a:pt x="2291664" y="276319"/>
                    <a:pt x="2291664" y="617176"/>
                  </a:cubicBezTo>
                  <a:lnTo>
                    <a:pt x="1145832" y="617176"/>
                  </a:lnTo>
                  <a:lnTo>
                    <a:pt x="1145832" y="0"/>
                  </a:lnTo>
                  <a:close/>
                </a:path>
                <a:path w="2291663" h="1234352" fill="none">
                  <a:moveTo>
                    <a:pt x="1145832" y="0"/>
                  </a:moveTo>
                  <a:cubicBezTo>
                    <a:pt x="1778658" y="0"/>
                    <a:pt x="2291664" y="276319"/>
                    <a:pt x="2291664" y="617176"/>
                  </a:cubicBezTo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7" name="Arc 16"/>
            <p:cNvSpPr>
              <a:spLocks/>
            </p:cNvSpPr>
            <p:nvPr/>
          </p:nvSpPr>
          <p:spPr bwMode="auto">
            <a:xfrm flipH="1">
              <a:off x="3381973" y="5154181"/>
              <a:ext cx="2289968" cy="1234352"/>
            </a:xfrm>
            <a:custGeom>
              <a:avLst/>
              <a:gdLst>
                <a:gd name="T0" fmla="*/ 1144984 w 2289968"/>
                <a:gd name="T1" fmla="*/ 0 h 1234352"/>
                <a:gd name="T2" fmla="*/ 2289931 w 2289968"/>
                <a:gd name="T3" fmla="*/ 612230 h 123435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289968" h="1234352" stroke="0">
                  <a:moveTo>
                    <a:pt x="1144984" y="0"/>
                  </a:moveTo>
                  <a:cubicBezTo>
                    <a:pt x="1773761" y="0"/>
                    <a:pt x="2284892" y="273314"/>
                    <a:pt x="2289931" y="612230"/>
                  </a:cubicBezTo>
                  <a:lnTo>
                    <a:pt x="1144984" y="617176"/>
                  </a:lnTo>
                  <a:lnTo>
                    <a:pt x="1144984" y="0"/>
                  </a:lnTo>
                  <a:close/>
                </a:path>
                <a:path w="2289968" h="1234352" fill="none">
                  <a:moveTo>
                    <a:pt x="1144984" y="0"/>
                  </a:moveTo>
                  <a:cubicBezTo>
                    <a:pt x="1773761" y="0"/>
                    <a:pt x="2284892" y="273314"/>
                    <a:pt x="2289931" y="61223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18" name="Straight Arrow Connector 17"/>
            <p:cNvCxnSpPr>
              <a:cxnSpLocks noChangeShapeType="1"/>
            </p:cNvCxnSpPr>
            <p:nvPr/>
          </p:nvCxnSpPr>
          <p:spPr bwMode="auto">
            <a:xfrm>
              <a:off x="4695611" y="2153395"/>
              <a:ext cx="0" cy="374427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Arrow Connector 18"/>
            <p:cNvCxnSpPr>
              <a:cxnSpLocks noChangeShapeType="1"/>
            </p:cNvCxnSpPr>
            <p:nvPr/>
          </p:nvCxnSpPr>
          <p:spPr bwMode="auto">
            <a:xfrm>
              <a:off x="4695611" y="3050944"/>
              <a:ext cx="0" cy="3762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Straight Arrow Connector 19"/>
            <p:cNvCxnSpPr>
              <a:cxnSpLocks noChangeShapeType="1"/>
            </p:cNvCxnSpPr>
            <p:nvPr/>
          </p:nvCxnSpPr>
          <p:spPr bwMode="auto">
            <a:xfrm>
              <a:off x="4695611" y="4002237"/>
              <a:ext cx="0" cy="3762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4530" name="TextBox 20"/>
            <p:cNvSpPr txBox="1">
              <a:spLocks noChangeArrowheads="1"/>
            </p:cNvSpPr>
            <p:nvPr/>
          </p:nvSpPr>
          <p:spPr bwMode="auto">
            <a:xfrm>
              <a:off x="5315423" y="2393366"/>
              <a:ext cx="1836857" cy="1354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/>
                <a:t>65% </a:t>
              </a:r>
              <a:r>
                <a:rPr lang="en-US" altLang="en-US" sz="1800" i="1"/>
                <a:t>BRAFV600E</a:t>
              </a:r>
            </a:p>
            <a:p>
              <a:r>
                <a:rPr lang="en-US" altLang="en-US" sz="1800" i="1"/>
                <a:t>6% BRAF indel</a:t>
              </a:r>
            </a:p>
            <a:p>
              <a:r>
                <a:rPr lang="en-US" altLang="en-US" sz="1800" i="1"/>
                <a:t>*BRAF Fusion</a:t>
              </a:r>
            </a:p>
            <a:p>
              <a:r>
                <a:rPr lang="en-US" altLang="en-US" sz="1800"/>
                <a:t>*</a:t>
              </a:r>
              <a:r>
                <a:rPr lang="en-US" altLang="en-US" sz="1800" i="1"/>
                <a:t>ARAF</a:t>
              </a:r>
            </a:p>
          </p:txBody>
        </p:sp>
        <p:sp>
          <p:nvSpPr>
            <p:cNvPr id="64531" name="TextBox 21"/>
            <p:cNvSpPr txBox="1">
              <a:spLocks noChangeArrowheads="1"/>
            </p:cNvSpPr>
            <p:nvPr/>
          </p:nvSpPr>
          <p:spPr bwMode="auto">
            <a:xfrm>
              <a:off x="5315423" y="3658340"/>
              <a:ext cx="1537333" cy="416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/>
                <a:t>15% </a:t>
              </a:r>
              <a:r>
                <a:rPr lang="en-US" altLang="en-US" sz="1800" i="1"/>
                <a:t>MAP2K1</a:t>
              </a:r>
            </a:p>
          </p:txBody>
        </p:sp>
        <p:sp>
          <p:nvSpPr>
            <p:cNvPr id="64532" name="TextBox 22"/>
            <p:cNvSpPr txBox="1">
              <a:spLocks noChangeArrowheads="1"/>
            </p:cNvSpPr>
            <p:nvPr/>
          </p:nvSpPr>
          <p:spPr bwMode="auto">
            <a:xfrm>
              <a:off x="2587309" y="1035491"/>
              <a:ext cx="965669" cy="416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/>
                <a:t>*</a:t>
              </a:r>
              <a:r>
                <a:rPr lang="en-US" altLang="en-US" sz="1800" i="1"/>
                <a:t>ERBB3</a:t>
              </a:r>
            </a:p>
          </p:txBody>
        </p:sp>
        <p:cxnSp>
          <p:nvCxnSpPr>
            <p:cNvPr id="24" name="Straight Arrow Connector 23"/>
            <p:cNvCxnSpPr>
              <a:cxnSpLocks noChangeShapeType="1"/>
            </p:cNvCxnSpPr>
            <p:nvPr/>
          </p:nvCxnSpPr>
          <p:spPr bwMode="auto">
            <a:xfrm>
              <a:off x="4690527" y="4998319"/>
              <a:ext cx="8475" cy="478335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4534" name="TextBox 24"/>
            <p:cNvSpPr txBox="1">
              <a:spLocks noChangeArrowheads="1"/>
            </p:cNvSpPr>
            <p:nvPr/>
          </p:nvSpPr>
          <p:spPr bwMode="auto">
            <a:xfrm>
              <a:off x="6771614" y="5372446"/>
              <a:ext cx="712219" cy="520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/>
                <a:t>LCH</a:t>
              </a:r>
            </a:p>
          </p:txBody>
        </p:sp>
        <p:cxnSp>
          <p:nvCxnSpPr>
            <p:cNvPr id="26" name="Straight Arrow Connector 25"/>
            <p:cNvCxnSpPr>
              <a:cxnSpLocks noChangeShapeType="1"/>
            </p:cNvCxnSpPr>
            <p:nvPr/>
          </p:nvCxnSpPr>
          <p:spPr bwMode="auto">
            <a:xfrm>
              <a:off x="4715951" y="5628931"/>
              <a:ext cx="1935710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4536" name="TextBox 26"/>
            <p:cNvSpPr txBox="1">
              <a:spLocks noChangeArrowheads="1"/>
            </p:cNvSpPr>
            <p:nvPr/>
          </p:nvSpPr>
          <p:spPr bwMode="auto">
            <a:xfrm>
              <a:off x="1437788" y="3487972"/>
              <a:ext cx="1644203" cy="416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/>
                <a:t>15% Unknown</a:t>
              </a:r>
            </a:p>
          </p:txBody>
        </p:sp>
        <p:cxnSp>
          <p:nvCxnSpPr>
            <p:cNvPr id="28" name="Straight Arrow Connector 27"/>
            <p:cNvCxnSpPr>
              <a:cxnSpLocks noChangeShapeType="1"/>
            </p:cNvCxnSpPr>
            <p:nvPr/>
          </p:nvCxnSpPr>
          <p:spPr bwMode="auto">
            <a:xfrm>
              <a:off x="3088735" y="3932369"/>
              <a:ext cx="1427205" cy="446086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Straight Arrow Connector 28"/>
            <p:cNvCxnSpPr>
              <a:cxnSpLocks noChangeShapeType="1"/>
            </p:cNvCxnSpPr>
            <p:nvPr/>
          </p:nvCxnSpPr>
          <p:spPr bwMode="auto">
            <a:xfrm>
              <a:off x="3088735" y="4002237"/>
              <a:ext cx="1611962" cy="1626694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prstDash val="sysDash"/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Arrow Connector 29"/>
            <p:cNvCxnSpPr>
              <a:cxnSpLocks noChangeShapeType="1"/>
            </p:cNvCxnSpPr>
            <p:nvPr/>
          </p:nvCxnSpPr>
          <p:spPr bwMode="auto">
            <a:xfrm>
              <a:off x="3909123" y="1508451"/>
              <a:ext cx="393244" cy="17556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Rounded Rectangle 1"/>
          <p:cNvSpPr>
            <a:spLocks noChangeArrowheads="1"/>
          </p:cNvSpPr>
          <p:nvPr/>
        </p:nvSpPr>
        <p:spPr bwMode="auto">
          <a:xfrm>
            <a:off x="5957888" y="1252158"/>
            <a:ext cx="1905000" cy="4572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66992D-2E8C-4069-A452-58A1D0481D9A}"/>
              </a:ext>
            </a:extLst>
          </p:cNvPr>
          <p:cNvSpPr/>
          <p:nvPr/>
        </p:nvSpPr>
        <p:spPr>
          <a:xfrm>
            <a:off x="9015469" y="5401178"/>
            <a:ext cx="29100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</a:rPr>
              <a:t>Image courtesy of Carl Allen, MD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7985171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LCH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23037394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493838"/>
            <a:ext cx="8229600" cy="4525962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sz="3200" dirty="0"/>
              <a:t>Incidence: 5-8/million children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3200" dirty="0"/>
              <a:t>Male/female: 1.3/1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3200" dirty="0"/>
              <a:t>Median age at presentation: 2.4 </a:t>
            </a:r>
            <a:r>
              <a:rPr lang="en-US" sz="3200" dirty="0" err="1"/>
              <a:t>yrs</a:t>
            </a:r>
            <a:endParaRPr lang="en-US" sz="3200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en-US" sz="3200" dirty="0"/>
              <a:t>Epidemiologic associations: 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800" dirty="0"/>
              <a:t>Rare in Africans and African-Americans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800" dirty="0"/>
              <a:t>Some families with multiple children reported (?)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2800" dirty="0"/>
              <a:t>Increased incidence of thyroid/autoimmune disease in family (?)</a:t>
            </a:r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marL="914400" lvl="2" indent="0">
              <a:buNone/>
              <a:defRPr/>
            </a:pPr>
            <a:endParaRPr lang="en-US" dirty="0"/>
          </a:p>
          <a:p>
            <a:pPr marL="457200" lvl="1" indent="0">
              <a:buNone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marL="457200" lvl="1" indent="0">
              <a:buNone/>
              <a:defRPr/>
            </a:pPr>
            <a:endParaRPr lang="en-US" b="1" dirty="0">
              <a:solidFill>
                <a:srgbClr val="800000"/>
              </a:solidFill>
            </a:endParaRPr>
          </a:p>
          <a:p>
            <a:pPr lvl="1" eaLnBrk="1" hangingPunct="1">
              <a:buFont typeface="Arial" charset="0"/>
              <a:buChar char="–"/>
              <a:defRPr/>
            </a:pPr>
            <a:endParaRPr lang="en-US" b="1" dirty="0">
              <a:solidFill>
                <a:srgbClr val="800000"/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marL="914400" lvl="2" indent="0">
              <a:buNone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dirty="0">
              <a:cs typeface="+mn-cs"/>
            </a:endParaRPr>
          </a:p>
        </p:txBody>
      </p:sp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3864076" y="365125"/>
            <a:ext cx="7489723" cy="1325563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LCH</a:t>
            </a:r>
          </a:p>
        </p:txBody>
      </p:sp>
    </p:spTree>
    <p:extLst>
      <p:ext uri="{BB962C8B-B14F-4D97-AF65-F5344CB8AC3E}">
        <p14:creationId xmlns:p14="http://schemas.microsoft.com/office/powerpoint/2010/main" val="29560180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4938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ea typeface="ＭＳ Ｐゴシック" panose="020B0600070205080204" pitchFamily="34" charset="-128"/>
              </a:rPr>
              <a:t>Disease categories:</a:t>
            </a:r>
          </a:p>
          <a:p>
            <a:pPr lvl="1"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Risk based on organ involvement</a:t>
            </a:r>
          </a:p>
          <a:p>
            <a:pPr lvl="2" eaLnBrk="1" hangingPunct="1"/>
            <a:r>
              <a:rPr lang="en-US" altLang="en-US" sz="2400" dirty="0">
                <a:ea typeface="ＭＳ Ｐゴシック" panose="020B0600070205080204" pitchFamily="34" charset="-128"/>
              </a:rPr>
              <a:t>“Risk” = risk of death</a:t>
            </a:r>
          </a:p>
          <a:p>
            <a:pPr lvl="2" eaLnBrk="1" hangingPunct="1"/>
            <a:r>
              <a:rPr lang="en-US" altLang="en-US" sz="2400" dirty="0">
                <a:ea typeface="ＭＳ Ｐゴシック" panose="020B0600070205080204" pitchFamily="34" charset="-128"/>
              </a:rPr>
              <a:t>High Risk (</a:t>
            </a:r>
            <a:r>
              <a:rPr lang="en-US" altLang="en-US" sz="2400" b="1" dirty="0">
                <a:solidFill>
                  <a:srgbClr val="800000"/>
                </a:solidFill>
                <a:ea typeface="ＭＳ Ｐゴシック" panose="020B0600070205080204" pitchFamily="34" charset="-128"/>
              </a:rPr>
              <a:t>liver, bone marrow, spleen</a:t>
            </a:r>
            <a:r>
              <a:rPr lang="en-US" altLang="en-US" sz="2400" dirty="0">
                <a:ea typeface="ＭＳ Ｐゴシック" panose="020B0600070205080204" pitchFamily="34" charset="-128"/>
              </a:rPr>
              <a:t>)</a:t>
            </a:r>
          </a:p>
          <a:p>
            <a:pPr lvl="2" eaLnBrk="1" hangingPunct="1"/>
            <a:r>
              <a:rPr lang="en-US" altLang="en-US" sz="2400" dirty="0">
                <a:ea typeface="ＭＳ Ｐゴシック" panose="020B0600070205080204" pitchFamily="34" charset="-128"/>
              </a:rPr>
              <a:t>Multisystem Low Risk </a:t>
            </a:r>
          </a:p>
          <a:p>
            <a:pPr lvl="2" eaLnBrk="1" hangingPunct="1"/>
            <a:r>
              <a:rPr lang="en-US" altLang="en-US" sz="2400" dirty="0">
                <a:ea typeface="ＭＳ Ｐゴシック" panose="020B0600070205080204" pitchFamily="34" charset="-128"/>
              </a:rPr>
              <a:t>Single system Low Risk</a:t>
            </a:r>
          </a:p>
          <a:p>
            <a:pPr lvl="1"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CNS risk</a:t>
            </a:r>
          </a:p>
          <a:p>
            <a:pPr lvl="2" eaLnBrk="1" hangingPunct="1"/>
            <a:r>
              <a:rPr lang="en-US" altLang="en-US" sz="2400" dirty="0">
                <a:ea typeface="ＭＳ Ｐゴシック" panose="020B0600070205080204" pitchFamily="34" charset="-128"/>
              </a:rPr>
              <a:t>“Risk” = risk of developing neurodegeneration</a:t>
            </a:r>
          </a:p>
          <a:p>
            <a:pPr lvl="2" eaLnBrk="1" hangingPunct="1"/>
            <a:r>
              <a:rPr lang="en-US" altLang="en-US" sz="2400" dirty="0">
                <a:ea typeface="ＭＳ Ｐゴシック" panose="020B0600070205080204" pitchFamily="34" charset="-128"/>
              </a:rPr>
              <a:t>Lesions in skull (front of face, skull base) and </a:t>
            </a:r>
            <a:r>
              <a:rPr lang="en-US" altLang="en-US" sz="2400" b="1" dirty="0">
                <a:solidFill>
                  <a:srgbClr val="800000"/>
                </a:solidFill>
                <a:ea typeface="ＭＳ Ｐゴシック" panose="020B0600070205080204" pitchFamily="34" charset="-128"/>
              </a:rPr>
              <a:t>pituitary</a:t>
            </a: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z="1000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z="1000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 dirty="0"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en-US" b="1" dirty="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b="1" dirty="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026310" y="365125"/>
            <a:ext cx="7327490" cy="1325563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LCH</a:t>
            </a:r>
          </a:p>
        </p:txBody>
      </p:sp>
    </p:spTree>
    <p:extLst>
      <p:ext uri="{BB962C8B-B14F-4D97-AF65-F5344CB8AC3E}">
        <p14:creationId xmlns:p14="http://schemas.microsoft.com/office/powerpoint/2010/main" val="30281555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>
          <a:xfrm>
            <a:off x="2751803" y="123855"/>
            <a:ext cx="6688394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LCH</a:t>
            </a:r>
          </a:p>
        </p:txBody>
      </p:sp>
      <p:pic>
        <p:nvPicPr>
          <p:cNvPr id="67586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558"/>
          <a:stretch>
            <a:fillRect/>
          </a:stretch>
        </p:blipFill>
        <p:spPr bwMode="auto">
          <a:xfrm>
            <a:off x="8229600" y="1524001"/>
            <a:ext cx="1981200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4"/>
          <a:stretch>
            <a:fillRect/>
          </a:stretch>
        </p:blipFill>
        <p:spPr bwMode="auto">
          <a:xfrm>
            <a:off x="2590800" y="1493838"/>
            <a:ext cx="2133600" cy="498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1"/>
            <a:ext cx="2133600" cy="463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Box 1"/>
          <p:cNvSpPr txBox="1">
            <a:spLocks noChangeArrowheads="1"/>
          </p:cNvSpPr>
          <p:nvPr/>
        </p:nvSpPr>
        <p:spPr bwMode="auto">
          <a:xfrm>
            <a:off x="2895600" y="1066800"/>
            <a:ext cx="20355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/>
              <a:t>Single low-risk</a:t>
            </a:r>
          </a:p>
        </p:txBody>
      </p:sp>
      <p:sp>
        <p:nvSpPr>
          <p:cNvPr id="67590" name="TextBox 6"/>
          <p:cNvSpPr txBox="1">
            <a:spLocks noChangeArrowheads="1"/>
          </p:cNvSpPr>
          <p:nvPr/>
        </p:nvSpPr>
        <p:spPr bwMode="auto">
          <a:xfrm>
            <a:off x="5233988" y="1066800"/>
            <a:ext cx="21777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dirty="0"/>
              <a:t>Multifocal low-risk</a:t>
            </a:r>
          </a:p>
        </p:txBody>
      </p:sp>
      <p:sp>
        <p:nvSpPr>
          <p:cNvPr id="67591" name="TextBox 7"/>
          <p:cNvSpPr txBox="1">
            <a:spLocks noChangeArrowheads="1"/>
          </p:cNvSpPr>
          <p:nvPr/>
        </p:nvSpPr>
        <p:spPr bwMode="auto">
          <a:xfrm>
            <a:off x="8666164" y="1066800"/>
            <a:ext cx="11272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dirty="0"/>
              <a:t>High-risk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24096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864" y="365125"/>
            <a:ext cx="10114935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LCH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444283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B85DD-B5C7-4838-B2C0-CA2D921AB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91" y="162046"/>
            <a:ext cx="11610109" cy="868101"/>
          </a:xfrm>
        </p:spPr>
        <p:txBody>
          <a:bodyPr/>
          <a:lstStyle/>
          <a:p>
            <a:r>
              <a:rPr lang="en-US" altLang="en-US" dirty="0" err="1">
                <a:ea typeface="ＭＳ Ｐゴシック" panose="020B0600070205080204" pitchFamily="34" charset="-128"/>
              </a:rPr>
              <a:t>Myelodysplastic</a:t>
            </a:r>
            <a:r>
              <a:rPr lang="en-US" altLang="en-US" dirty="0">
                <a:ea typeface="ＭＳ Ｐゴシック" panose="020B0600070205080204" pitchFamily="34" charset="-128"/>
              </a:rPr>
              <a:t> Syndromes</a:t>
            </a:r>
            <a:endParaRPr lang="en-US" dirty="0">
              <a:latin typeface="Myelodysplastic SyndromesMyelodysplastic SyndromesCalibri (Body)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9C5EC-424D-4808-B872-FD0833436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1030147"/>
            <a:ext cx="11610109" cy="5146816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b="1" dirty="0" err="1"/>
              <a:t>Cytogenetics</a:t>
            </a:r>
            <a:endParaRPr lang="en-US" b="1" dirty="0"/>
          </a:p>
          <a:p>
            <a:pPr lvl="1">
              <a:buFont typeface="Arial" charset="0"/>
              <a:buChar char="–"/>
              <a:defRPr/>
            </a:pPr>
            <a:r>
              <a:rPr lang="en-US" sz="3200" b="1" dirty="0" err="1">
                <a:solidFill>
                  <a:srgbClr val="FF0000"/>
                </a:solidFill>
              </a:rPr>
              <a:t>Monosomy</a:t>
            </a:r>
            <a:r>
              <a:rPr lang="en-US" sz="3200" b="1" dirty="0">
                <a:solidFill>
                  <a:srgbClr val="FF0000"/>
                </a:solidFill>
              </a:rPr>
              <a:t> 7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most common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3200" dirty="0">
                <a:solidFill>
                  <a:srgbClr val="FF0000"/>
                </a:solidFill>
              </a:rPr>
              <a:t>Trisomy 8</a:t>
            </a:r>
            <a:r>
              <a:rPr lang="en-US" sz="3200" dirty="0"/>
              <a:t>, </a:t>
            </a:r>
            <a:r>
              <a:rPr lang="en-US" sz="3200" dirty="0">
                <a:solidFill>
                  <a:srgbClr val="FF0000"/>
                </a:solidFill>
              </a:rPr>
              <a:t>Trisomy 21 </a:t>
            </a:r>
            <a:r>
              <a:rPr lang="en-US" sz="3200" dirty="0"/>
              <a:t>also common </a:t>
            </a:r>
          </a:p>
          <a:p>
            <a:pPr lvl="2">
              <a:buFont typeface="Arial" charset="0"/>
              <a:buChar char="•"/>
              <a:defRPr/>
            </a:pPr>
            <a:r>
              <a:rPr lang="en-US" sz="3200" dirty="0"/>
              <a:t>If “non-Down” MDS look for </a:t>
            </a:r>
            <a:r>
              <a:rPr lang="en-US" sz="3200" dirty="0" err="1"/>
              <a:t>germline</a:t>
            </a:r>
            <a:r>
              <a:rPr lang="en-US" sz="3200" dirty="0"/>
              <a:t> </a:t>
            </a:r>
            <a:r>
              <a:rPr lang="en-US" sz="3200" dirty="0" err="1"/>
              <a:t>mosaicism</a:t>
            </a:r>
            <a:endParaRPr lang="en-US" sz="3200" dirty="0"/>
          </a:p>
          <a:p>
            <a:pPr lvl="1">
              <a:buFont typeface="Arial" charset="0"/>
              <a:buChar char="–"/>
              <a:defRPr/>
            </a:pPr>
            <a:r>
              <a:rPr lang="en-US" sz="3200" dirty="0"/>
              <a:t>3 or more chromosomal aberrations (at least 1 structural) is strongest predictor of poor outcome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Secondary MDS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3200" dirty="0"/>
              <a:t>After chemotherapy or radiation therapy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3200" dirty="0"/>
              <a:t>Inherited BMF disorders and familial diseases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5637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LCH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265238"/>
            <a:ext cx="8229600" cy="4525962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b="1" dirty="0"/>
              <a:t>Histology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b="1" dirty="0">
                <a:solidFill>
                  <a:srgbClr val="800000"/>
                </a:solidFill>
              </a:rPr>
              <a:t>CD207+</a:t>
            </a:r>
            <a:r>
              <a:rPr lang="en-US" dirty="0"/>
              <a:t>, CD1a+ </a:t>
            </a:r>
            <a:r>
              <a:rPr lang="en-US" dirty="0" err="1"/>
              <a:t>histiocytes</a:t>
            </a:r>
            <a:r>
              <a:rPr lang="en-US" dirty="0"/>
              <a:t> among inflammatory infiltrate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b="1" dirty="0" err="1">
                <a:solidFill>
                  <a:srgbClr val="800000"/>
                </a:solidFill>
              </a:rPr>
              <a:t>Birbeck</a:t>
            </a:r>
            <a:r>
              <a:rPr lang="en-US" b="1" dirty="0">
                <a:solidFill>
                  <a:srgbClr val="800000"/>
                </a:solidFill>
              </a:rPr>
              <a:t> granules </a:t>
            </a:r>
            <a:r>
              <a:rPr lang="en-US" dirty="0"/>
              <a:t>on electron microscopy</a:t>
            </a:r>
          </a:p>
          <a:p>
            <a:pPr marL="457200" lvl="1" indent="0">
              <a:buNone/>
              <a:defRPr/>
            </a:pPr>
            <a:endParaRPr lang="en-US" b="1" dirty="0">
              <a:solidFill>
                <a:srgbClr val="800000"/>
              </a:solidFill>
            </a:endParaRPr>
          </a:p>
          <a:p>
            <a:pPr lvl="1" eaLnBrk="1" hangingPunct="1">
              <a:buFont typeface="Arial" charset="0"/>
              <a:buChar char="–"/>
              <a:defRPr/>
            </a:pPr>
            <a:endParaRPr lang="en-US" b="1" dirty="0">
              <a:solidFill>
                <a:srgbClr val="800000"/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marL="457200" lvl="1" indent="0">
              <a:buNone/>
              <a:defRPr/>
            </a:pPr>
            <a:endParaRPr lang="en-US" dirty="0"/>
          </a:p>
          <a:p>
            <a:pPr marL="457200" lvl="1" indent="0">
              <a:buNone/>
              <a:defRPr/>
            </a:pPr>
            <a:endParaRPr lang="en-US" dirty="0"/>
          </a:p>
          <a:p>
            <a:pPr marL="457200" lvl="1" indent="0">
              <a:buNone/>
              <a:defRPr/>
            </a:pPr>
            <a:endParaRPr lang="en-US" dirty="0"/>
          </a:p>
          <a:p>
            <a:pPr marL="914400" lvl="2" indent="0">
              <a:buNone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dirty="0">
              <a:cs typeface="+mn-cs"/>
            </a:endParaRPr>
          </a:p>
        </p:txBody>
      </p:sp>
      <p:pic>
        <p:nvPicPr>
          <p:cNvPr id="62467" name="Picture 2" descr="LCH 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3940176"/>
            <a:ext cx="3713163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4125913"/>
            <a:ext cx="3733800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Box 1"/>
          <p:cNvSpPr txBox="1">
            <a:spLocks noChangeArrowheads="1"/>
          </p:cNvSpPr>
          <p:nvPr/>
        </p:nvSpPr>
        <p:spPr bwMode="auto">
          <a:xfrm>
            <a:off x="3124200" y="6445251"/>
            <a:ext cx="2274888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Images courtesy of Dr. John Hicks</a:t>
            </a:r>
          </a:p>
        </p:txBody>
      </p:sp>
      <p:sp>
        <p:nvSpPr>
          <p:cNvPr id="62470" name="TextBox 7"/>
          <p:cNvSpPr txBox="1">
            <a:spLocks noChangeArrowheads="1"/>
          </p:cNvSpPr>
          <p:nvPr/>
        </p:nvSpPr>
        <p:spPr bwMode="auto">
          <a:xfrm>
            <a:off x="3451226" y="2819400"/>
            <a:ext cx="803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CD207</a:t>
            </a:r>
          </a:p>
        </p:txBody>
      </p:sp>
      <p:sp>
        <p:nvSpPr>
          <p:cNvPr id="62471" name="TextBox 8"/>
          <p:cNvSpPr txBox="1">
            <a:spLocks noChangeArrowheads="1"/>
          </p:cNvSpPr>
          <p:nvPr/>
        </p:nvSpPr>
        <p:spPr bwMode="auto">
          <a:xfrm>
            <a:off x="4987926" y="2819400"/>
            <a:ext cx="701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CD1A</a:t>
            </a:r>
          </a:p>
        </p:txBody>
      </p:sp>
      <p:sp>
        <p:nvSpPr>
          <p:cNvPr id="62472" name="TextBox 9"/>
          <p:cNvSpPr txBox="1">
            <a:spLocks noChangeArrowheads="1"/>
          </p:cNvSpPr>
          <p:nvPr/>
        </p:nvSpPr>
        <p:spPr bwMode="auto">
          <a:xfrm>
            <a:off x="6446838" y="28194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S100A</a:t>
            </a:r>
          </a:p>
        </p:txBody>
      </p:sp>
      <p:pic>
        <p:nvPicPr>
          <p:cNvPr id="62473" name="Picture 10" descr="Image_114"/>
          <p:cNvPicPr>
            <a:picLocks noGrp="1" noChangeAspect="1"/>
          </p:cNvPicPr>
          <p:nvPr isPhoto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914" y="3159126"/>
            <a:ext cx="145732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4" name="Picture 11" descr="Image_113"/>
          <p:cNvPicPr>
            <a:picLocks noGrp="1" noChangeAspect="1"/>
          </p:cNvPicPr>
          <p:nvPr isPhoto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26" y="3159126"/>
            <a:ext cx="145891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5" name="Picture 12" descr="Image_103"/>
          <p:cNvPicPr>
            <a:picLocks noGrp="1" noChangeAspect="1"/>
          </p:cNvPicPr>
          <p:nvPr isPhoto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6" y="3159126"/>
            <a:ext cx="145732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6" name="Picture 13" descr="Image_105"/>
          <p:cNvPicPr>
            <a:picLocks noGrp="1" noChangeAspect="1"/>
          </p:cNvPicPr>
          <p:nvPr isPhoto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1" y="3159126"/>
            <a:ext cx="145732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7" name="Picture 14" descr="Image_109"/>
          <p:cNvPicPr>
            <a:picLocks noGrp="1" noChangeAspect="1"/>
          </p:cNvPicPr>
          <p:nvPr isPhoto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3159126"/>
            <a:ext cx="145732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8" name="TextBox 15"/>
          <p:cNvSpPr txBox="1">
            <a:spLocks noChangeArrowheads="1"/>
          </p:cNvSpPr>
          <p:nvPr/>
        </p:nvSpPr>
        <p:spPr bwMode="auto">
          <a:xfrm>
            <a:off x="9278939" y="2819400"/>
            <a:ext cx="1057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Factor XII</a:t>
            </a:r>
          </a:p>
        </p:txBody>
      </p:sp>
      <p:sp>
        <p:nvSpPr>
          <p:cNvPr id="62479" name="TextBox 16"/>
          <p:cNvSpPr txBox="1">
            <a:spLocks noChangeArrowheads="1"/>
          </p:cNvSpPr>
          <p:nvPr/>
        </p:nvSpPr>
        <p:spPr bwMode="auto">
          <a:xfrm>
            <a:off x="7959725" y="2819400"/>
            <a:ext cx="757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Fascin</a:t>
            </a:r>
          </a:p>
        </p:txBody>
      </p:sp>
    </p:spTree>
    <p:extLst>
      <p:ext uri="{BB962C8B-B14F-4D97-AF65-F5344CB8AC3E}">
        <p14:creationId xmlns:p14="http://schemas.microsoft.com/office/powerpoint/2010/main" val="22700015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493838"/>
            <a:ext cx="8229600" cy="4525962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b="1" i="1" dirty="0"/>
              <a:t>Presenting symptoms are highly variable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Bone marrow: 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 err="1"/>
              <a:t>Cytopenias</a:t>
            </a:r>
            <a:r>
              <a:rPr lang="en-US" dirty="0"/>
              <a:t>, </a:t>
            </a:r>
            <a:r>
              <a:rPr lang="en-US" dirty="0" err="1"/>
              <a:t>hemophagocytosis</a:t>
            </a: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Spleen: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Splenomegaly, abdominal pain, </a:t>
            </a:r>
            <a:r>
              <a:rPr lang="en-US" dirty="0" err="1"/>
              <a:t>throbocytopenia</a:t>
            </a: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Liver: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Hepatomegaly, abdominal pain, jaundice, ascites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 marL="457200" lvl="1" indent="0">
              <a:buNone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marL="914400" lvl="2" indent="0">
              <a:buNone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marL="457200" lvl="1" indent="0">
              <a:buNone/>
              <a:defRPr/>
            </a:pPr>
            <a:endParaRPr lang="en-US" b="1" dirty="0">
              <a:solidFill>
                <a:srgbClr val="800000"/>
              </a:solidFill>
            </a:endParaRPr>
          </a:p>
          <a:p>
            <a:pPr lvl="1" eaLnBrk="1" hangingPunct="1">
              <a:buFont typeface="Arial" charset="0"/>
              <a:buChar char="–"/>
              <a:defRPr/>
            </a:pPr>
            <a:endParaRPr lang="en-US" b="1" dirty="0">
              <a:solidFill>
                <a:srgbClr val="800000"/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marL="914400" lvl="2" indent="0">
              <a:buNone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dirty="0">
              <a:cs typeface="+mn-cs"/>
            </a:endParaRPr>
          </a:p>
        </p:txBody>
      </p:sp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235974" y="365125"/>
            <a:ext cx="11117826" cy="1325563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LCH</a:t>
            </a:r>
          </a:p>
        </p:txBody>
      </p:sp>
    </p:spTree>
    <p:extLst>
      <p:ext uri="{BB962C8B-B14F-4D97-AF65-F5344CB8AC3E}">
        <p14:creationId xmlns:p14="http://schemas.microsoft.com/office/powerpoint/2010/main" val="12460599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371601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altLang="en-US" b="1" i="1" dirty="0">
                <a:ea typeface="ＭＳ Ｐゴシック" panose="020B0600070205080204" pitchFamily="34" charset="-128"/>
              </a:rPr>
              <a:t>Presenting symptoms are highly variable</a:t>
            </a:r>
          </a:p>
          <a:p>
            <a:pPr lvl="1"/>
            <a:r>
              <a:rPr lang="en-US" altLang="en-US" sz="2800" dirty="0">
                <a:ea typeface="ＭＳ Ｐゴシック" panose="020B0600070205080204" pitchFamily="34" charset="-128"/>
              </a:rPr>
              <a:t>Skin: </a:t>
            </a:r>
          </a:p>
          <a:p>
            <a:pPr lvl="2"/>
            <a:r>
              <a:rPr lang="en-US" altLang="en-US" sz="2400" dirty="0">
                <a:ea typeface="ＭＳ Ｐゴシック" panose="020B0600070205080204" pitchFamily="34" charset="-128"/>
              </a:rPr>
              <a:t>Can look like anything</a:t>
            </a:r>
          </a:p>
          <a:p>
            <a:pPr lvl="2"/>
            <a:r>
              <a:rPr lang="en-US" altLang="en-US" sz="2400" dirty="0">
                <a:ea typeface="ＭＳ Ｐゴシック" panose="020B0600070205080204" pitchFamily="34" charset="-128"/>
              </a:rPr>
              <a:t>Pruritic, scaly, erythematous</a:t>
            </a:r>
          </a:p>
          <a:p>
            <a:pPr lvl="2"/>
            <a:r>
              <a:rPr lang="en-US" altLang="en-US" sz="2400" dirty="0">
                <a:ea typeface="ＭＳ Ｐゴシック" panose="020B0600070205080204" pitchFamily="34" charset="-128"/>
              </a:rPr>
              <a:t>Otitis externa with purulent drainage</a:t>
            </a:r>
          </a:p>
          <a:p>
            <a:pPr lvl="1"/>
            <a:r>
              <a:rPr lang="en-US" altLang="en-US" sz="2800" dirty="0">
                <a:ea typeface="ＭＳ Ｐゴシック" panose="020B0600070205080204" pitchFamily="34" charset="-128"/>
              </a:rPr>
              <a:t>Bones: </a:t>
            </a:r>
          </a:p>
          <a:p>
            <a:pPr lvl="2"/>
            <a:r>
              <a:rPr lang="en-US" altLang="en-US" sz="2400" dirty="0">
                <a:ea typeface="ＭＳ Ｐゴシック" panose="020B0600070205080204" pitchFamily="34" charset="-128"/>
              </a:rPr>
              <a:t>painful swelling, mastoiditis </a:t>
            </a:r>
          </a:p>
          <a:p>
            <a:pPr lvl="1"/>
            <a:r>
              <a:rPr lang="en-US" altLang="en-US" sz="2800" dirty="0">
                <a:ea typeface="ＭＳ Ｐゴシック" panose="020B0600070205080204" pitchFamily="34" charset="-128"/>
              </a:rPr>
              <a:t>Jaw: </a:t>
            </a:r>
          </a:p>
          <a:p>
            <a:pPr lvl="2"/>
            <a:r>
              <a:rPr lang="en-US" altLang="en-US" sz="2400" b="1" dirty="0">
                <a:solidFill>
                  <a:srgbClr val="800000"/>
                </a:solidFill>
                <a:ea typeface="ＭＳ Ｐゴシック" panose="020B0600070205080204" pitchFamily="34" charset="-128"/>
              </a:rPr>
              <a:t>“floating” teeth </a:t>
            </a:r>
            <a:r>
              <a:rPr lang="en-US" altLang="en-US" sz="2400" dirty="0">
                <a:ea typeface="ＭＳ Ｐゴシック" panose="020B0600070205080204" pitchFamily="34" charset="-128"/>
              </a:rPr>
              <a:t>and early tooth eruption</a:t>
            </a:r>
          </a:p>
          <a:p>
            <a:pPr lvl="1"/>
            <a:r>
              <a:rPr lang="en-US" altLang="en-US" sz="2800" dirty="0">
                <a:ea typeface="ＭＳ Ｐゴシック" panose="020B0600070205080204" pitchFamily="34" charset="-128"/>
              </a:rPr>
              <a:t>Lymph nodes:</a:t>
            </a:r>
          </a:p>
          <a:p>
            <a:pPr lvl="2"/>
            <a:r>
              <a:rPr lang="en-US" altLang="en-US" sz="2400" dirty="0">
                <a:ea typeface="ＭＳ Ｐゴシック" panose="020B0600070205080204" pitchFamily="34" charset="-128"/>
              </a:rPr>
              <a:t>lymphadenopathy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b="1" i="1" dirty="0"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z="1000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z="1000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 dirty="0"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en-US" b="1" dirty="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b="1" dirty="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1353799" cy="1325563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LCH</a:t>
            </a:r>
          </a:p>
        </p:txBody>
      </p:sp>
    </p:spTree>
    <p:extLst>
      <p:ext uri="{BB962C8B-B14F-4D97-AF65-F5344CB8AC3E}">
        <p14:creationId xmlns:p14="http://schemas.microsoft.com/office/powerpoint/2010/main" val="38691304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417638"/>
            <a:ext cx="8229600" cy="4525962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b="1" i="1" dirty="0"/>
              <a:t>Presenting symptoms are highly variable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Pulmonary: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 interstitial pattern with cysts and nodules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spontaneous pneumothorax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Gastrointestinal: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 diarrhea, fevers, edema (</a:t>
            </a:r>
            <a:r>
              <a:rPr lang="en-US" dirty="0" err="1"/>
              <a:t>hypoalbuminemia</a:t>
            </a:r>
            <a:r>
              <a:rPr lang="en-US" dirty="0"/>
              <a:t>)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Endocrine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diabetes </a:t>
            </a:r>
            <a:r>
              <a:rPr lang="en-US" dirty="0" err="1"/>
              <a:t>insipidus</a:t>
            </a:r>
            <a:r>
              <a:rPr lang="en-US" dirty="0"/>
              <a:t>, growth hormone deficiency, hypothyroidism, </a:t>
            </a:r>
            <a:r>
              <a:rPr lang="en-US" dirty="0" err="1"/>
              <a:t>hypoadrenalism</a:t>
            </a:r>
            <a:br>
              <a:rPr lang="en-US" dirty="0"/>
            </a:br>
            <a:r>
              <a:rPr lang="en-US" dirty="0" err="1"/>
              <a:t>hypogonadism</a:t>
            </a:r>
            <a:endParaRPr lang="en-US" dirty="0"/>
          </a:p>
          <a:p>
            <a:pPr marL="0" indent="0">
              <a:buNone/>
              <a:defRPr/>
            </a:pPr>
            <a:endParaRPr lang="en-US" b="1" i="1" dirty="0"/>
          </a:p>
          <a:p>
            <a:pPr marL="0" indent="0">
              <a:buNone/>
              <a:defRPr/>
            </a:pPr>
            <a:endParaRPr lang="en-US" b="1" i="1" dirty="0"/>
          </a:p>
          <a:p>
            <a:pPr marL="457200" lvl="1" indent="0">
              <a:buNone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marL="914400" lvl="2" indent="0">
              <a:buNone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marL="457200" lvl="1" indent="0">
              <a:buNone/>
              <a:defRPr/>
            </a:pPr>
            <a:endParaRPr lang="en-US" b="1" dirty="0">
              <a:solidFill>
                <a:srgbClr val="800000"/>
              </a:solidFill>
            </a:endParaRPr>
          </a:p>
          <a:p>
            <a:pPr lvl="1" eaLnBrk="1" hangingPunct="1">
              <a:buFont typeface="Arial" charset="0"/>
              <a:buChar char="–"/>
              <a:defRPr/>
            </a:pPr>
            <a:endParaRPr lang="en-US" b="1" dirty="0">
              <a:solidFill>
                <a:srgbClr val="800000"/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marL="914400" lvl="2" indent="0">
              <a:buNone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dirty="0">
              <a:cs typeface="+mn-cs"/>
            </a:endParaRPr>
          </a:p>
        </p:txBody>
      </p:sp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766916" y="365125"/>
            <a:ext cx="10586884" cy="1325563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LCH</a:t>
            </a:r>
          </a:p>
        </p:txBody>
      </p:sp>
    </p:spTree>
    <p:extLst>
      <p:ext uri="{BB962C8B-B14F-4D97-AF65-F5344CB8AC3E}">
        <p14:creationId xmlns:p14="http://schemas.microsoft.com/office/powerpoint/2010/main" val="28019867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228600"/>
            <a:ext cx="70104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LCH</a:t>
            </a:r>
          </a:p>
        </p:txBody>
      </p:sp>
      <p:grpSp>
        <p:nvGrpSpPr>
          <p:cNvPr id="72706" name="Group 3"/>
          <p:cNvGrpSpPr>
            <a:grpSpLocks/>
          </p:cNvGrpSpPr>
          <p:nvPr/>
        </p:nvGrpSpPr>
        <p:grpSpPr bwMode="auto">
          <a:xfrm>
            <a:off x="2971800" y="1169988"/>
            <a:ext cx="6477000" cy="5154612"/>
            <a:chOff x="2402736" y="1828800"/>
            <a:chExt cx="4636827" cy="3706780"/>
          </a:xfrm>
        </p:grpSpPr>
        <p:pic>
          <p:nvPicPr>
            <p:cNvPr id="72707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736" y="3706780"/>
              <a:ext cx="2280633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2708" name="Group 9"/>
            <p:cNvGrpSpPr>
              <a:grpSpLocks noChangeAspect="1"/>
            </p:cNvGrpSpPr>
            <p:nvPr/>
          </p:nvGrpSpPr>
          <p:grpSpPr bwMode="auto">
            <a:xfrm>
              <a:off x="4724400" y="1828800"/>
              <a:ext cx="2304492" cy="1828800"/>
              <a:chOff x="2137517" y="-110149"/>
              <a:chExt cx="5501640" cy="5075246"/>
            </a:xfrm>
          </p:grpSpPr>
          <p:pic>
            <p:nvPicPr>
              <p:cNvPr id="72711" name="Picture 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" r="44498" b="19778"/>
              <a:stretch>
                <a:fillRect/>
              </a:stretch>
            </p:blipFill>
            <p:spPr bwMode="auto">
              <a:xfrm rot="5400000">
                <a:off x="2350714" y="-323346"/>
                <a:ext cx="5075246" cy="5501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 rot="1535879">
                <a:off x="3152625" y="3998938"/>
                <a:ext cx="1248060" cy="72550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</a:endParaRPr>
              </a:p>
            </p:txBody>
          </p:sp>
        </p:grpSp>
        <p:pic>
          <p:nvPicPr>
            <p:cNvPr id="72709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9760" y="1828800"/>
              <a:ext cx="2262069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10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8"/>
            <a:stretch>
              <a:fillRect/>
            </a:stretch>
          </p:blipFill>
          <p:spPr bwMode="auto">
            <a:xfrm>
              <a:off x="4711700" y="3706780"/>
              <a:ext cx="2327863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8730156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94" t="4620" r="16164" b="14441"/>
          <a:stretch>
            <a:fillRect/>
          </a:stretch>
        </p:blipFill>
        <p:spPr bwMode="auto">
          <a:xfrm>
            <a:off x="6705600" y="3830639"/>
            <a:ext cx="2336800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6" y="990601"/>
            <a:ext cx="3209925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14"/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1"/>
          <a:stretch>
            <a:fillRect/>
          </a:stretch>
        </p:blipFill>
        <p:spPr bwMode="auto">
          <a:xfrm>
            <a:off x="3406775" y="3863976"/>
            <a:ext cx="3200400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5"/>
          <a:stretch>
            <a:fillRect/>
          </a:stretch>
        </p:blipFill>
        <p:spPr bwMode="auto">
          <a:xfrm>
            <a:off x="6705600" y="990601"/>
            <a:ext cx="2362200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Rectangle 2"/>
          <p:cNvSpPr txBox="1">
            <a:spLocks noChangeArrowheads="1"/>
          </p:cNvSpPr>
          <p:nvPr/>
        </p:nvSpPr>
        <p:spPr bwMode="auto">
          <a:xfrm>
            <a:off x="2667000" y="228600"/>
            <a:ext cx="7010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000000"/>
                </a:solidFill>
              </a:rPr>
              <a:t>LCH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96725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2133600" y="228600"/>
            <a:ext cx="8153400" cy="6096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4000" b="1">
                <a:solidFill>
                  <a:srgbClr val="000000"/>
                </a:solidFill>
              </a:rPr>
              <a:t>Classic LCH Scenarios: </a:t>
            </a:r>
          </a:p>
          <a:p>
            <a:pPr algn="ctr">
              <a:lnSpc>
                <a:spcPct val="90000"/>
              </a:lnSpc>
            </a:pPr>
            <a:r>
              <a:rPr lang="en-US" altLang="en-US" sz="4000" b="1">
                <a:solidFill>
                  <a:srgbClr val="000000"/>
                </a:solidFill>
              </a:rPr>
              <a:t>“Clean margins” impair remodeling</a:t>
            </a:r>
          </a:p>
        </p:txBody>
      </p:sp>
      <p:grpSp>
        <p:nvGrpSpPr>
          <p:cNvPr id="76802" name="Group 4"/>
          <p:cNvGrpSpPr>
            <a:grpSpLocks/>
          </p:cNvGrpSpPr>
          <p:nvPr/>
        </p:nvGrpSpPr>
        <p:grpSpPr bwMode="auto">
          <a:xfrm>
            <a:off x="3441700" y="1614488"/>
            <a:ext cx="5626100" cy="5091112"/>
            <a:chOff x="1752600" y="1615191"/>
            <a:chExt cx="5625778" cy="5090409"/>
          </a:xfrm>
        </p:grpSpPr>
        <p:grpSp>
          <p:nvGrpSpPr>
            <p:cNvPr id="76803" name="Group 2"/>
            <p:cNvGrpSpPr>
              <a:grpSpLocks/>
            </p:cNvGrpSpPr>
            <p:nvPr/>
          </p:nvGrpSpPr>
          <p:grpSpPr bwMode="auto">
            <a:xfrm>
              <a:off x="1752600" y="1615191"/>
              <a:ext cx="5625778" cy="5090409"/>
              <a:chOff x="1569933" y="927647"/>
              <a:chExt cx="5625778" cy="5090409"/>
            </a:xfrm>
          </p:grpSpPr>
          <p:sp>
            <p:nvSpPr>
              <p:cNvPr id="2" name="Rectangle 1"/>
              <p:cNvSpPr>
                <a:spLocks noChangeArrowheads="1"/>
              </p:cNvSpPr>
              <p:nvPr/>
            </p:nvSpPr>
            <p:spPr bwMode="auto">
              <a:xfrm>
                <a:off x="1569933" y="927647"/>
                <a:ext cx="5625778" cy="509040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</a:endParaRPr>
              </a:p>
            </p:txBody>
          </p:sp>
          <p:pic>
            <p:nvPicPr>
              <p:cNvPr id="76807" name="Picture 2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40" t="3868" r="14420" b="15826"/>
              <a:stretch>
                <a:fillRect/>
              </a:stretch>
            </p:blipFill>
            <p:spPr bwMode="auto">
              <a:xfrm>
                <a:off x="1763977" y="969236"/>
                <a:ext cx="2359152" cy="26188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08" name="Picture 2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66" t="9676" r="12360" b="5888"/>
              <a:stretch>
                <a:fillRect/>
              </a:stretch>
            </p:blipFill>
            <p:spPr bwMode="auto">
              <a:xfrm>
                <a:off x="4868572" y="969236"/>
                <a:ext cx="2327139" cy="2624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5" name="Straight Arrow Connector 34"/>
              <p:cNvCxnSpPr>
                <a:cxnSpLocks noChangeShapeType="1"/>
              </p:cNvCxnSpPr>
              <p:nvPr/>
            </p:nvCxnSpPr>
            <p:spPr bwMode="auto">
              <a:xfrm>
                <a:off x="4122487" y="2272073"/>
                <a:ext cx="847676" cy="0"/>
              </a:xfrm>
              <a:prstGeom prst="straightConnector1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6810" name="TextBox 7"/>
              <p:cNvSpPr txBox="1">
                <a:spLocks noChangeArrowheads="1"/>
              </p:cNvSpPr>
              <p:nvPr/>
            </p:nvSpPr>
            <p:spPr bwMode="auto">
              <a:xfrm>
                <a:off x="1593367" y="998217"/>
                <a:ext cx="37702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b="1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40" name="Rectangle 39"/>
              <p:cNvSpPr>
                <a:spLocks noChangeArrowheads="1"/>
              </p:cNvSpPr>
              <p:nvPr/>
            </p:nvSpPr>
            <p:spPr bwMode="auto">
              <a:xfrm>
                <a:off x="1660416" y="5567268"/>
                <a:ext cx="533369" cy="43332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</a:endParaRPr>
              </a:p>
            </p:txBody>
          </p:sp>
          <p:pic>
            <p:nvPicPr>
              <p:cNvPr id="76812" name="Picture 1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81" t="14447" r="15424" b="15466"/>
              <a:stretch>
                <a:fillRect/>
              </a:stretch>
            </p:blipFill>
            <p:spPr bwMode="auto">
              <a:xfrm>
                <a:off x="1781617" y="3621527"/>
                <a:ext cx="2358001" cy="228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3" name="Picture 1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92" t="12720" r="13881" b="10229"/>
              <a:stretch>
                <a:fillRect/>
              </a:stretch>
            </p:blipFill>
            <p:spPr bwMode="auto">
              <a:xfrm>
                <a:off x="4868572" y="3656809"/>
                <a:ext cx="2178501" cy="228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8" name="Straight Arrow Connector 17"/>
              <p:cNvCxnSpPr>
                <a:cxnSpLocks noChangeShapeType="1"/>
              </p:cNvCxnSpPr>
              <p:nvPr/>
            </p:nvCxnSpPr>
            <p:spPr bwMode="auto">
              <a:xfrm>
                <a:off x="4122487" y="4891087"/>
                <a:ext cx="847676" cy="0"/>
              </a:xfrm>
              <a:prstGeom prst="straightConnector1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6815" name="TextBox 36"/>
              <p:cNvSpPr txBox="1">
                <a:spLocks noChangeArrowheads="1"/>
              </p:cNvSpPr>
              <p:nvPr/>
            </p:nvSpPr>
            <p:spPr bwMode="auto">
              <a:xfrm>
                <a:off x="1569933" y="3408004"/>
                <a:ext cx="35718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b="1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1660416" y="5565681"/>
                <a:ext cx="533369" cy="43332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39" name="Rectangle 38"/>
              <p:cNvSpPr>
                <a:spLocks noChangeArrowheads="1"/>
              </p:cNvSpPr>
              <p:nvPr/>
            </p:nvSpPr>
            <p:spPr bwMode="auto">
              <a:xfrm>
                <a:off x="3855802" y="5508539"/>
                <a:ext cx="533369" cy="4349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1752600" y="1677094"/>
              <a:ext cx="457174" cy="53332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1752600" y="4115158"/>
              <a:ext cx="457174" cy="53332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81389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92550" y="1828801"/>
            <a:ext cx="4413250" cy="4443413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33600" y="228600"/>
            <a:ext cx="8153400" cy="60960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4000" b="1" kern="0" dirty="0">
                <a:solidFill>
                  <a:srgbClr val="000000"/>
                </a:solidFill>
                <a:ea typeface="+mj-ea"/>
                <a:cs typeface="+mj-cs"/>
              </a:rPr>
              <a:t>Classic LCH Scenarios: 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4000" b="1" kern="0" dirty="0">
                <a:solidFill>
                  <a:srgbClr val="000000"/>
                </a:solidFill>
                <a:ea typeface="+mj-ea"/>
                <a:cs typeface="+mj-cs"/>
              </a:rPr>
              <a:t>Back pain with vertebra </a:t>
            </a:r>
            <a:r>
              <a:rPr lang="en-US" sz="4000" b="1" kern="0" dirty="0" err="1">
                <a:solidFill>
                  <a:srgbClr val="000000"/>
                </a:solidFill>
                <a:ea typeface="+mj-ea"/>
                <a:cs typeface="+mj-cs"/>
              </a:rPr>
              <a:t>plana</a:t>
            </a:r>
            <a:endParaRPr lang="en-US" sz="4000" b="1" kern="0" dirty="0">
              <a:solidFill>
                <a:srgbClr val="000000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557119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828799" y="929148"/>
            <a:ext cx="8952271" cy="5766619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b="1" i="1" dirty="0"/>
              <a:t>Lab Evaluations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dirty="0"/>
              <a:t>CBC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 </a:t>
            </a:r>
            <a:r>
              <a:rPr lang="en-US" sz="2400" dirty="0"/>
              <a:t>Bone marrow aspirate &amp; biopsy if </a:t>
            </a:r>
            <a:r>
              <a:rPr lang="en-US" sz="2400" dirty="0" err="1"/>
              <a:t>cytopenias</a:t>
            </a:r>
            <a:endParaRPr lang="en-US" sz="2400" dirty="0"/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usually infants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Isolated anemia is common and does not require bone marrow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Note that 50% of bone marrows with BRAF-V600E+ CD34+ cells were reported as histologically normal 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dirty="0"/>
              <a:t>Liver function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AST, ALT, GGT, </a:t>
            </a:r>
            <a:r>
              <a:rPr lang="en-US" dirty="0" err="1"/>
              <a:t>Bili</a:t>
            </a:r>
            <a:r>
              <a:rPr lang="en-US" dirty="0"/>
              <a:t>, Albumin/TP, PT/PTT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dirty="0"/>
              <a:t>Sodium homeostasis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Serum sodium, urine/serum </a:t>
            </a:r>
            <a:r>
              <a:rPr lang="en-US" dirty="0" err="1"/>
              <a:t>osmols</a:t>
            </a:r>
            <a:r>
              <a:rPr lang="en-US" dirty="0"/>
              <a:t> if D.I. symptoms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i="1" dirty="0"/>
              <a:t>BRAFV600E qPCR of peripheral blood 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i="1" dirty="0"/>
              <a:t>(+) suggests High Risk (if lesion (+)</a:t>
            </a:r>
          </a:p>
          <a:p>
            <a:pPr marL="0" indent="0">
              <a:buNone/>
              <a:defRPr/>
            </a:pPr>
            <a:endParaRPr lang="en-US" b="1" i="1" dirty="0"/>
          </a:p>
          <a:p>
            <a:pPr marL="0" indent="0">
              <a:buNone/>
              <a:defRPr/>
            </a:pPr>
            <a:endParaRPr lang="en-US" b="1" i="1" dirty="0"/>
          </a:p>
          <a:p>
            <a:pPr marL="457200" lvl="1" indent="0">
              <a:buNone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marL="914400" lvl="2" indent="0">
              <a:buNone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marL="457200" lvl="1" indent="0">
              <a:buNone/>
              <a:defRPr/>
            </a:pPr>
            <a:endParaRPr lang="en-US" b="1" dirty="0">
              <a:solidFill>
                <a:srgbClr val="800000"/>
              </a:solidFill>
            </a:endParaRPr>
          </a:p>
          <a:p>
            <a:pPr lvl="1" eaLnBrk="1" hangingPunct="1">
              <a:buFont typeface="Arial" charset="0"/>
              <a:buChar char="–"/>
              <a:defRPr/>
            </a:pPr>
            <a:endParaRPr lang="en-US" b="1" dirty="0">
              <a:solidFill>
                <a:srgbClr val="800000"/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marL="914400" lvl="2" indent="0">
              <a:buNone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dirty="0">
              <a:cs typeface="+mn-cs"/>
            </a:endParaRPr>
          </a:p>
        </p:txBody>
      </p:sp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1032387" y="365126"/>
            <a:ext cx="10321413" cy="43128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LCH</a:t>
            </a:r>
          </a:p>
        </p:txBody>
      </p:sp>
    </p:spTree>
    <p:extLst>
      <p:ext uri="{BB962C8B-B14F-4D97-AF65-F5344CB8AC3E}">
        <p14:creationId xmlns:p14="http://schemas.microsoft.com/office/powerpoint/2010/main" val="19423928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341438"/>
            <a:ext cx="8229600" cy="4525962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b="1" i="1" dirty="0"/>
              <a:t>Imaging Evaluations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dirty="0"/>
              <a:t>Skeletal survey and chest </a:t>
            </a:r>
            <a:r>
              <a:rPr lang="en-US" sz="2400" dirty="0" err="1"/>
              <a:t>xray</a:t>
            </a:r>
            <a:endParaRPr lang="en-US" sz="2400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dirty="0"/>
              <a:t>CT of chest if chest </a:t>
            </a:r>
            <a:r>
              <a:rPr lang="en-US" sz="2400" dirty="0" err="1"/>
              <a:t>xray</a:t>
            </a:r>
            <a:r>
              <a:rPr lang="en-US" sz="2400" dirty="0"/>
              <a:t> abnormal or &lt; 2 years old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dirty="0"/>
              <a:t>Ultrasound  (CT/MRI of abdomen if hepatomegaly or abnormal liver functions)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b="1" dirty="0"/>
              <a:t>PET/CT scan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dirty="0"/>
              <a:t>CT of skull if orbit or mastoid involved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dirty="0"/>
              <a:t>MRI of brain if pituitary involved and F/U for neurodegenerative disease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dirty="0"/>
              <a:t>MRI of spine when vertebra </a:t>
            </a:r>
            <a:r>
              <a:rPr lang="en-US" sz="2400" dirty="0" err="1"/>
              <a:t>plana</a:t>
            </a:r>
            <a:r>
              <a:rPr lang="en-US" sz="2400" dirty="0"/>
              <a:t> or neurologic symptoms</a:t>
            </a:r>
          </a:p>
          <a:p>
            <a:pPr marL="0" indent="0">
              <a:buNone/>
              <a:defRPr/>
            </a:pPr>
            <a:endParaRPr lang="en-US" b="1" i="1" dirty="0"/>
          </a:p>
          <a:p>
            <a:pPr marL="0" indent="0">
              <a:buNone/>
              <a:defRPr/>
            </a:pPr>
            <a:endParaRPr lang="en-US" b="1" i="1" dirty="0"/>
          </a:p>
          <a:p>
            <a:pPr marL="457200" lvl="1" indent="0">
              <a:buNone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marL="914400" lvl="2" indent="0">
              <a:buNone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marL="457200" lvl="1" indent="0">
              <a:buNone/>
              <a:defRPr/>
            </a:pPr>
            <a:endParaRPr lang="en-US" b="1" dirty="0">
              <a:solidFill>
                <a:srgbClr val="800000"/>
              </a:solidFill>
            </a:endParaRPr>
          </a:p>
          <a:p>
            <a:pPr lvl="1" eaLnBrk="1" hangingPunct="1">
              <a:buFont typeface="Arial" charset="0"/>
              <a:buChar char="–"/>
              <a:defRPr/>
            </a:pPr>
            <a:endParaRPr lang="en-US" b="1" dirty="0">
              <a:solidFill>
                <a:srgbClr val="800000"/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marL="914400" lvl="2" indent="0">
              <a:buNone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dirty="0">
              <a:cs typeface="+mn-cs"/>
            </a:endParaRPr>
          </a:p>
        </p:txBody>
      </p:sp>
      <p:sp>
        <p:nvSpPr>
          <p:cNvPr id="81922" name="Title 1"/>
          <p:cNvSpPr>
            <a:spLocks noGrp="1"/>
          </p:cNvSpPr>
          <p:nvPr>
            <p:ph type="title"/>
          </p:nvPr>
        </p:nvSpPr>
        <p:spPr>
          <a:xfrm>
            <a:off x="884904" y="365125"/>
            <a:ext cx="10468896" cy="1325563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LCH</a:t>
            </a:r>
          </a:p>
        </p:txBody>
      </p:sp>
    </p:spTree>
    <p:extLst>
      <p:ext uri="{BB962C8B-B14F-4D97-AF65-F5344CB8AC3E}">
        <p14:creationId xmlns:p14="http://schemas.microsoft.com/office/powerpoint/2010/main" val="3630366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91" y="1"/>
            <a:ext cx="11610109" cy="1145894"/>
          </a:xfrm>
        </p:spPr>
        <p:txBody>
          <a:bodyPr/>
          <a:lstStyle/>
          <a:p>
            <a:r>
              <a:rPr lang="en-US" altLang="en-US" sz="4000" dirty="0" err="1">
                <a:ea typeface="ＭＳ Ｐゴシック" panose="020B0600070205080204" pitchFamily="34" charset="-128"/>
              </a:rPr>
              <a:t>Myelodysplastic</a:t>
            </a:r>
            <a:r>
              <a:rPr lang="en-US" altLang="en-US" sz="4000" dirty="0">
                <a:ea typeface="ＭＳ Ｐゴシック" panose="020B0600070205080204" pitchFamily="34" charset="-128"/>
              </a:rPr>
              <a:t> Syndromes</a:t>
            </a:r>
            <a:endParaRPr lang="en-US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091" y="1064871"/>
            <a:ext cx="11610109" cy="5359078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Inherited Bone Marrow Failure (IBMF) </a:t>
            </a:r>
            <a:r>
              <a:rPr lang="en-US" altLang="en-US" b="1" i="1" dirty="0">
                <a:ea typeface="ＭＳ Ｐゴシック" panose="020B0600070205080204" pitchFamily="34" charset="-128"/>
              </a:rPr>
              <a:t>and</a:t>
            </a:r>
            <a:r>
              <a:rPr lang="en-US" altLang="en-US" b="1" dirty="0">
                <a:ea typeface="ＭＳ Ｐゴシック" panose="020B0600070205080204" pitchFamily="34" charset="-128"/>
              </a:rPr>
              <a:t>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Refractory </a:t>
            </a:r>
            <a:r>
              <a:rPr lang="en-US" altLang="en-US" b="1" dirty="0" err="1">
                <a:ea typeface="ＭＳ Ｐゴシック" panose="020B0600070205080204" pitchFamily="34" charset="-128"/>
              </a:rPr>
              <a:t>Cytopenia</a:t>
            </a:r>
            <a:r>
              <a:rPr lang="en-US" altLang="en-US" b="1" dirty="0">
                <a:ea typeface="ＭＳ Ｐゴシック" panose="020B0600070205080204" pitchFamily="34" charset="-128"/>
              </a:rPr>
              <a:t> of Childhood (RCC)</a:t>
            </a:r>
          </a:p>
          <a:p>
            <a:pPr lvl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RCC can arise in setting of IBMF (</a:t>
            </a:r>
            <a:r>
              <a:rPr lang="en-US" altLang="en-US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Fanconi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A, </a:t>
            </a:r>
            <a:r>
              <a:rPr lang="en-US" altLang="en-US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dyskeratosis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congenita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, Down, </a:t>
            </a:r>
            <a:b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en-US" altLang="en-US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Shwachman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-Diamond, </a:t>
            </a:r>
            <a:r>
              <a:rPr lang="en-US" altLang="en-US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Blackfan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-Diamond Syndromes)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Emerging Inherited Risk (</a:t>
            </a:r>
            <a:r>
              <a:rPr lang="en-US" altLang="en-US" b="1" dirty="0" err="1">
                <a:ea typeface="ＭＳ Ｐゴシック" panose="020B0600070205080204" pitchFamily="34" charset="-128"/>
              </a:rPr>
              <a:t>Germline</a:t>
            </a:r>
            <a:r>
              <a:rPr lang="en-US" altLang="en-US" b="1" dirty="0">
                <a:ea typeface="ＭＳ Ｐゴシック" panose="020B0600070205080204" pitchFamily="34" charset="-128"/>
              </a:rPr>
              <a:t>) Mutations</a:t>
            </a:r>
          </a:p>
          <a:p>
            <a:pPr lvl="1"/>
            <a:r>
              <a:rPr lang="en-US" altLang="en-US" i="1" dirty="0">
                <a:ea typeface="ＭＳ Ｐゴシック" panose="020B0600070205080204" pitchFamily="34" charset="-128"/>
              </a:rPr>
              <a:t>RUNX1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i="1" dirty="0">
                <a:ea typeface="ＭＳ Ｐゴシック" panose="020B0600070205080204" pitchFamily="34" charset="-128"/>
              </a:rPr>
              <a:t>CEBPA</a:t>
            </a:r>
            <a:r>
              <a:rPr lang="en-US" altLang="en-US" dirty="0">
                <a:ea typeface="ＭＳ Ｐゴシック" panose="020B0600070205080204" pitchFamily="34" charset="-128"/>
              </a:rPr>
              <a:t>: </a:t>
            </a:r>
          </a:p>
          <a:p>
            <a:pPr lvl="2"/>
            <a:r>
              <a:rPr lang="en-US" altLang="en-US" sz="2400" dirty="0">
                <a:ea typeface="ＭＳ Ｐゴシック" panose="020B0600070205080204" pitchFamily="34" charset="-128"/>
              </a:rPr>
              <a:t>AML predisposition</a:t>
            </a:r>
          </a:p>
          <a:p>
            <a:pPr lvl="1"/>
            <a:r>
              <a:rPr lang="en-US" altLang="en-US" b="1" i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GATA2</a:t>
            </a:r>
            <a:r>
              <a:rPr lang="en-US" altLang="en-US" dirty="0">
                <a:solidFill>
                  <a:srgbClr val="8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– </a:t>
            </a:r>
            <a:r>
              <a:rPr lang="en-US" altLang="en-US" dirty="0" err="1">
                <a:ea typeface="ＭＳ Ｐゴシック" panose="020B0600070205080204" pitchFamily="34" charset="-128"/>
              </a:rPr>
              <a:t>MonoMAC</a:t>
            </a:r>
            <a:r>
              <a:rPr lang="en-US" altLang="en-US" dirty="0">
                <a:ea typeface="ＭＳ Ｐゴシック" panose="020B0600070205080204" pitchFamily="34" charset="-128"/>
              </a:rPr>
              <a:t> syndrome </a:t>
            </a:r>
          </a:p>
          <a:p>
            <a:pPr lvl="2"/>
            <a:r>
              <a:rPr lang="en-US" altLang="en-US" sz="2600" dirty="0">
                <a:ea typeface="ＭＳ Ｐゴシック" panose="020B0600070205080204" pitchFamily="34" charset="-128"/>
              </a:rPr>
              <a:t>immune deficiency  - absent/decreased </a:t>
            </a:r>
            <a:r>
              <a:rPr lang="en-US" altLang="en-US" sz="2600" dirty="0" err="1">
                <a:ea typeface="ＭＳ Ｐゴシック" panose="020B0600070205080204" pitchFamily="34" charset="-128"/>
              </a:rPr>
              <a:t>monos</a:t>
            </a:r>
            <a:r>
              <a:rPr lang="en-US" altLang="en-US" sz="2600" dirty="0">
                <a:ea typeface="ＭＳ Ｐゴシック" panose="020B0600070205080204" pitchFamily="34" charset="-128"/>
              </a:rPr>
              <a:t> or macs</a:t>
            </a:r>
          </a:p>
          <a:p>
            <a:pPr lvl="2"/>
            <a:r>
              <a:rPr lang="en-US" altLang="en-US" sz="2600" dirty="0">
                <a:ea typeface="ＭＳ Ｐゴシック" panose="020B0600070205080204" pitchFamily="34" charset="-128"/>
              </a:rPr>
              <a:t>Susceptibility to mycobacterial infections, HPV</a:t>
            </a:r>
          </a:p>
          <a:p>
            <a:pPr lvl="2"/>
            <a:r>
              <a:rPr lang="en-US" altLang="en-US" sz="2600" dirty="0">
                <a:ea typeface="ＭＳ Ｐゴシック" panose="020B0600070205080204" pitchFamily="34" charset="-128"/>
              </a:rPr>
              <a:t>Pulmonary alveolar </a:t>
            </a:r>
            <a:r>
              <a:rPr lang="en-US" altLang="en-US" sz="2600" dirty="0" err="1">
                <a:ea typeface="ＭＳ Ｐゴシック" panose="020B0600070205080204" pitchFamily="34" charset="-128"/>
              </a:rPr>
              <a:t>proteinosis</a:t>
            </a:r>
            <a:endParaRPr lang="en-US" altLang="en-US" sz="2600" dirty="0">
              <a:ea typeface="ＭＳ Ｐゴシック" panose="020B0600070205080204" pitchFamily="34" charset="-128"/>
            </a:endParaRPr>
          </a:p>
          <a:p>
            <a:pPr lvl="2"/>
            <a:r>
              <a:rPr lang="en-US" altLang="en-US" sz="2600" dirty="0">
                <a:ea typeface="ＭＳ Ｐゴシック" panose="020B0600070205080204" pitchFamily="34" charset="-128"/>
              </a:rPr>
              <a:t>Lymphedema + MDS/AML = </a:t>
            </a:r>
            <a:r>
              <a:rPr lang="en-US" altLang="en-US" sz="2600" dirty="0" err="1">
                <a:ea typeface="ＭＳ Ｐゴシック" panose="020B0600070205080204" pitchFamily="34" charset="-128"/>
              </a:rPr>
              <a:t>Emberger</a:t>
            </a:r>
            <a:r>
              <a:rPr lang="en-US" altLang="en-US" sz="2600" dirty="0">
                <a:ea typeface="ＭＳ Ｐゴシック" panose="020B0600070205080204" pitchFamily="34" charset="-128"/>
              </a:rPr>
              <a:t> Syndrome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4326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LCH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28542936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/>
          </p:nvPr>
        </p:nvSpPr>
        <p:spPr>
          <a:xfrm>
            <a:off x="280220" y="365125"/>
            <a:ext cx="11073580" cy="1325563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LCH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1814052" y="1342103"/>
            <a:ext cx="8775290" cy="5161936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Front Line Therapy</a:t>
            </a:r>
          </a:p>
          <a:p>
            <a:pPr marL="0" indent="0"/>
            <a:r>
              <a:rPr lang="en-US" altLang="en-US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Skin alone: 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oral methotrexate, vinblastine/prednisone, </a:t>
            </a:r>
            <a:r>
              <a:rPr lang="en-US" altLang="en-US" i="1" dirty="0">
                <a:ea typeface="ＭＳ Ｐゴシック" panose="020B0600070205080204" pitchFamily="34" charset="-128"/>
              </a:rPr>
              <a:t>hydroxyurea</a:t>
            </a:r>
          </a:p>
          <a:p>
            <a:pPr marL="0" indent="0"/>
            <a:r>
              <a:rPr lang="en-US" altLang="en-US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“</a:t>
            </a:r>
            <a:r>
              <a:rPr lang="en-US" altLang="ja-JP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Low Risk</a:t>
            </a:r>
            <a:r>
              <a:rPr lang="en-US" altLang="en-US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”</a:t>
            </a:r>
            <a:r>
              <a:rPr lang="en-US" altLang="ja-JP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ja-JP" b="1" dirty="0">
                <a:ea typeface="ＭＳ Ｐゴシック" panose="020B0600070205080204" pitchFamily="34" charset="-128"/>
              </a:rPr>
              <a:t>(bone +/-</a:t>
            </a:r>
            <a:r>
              <a:rPr lang="en-US" altLang="ja-JP" b="1" dirty="0" err="1">
                <a:ea typeface="ＭＳ Ｐゴシック" panose="020B0600070205080204" pitchFamily="34" charset="-128"/>
              </a:rPr>
              <a:t>skin,lymph</a:t>
            </a:r>
            <a:r>
              <a:rPr lang="en-US" altLang="ja-JP" b="1" dirty="0">
                <a:ea typeface="ＭＳ Ｐゴシック" panose="020B0600070205080204" pitchFamily="34" charset="-128"/>
              </a:rPr>
              <a:t> nodes or CNS Risk)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vinblastine/prednisone 12 mo.</a:t>
            </a:r>
          </a:p>
          <a:p>
            <a:pPr marL="0" indent="0"/>
            <a:r>
              <a:rPr lang="en-US" altLang="en-US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“High Risk” </a:t>
            </a:r>
            <a:r>
              <a:rPr lang="en-US" altLang="en-US" b="1" dirty="0">
                <a:ea typeface="ＭＳ Ｐゴシック" panose="020B0600070205080204" pitchFamily="34" charset="-128"/>
              </a:rPr>
              <a:t>(liver, spleen, bone marrow)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vinblastine/prednisone/6MP  </a:t>
            </a:r>
            <a:endParaRPr lang="en-US" altLang="en-US" sz="2000" dirty="0">
              <a:ea typeface="ＭＳ Ｐゴシック" panose="020B0600070205080204" pitchFamily="34" charset="-128"/>
            </a:endParaRPr>
          </a:p>
          <a:p>
            <a:pPr marL="0" indent="0"/>
            <a:r>
              <a:rPr lang="en-US" altLang="en-US" b="1" dirty="0">
                <a:ea typeface="ＭＳ Ｐゴシック" panose="020B0600070205080204" pitchFamily="34" charset="-128"/>
              </a:rPr>
              <a:t>Radiotherapy or intra-lesion steroids:</a:t>
            </a:r>
          </a:p>
          <a:p>
            <a:pPr lvl="1" eaLnBrk="1" hangingPunct="1"/>
            <a:r>
              <a:rPr lang="en-US" altLang="en-US" sz="2000" b="1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only for spine, femur, or non-CNS Risk isolated bone lesions</a:t>
            </a:r>
          </a:p>
        </p:txBody>
      </p:sp>
    </p:spTree>
    <p:extLst>
      <p:ext uri="{BB962C8B-B14F-4D97-AF65-F5344CB8AC3E}">
        <p14:creationId xmlns:p14="http://schemas.microsoft.com/office/powerpoint/2010/main" val="12371746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LCH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44780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Outcomes</a:t>
            </a:r>
          </a:p>
          <a:p>
            <a:pPr marL="0" indent="0"/>
            <a:r>
              <a:rPr lang="en-US" altLang="en-US" sz="2400" b="1" dirty="0">
                <a:ea typeface="ＭＳ Ｐゴシック" panose="020B0600070205080204" pitchFamily="34" charset="-128"/>
              </a:rPr>
              <a:t>Low Risk: 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“0%” Mortality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 ~50% Event free survival (frequent relapse)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en-US" sz="2000" b="1" dirty="0">
              <a:ea typeface="ＭＳ Ｐゴシック" panose="020B0600070205080204" pitchFamily="34" charset="-128"/>
            </a:endParaRPr>
          </a:p>
          <a:p>
            <a:pPr marL="0" indent="0"/>
            <a:r>
              <a:rPr lang="en-US" altLang="en-US" sz="2400" b="1" dirty="0">
                <a:ea typeface="ＭＳ Ｐゴシック" panose="020B0600070205080204" pitchFamily="34" charset="-128"/>
              </a:rPr>
              <a:t>High Risk 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10% Mortality</a:t>
            </a:r>
          </a:p>
          <a:p>
            <a:pPr lvl="2" eaLnBrk="1" hangingPunct="1"/>
            <a:r>
              <a:rPr lang="en-US" altLang="en-US" sz="2400" dirty="0">
                <a:ea typeface="ＭＳ Ｐゴシック" panose="020B0600070205080204" pitchFamily="34" charset="-128"/>
              </a:rPr>
              <a:t>Highest risk in patients who fail to respond to initial induction therapy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~50% event free survival (frequent relapse) </a:t>
            </a:r>
            <a:r>
              <a:rPr lang="en-US" altLang="en-US" b="1" dirty="0">
                <a:ea typeface="ＭＳ Ｐゴシック" panose="020B0600070205080204" pitchFamily="34" charset="-128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5316735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341438"/>
            <a:ext cx="8229600" cy="4525962"/>
          </a:xfrm>
        </p:spPr>
        <p:txBody>
          <a:bodyPr/>
          <a:lstStyle/>
          <a:p>
            <a:r>
              <a:rPr lang="en-US" altLang="en-US" b="1" i="1" dirty="0">
                <a:ea typeface="ＭＳ Ｐゴシック" panose="020B0600070205080204" pitchFamily="34" charset="-128"/>
              </a:rPr>
              <a:t>Complications of LCH: </a:t>
            </a:r>
            <a:r>
              <a:rPr lang="en-US" altLang="en-US" b="1" i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Neurodegeneration</a:t>
            </a:r>
          </a:p>
          <a:p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“Risk” Sites: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Pituitary, mastoid, orbital sphenoid, temporal bone lesions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Impact of therapy</a:t>
            </a:r>
            <a:r>
              <a:rPr lang="en-US" altLang="en-US" dirty="0">
                <a:ea typeface="ＭＳ Ｐゴシック" panose="020B0600070205080204" pitchFamily="34" charset="-128"/>
              </a:rPr>
              <a:t>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If single agent or no treatment: 40% incidence of diabetes insipidus</a:t>
            </a:r>
          </a:p>
          <a:p>
            <a:pPr lvl="1"/>
            <a:r>
              <a:rPr lang="en-US" altLang="en-US" dirty="0" err="1">
                <a:ea typeface="ＭＳ Ｐゴシック" panose="020B0600070205080204" pitchFamily="34" charset="-128"/>
              </a:rPr>
              <a:t>Velban</a:t>
            </a:r>
            <a:r>
              <a:rPr lang="en-US" altLang="en-US" dirty="0">
                <a:ea typeface="ＭＳ Ｐゴシック" panose="020B0600070205080204" pitchFamily="34" charset="-128"/>
              </a:rPr>
              <a:t>/prednisone: still 20% D.I.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Timing: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May be acute or present 20 </a:t>
            </a:r>
            <a:r>
              <a:rPr lang="en-US" altLang="en-US" dirty="0" err="1">
                <a:ea typeface="ＭＳ Ｐゴシック" panose="020B0600070205080204" pitchFamily="34" charset="-128"/>
              </a:rPr>
              <a:t>yrs</a:t>
            </a:r>
            <a:r>
              <a:rPr lang="en-US" altLang="en-US" dirty="0">
                <a:ea typeface="ＭＳ Ｐゴシック" panose="020B0600070205080204" pitchFamily="34" charset="-128"/>
              </a:rPr>
              <a:t> after initial diagnosis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b="1" i="1" dirty="0"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en-US" b="1" i="1" dirty="0"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z="1000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z="1000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i="1" dirty="0"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en-US" b="1" dirty="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b="1" dirty="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-191728" y="365125"/>
            <a:ext cx="11545528" cy="976313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LCH</a:t>
            </a:r>
          </a:p>
        </p:txBody>
      </p:sp>
    </p:spTree>
    <p:extLst>
      <p:ext uri="{BB962C8B-B14F-4D97-AF65-F5344CB8AC3E}">
        <p14:creationId xmlns:p14="http://schemas.microsoft.com/office/powerpoint/2010/main" val="14000469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05000" y="1219201"/>
            <a:ext cx="8229600" cy="452596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b="1" i="1" dirty="0"/>
              <a:t>Complications of LCH: </a:t>
            </a:r>
            <a:r>
              <a:rPr lang="en-US" b="1" i="1" dirty="0" err="1">
                <a:solidFill>
                  <a:srgbClr val="800000"/>
                </a:solidFill>
              </a:rPr>
              <a:t>Neurodegeneration</a:t>
            </a:r>
            <a:endParaRPr lang="en-US" b="1" i="1" dirty="0">
              <a:solidFill>
                <a:srgbClr val="800000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Symptoms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ataxia, dysarthria, </a:t>
            </a:r>
            <a:r>
              <a:rPr lang="en-US" dirty="0" err="1"/>
              <a:t>dysmetria</a:t>
            </a:r>
            <a:r>
              <a:rPr lang="en-US" dirty="0"/>
              <a:t>, behavior changes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b="1" dirty="0"/>
              <a:t>MRI: 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Masses or T2 hyper-intense signal in cerebellar white matter, pons, or basal ganglia may be long before symptoms appear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b="1" dirty="0"/>
              <a:t>Cause: 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Brain infiltration by </a:t>
            </a:r>
            <a:r>
              <a:rPr lang="en-US" i="1" dirty="0"/>
              <a:t>BRAF</a:t>
            </a:r>
            <a:r>
              <a:rPr lang="en-US" dirty="0"/>
              <a:t> or </a:t>
            </a:r>
            <a:r>
              <a:rPr lang="en-US" i="1" dirty="0"/>
              <a:t>MEK</a:t>
            </a:r>
            <a:r>
              <a:rPr lang="en-US" dirty="0"/>
              <a:t>-mutated dendritic cells</a:t>
            </a:r>
          </a:p>
          <a:p>
            <a:pPr marL="0" indent="0">
              <a:buNone/>
              <a:defRPr/>
            </a:pPr>
            <a:endParaRPr lang="en-US" b="1" i="1" dirty="0"/>
          </a:p>
          <a:p>
            <a:pPr marL="0" indent="0">
              <a:buNone/>
              <a:defRPr/>
            </a:pPr>
            <a:endParaRPr lang="en-US" b="1" i="1" dirty="0"/>
          </a:p>
          <a:p>
            <a:pPr marL="457200" lvl="1" indent="0">
              <a:buNone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marL="914400" lvl="2" indent="0">
              <a:buNone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sz="1000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eaLnBrk="1" hangingPunct="1">
              <a:buFont typeface="Arial" charset="0"/>
              <a:buChar char="•"/>
              <a:defRPr/>
            </a:pPr>
            <a:endParaRPr lang="en-US" i="1" dirty="0"/>
          </a:p>
          <a:p>
            <a:pPr marL="457200" lvl="1" indent="0">
              <a:buNone/>
              <a:defRPr/>
            </a:pPr>
            <a:endParaRPr lang="en-US" b="1" dirty="0">
              <a:solidFill>
                <a:srgbClr val="800000"/>
              </a:solidFill>
            </a:endParaRPr>
          </a:p>
          <a:p>
            <a:pPr lvl="1" eaLnBrk="1" hangingPunct="1">
              <a:buFont typeface="Arial" charset="0"/>
              <a:buChar char="–"/>
              <a:defRPr/>
            </a:pPr>
            <a:endParaRPr lang="en-US" b="1" dirty="0">
              <a:solidFill>
                <a:srgbClr val="800000"/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2" eaLnBrk="1" hangingPunct="1">
              <a:buFont typeface="Arial" charset="0"/>
              <a:buChar char="•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marL="914400" lvl="2" indent="0">
              <a:buNone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en-US" dirty="0">
              <a:cs typeface="+mn-cs"/>
            </a:endParaRPr>
          </a:p>
        </p:txBody>
      </p:sp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693174" y="365126"/>
            <a:ext cx="10660626" cy="854076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LCH</a:t>
            </a:r>
          </a:p>
        </p:txBody>
      </p:sp>
    </p:spTree>
    <p:extLst>
      <p:ext uri="{BB962C8B-B14F-4D97-AF65-F5344CB8AC3E}">
        <p14:creationId xmlns:p14="http://schemas.microsoft.com/office/powerpoint/2010/main" val="33156044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LCH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3849328" y="1447801"/>
            <a:ext cx="6361471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en-US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en-US" i="1" baseline="30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nd</a:t>
            </a:r>
            <a:r>
              <a:rPr lang="en-US" altLang="en-US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/3</a:t>
            </a:r>
            <a:r>
              <a:rPr lang="en-US" altLang="en-US" i="1" baseline="30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rd</a:t>
            </a:r>
            <a:r>
              <a:rPr lang="en-US" altLang="en-US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/4</a:t>
            </a:r>
            <a:r>
              <a:rPr lang="en-US" altLang="en-US" i="1" baseline="30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th</a:t>
            </a:r>
            <a:r>
              <a:rPr lang="en-US" altLang="en-US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–Line Therapy</a:t>
            </a:r>
          </a:p>
          <a:p>
            <a:pPr marL="0" indent="0"/>
            <a:r>
              <a:rPr lang="en-US" altLang="en-US" sz="2400" b="1" dirty="0">
                <a:ea typeface="ＭＳ Ｐゴシック" panose="020B0600070205080204" pitchFamily="34" charset="-128"/>
              </a:rPr>
              <a:t>High-risk: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Cytarabine, </a:t>
            </a:r>
            <a:r>
              <a:rPr lang="en-US" altLang="en-US" dirty="0" err="1">
                <a:ea typeface="ＭＳ Ｐゴシック" panose="020B0600070205080204" pitchFamily="34" charset="-128"/>
              </a:rPr>
              <a:t>Clofarabine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2-CdA/ARA-C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i="1" dirty="0">
                <a:ea typeface="ＭＳ Ｐゴシック" panose="020B0600070205080204" pitchFamily="34" charset="-128"/>
              </a:rPr>
              <a:t>BRAF/MEK inhibitors</a:t>
            </a:r>
          </a:p>
          <a:p>
            <a:pPr marL="0" indent="0"/>
            <a:r>
              <a:rPr lang="en-US" altLang="en-US" sz="2400" b="1" dirty="0">
                <a:ea typeface="ＭＳ Ｐゴシック" panose="020B0600070205080204" pitchFamily="34" charset="-128"/>
              </a:rPr>
              <a:t>Low-risk: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Cytarabine, </a:t>
            </a:r>
            <a:r>
              <a:rPr lang="en-US" altLang="en-US" dirty="0" err="1">
                <a:ea typeface="ＭＳ Ｐゴシック" panose="020B0600070205080204" pitchFamily="34" charset="-128"/>
              </a:rPr>
              <a:t>Clofarabine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i="1" dirty="0">
                <a:ea typeface="ＭＳ Ｐゴシック" panose="020B0600070205080204" pitchFamily="34" charset="-128"/>
              </a:rPr>
              <a:t>BRAF/MEK inhibitors</a:t>
            </a:r>
          </a:p>
          <a:p>
            <a:pPr marL="0" indent="0"/>
            <a:r>
              <a:rPr lang="en-US" altLang="en-US" sz="2400" b="1" dirty="0">
                <a:ea typeface="ＭＳ Ｐゴシック" panose="020B0600070205080204" pitchFamily="34" charset="-128"/>
              </a:rPr>
              <a:t>LCH-ND</a:t>
            </a:r>
          </a:p>
          <a:p>
            <a:pPr lvl="1"/>
            <a:r>
              <a:rPr lang="en-US" altLang="en-US" i="1" dirty="0">
                <a:ea typeface="ＭＳ Ｐゴシック" panose="020B0600070205080204" pitchFamily="34" charset="-128"/>
              </a:rPr>
              <a:t>BRAF/MEK inhibitors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dirty="0" err="1">
                <a:ea typeface="ＭＳ Ｐゴシック" panose="020B0600070205080204" pitchFamily="34" charset="-128"/>
              </a:rPr>
              <a:t>Cytarabine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i="1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34075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>
          <a:xfrm>
            <a:off x="-191729" y="365125"/>
            <a:ext cx="11545529" cy="1325563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LCH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2580968" y="1447800"/>
            <a:ext cx="8539316" cy="517422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b="1" i="1" dirty="0"/>
              <a:t>Complications</a:t>
            </a:r>
            <a:endParaRPr lang="en-US" b="1" i="1" dirty="0">
              <a:solidFill>
                <a:srgbClr val="800000"/>
              </a:solidFill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b="1" dirty="0"/>
              <a:t>Long-term </a:t>
            </a:r>
            <a:r>
              <a:rPr lang="en-US" sz="2400" b="1" dirty="0" err="1"/>
              <a:t>sequelae</a:t>
            </a:r>
            <a:endParaRPr lang="en-US" sz="2400" b="1" dirty="0"/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&gt;50% ?, hearing loss, orthopedic defects, poor dentition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More common and more severe in patients with poorly controlled disease</a:t>
            </a:r>
          </a:p>
          <a:p>
            <a:pPr marL="457200" lvl="1" indent="0">
              <a:buNone/>
              <a:defRPr/>
            </a:pPr>
            <a:endParaRPr lang="en-US" sz="1600" b="1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b="1" dirty="0"/>
              <a:t>Diabetes </a:t>
            </a:r>
            <a:r>
              <a:rPr lang="en-US" sz="2400" b="1" dirty="0" err="1"/>
              <a:t>Insipidus</a:t>
            </a:r>
            <a:r>
              <a:rPr lang="en-US" sz="2400" b="1" dirty="0"/>
              <a:t>: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15% of all patients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50% of patients with DI have other pituitary deficiencies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50% with MRI signs of LCH-ND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12% with clinical symptoms of LCH-ND</a:t>
            </a:r>
          </a:p>
          <a:p>
            <a:pPr marL="457200" lvl="1" indent="0">
              <a:buNone/>
              <a:defRPr/>
            </a:pP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0331151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0601"/>
            <a:ext cx="11695470" cy="1238865"/>
          </a:xfrm>
        </p:spPr>
        <p:txBody>
          <a:bodyPr>
            <a:normAutofit fontScale="90000"/>
          </a:bodyPr>
          <a:lstStyle/>
          <a:p>
            <a:r>
              <a:rPr lang="en-US" altLang="en-US" sz="3600" b="1" dirty="0" err="1">
                <a:solidFill>
                  <a:srgbClr val="000000"/>
                </a:solidFill>
              </a:rPr>
              <a:t>Rosai</a:t>
            </a:r>
            <a:r>
              <a:rPr lang="en-US" altLang="en-US" sz="3600" b="1" dirty="0">
                <a:solidFill>
                  <a:srgbClr val="000000"/>
                </a:solidFill>
              </a:rPr>
              <a:t> Dorfman Disease (RDD)</a:t>
            </a:r>
            <a:br>
              <a:rPr lang="en-US" altLang="en-US" sz="3600" dirty="0">
                <a:solidFill>
                  <a:srgbClr val="000000"/>
                </a:solidFill>
              </a:rPr>
            </a:br>
            <a:br>
              <a:rPr lang="en-US" altLang="en-US" dirty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23592786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6" y="149226"/>
            <a:ext cx="7762875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105400" y="5029200"/>
            <a:ext cx="1371600" cy="152400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92164" name="TextBox 3"/>
          <p:cNvSpPr txBox="1">
            <a:spLocks noChangeArrowheads="1"/>
          </p:cNvSpPr>
          <p:nvPr/>
        </p:nvSpPr>
        <p:spPr bwMode="auto">
          <a:xfrm>
            <a:off x="5638801" y="5029200"/>
            <a:ext cx="1616075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Tissue or Blood</a:t>
            </a:r>
          </a:p>
        </p:txBody>
      </p:sp>
      <p:sp>
        <p:nvSpPr>
          <p:cNvPr id="92165" name="TextBox 9"/>
          <p:cNvSpPr txBox="1">
            <a:spLocks noChangeArrowheads="1"/>
          </p:cNvSpPr>
          <p:nvPr/>
        </p:nvSpPr>
        <p:spPr bwMode="auto">
          <a:xfrm>
            <a:off x="1752601" y="228600"/>
            <a:ext cx="11858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/>
              <a:t>RDD</a:t>
            </a:r>
          </a:p>
        </p:txBody>
      </p:sp>
      <p:sp useBgFill="1">
        <p:nvSpPr>
          <p:cNvPr id="11" name="Rectangle 10"/>
          <p:cNvSpPr>
            <a:spLocks noChangeArrowheads="1"/>
          </p:cNvSpPr>
          <p:nvPr/>
        </p:nvSpPr>
        <p:spPr bwMode="auto">
          <a:xfrm>
            <a:off x="8458200" y="6096000"/>
            <a:ext cx="2209800" cy="609600"/>
          </a:xfrm>
          <a:prstGeom prst="rect">
            <a:avLst/>
          </a:prstGeom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85A9C8-B56D-44B2-BD84-130CC66FCF83}"/>
              </a:ext>
            </a:extLst>
          </p:cNvPr>
          <p:cNvSpPr/>
          <p:nvPr/>
        </p:nvSpPr>
        <p:spPr>
          <a:xfrm>
            <a:off x="197224" y="4624920"/>
            <a:ext cx="178397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© Sep 22, 2020 OpenStax. Textbook content produced by OpenStax is licensed under a </a:t>
            </a:r>
            <a:r>
              <a:rPr lang="en-US" sz="1100" dirty="0">
                <a:solidFill>
                  <a:srgbClr val="000000"/>
                </a:solidFill>
                <a:hlinkClick r:id="rId3"/>
              </a:rPr>
              <a:t>Creative Commons Attribution License 4.0 license</a:t>
            </a:r>
            <a:r>
              <a:rPr lang="en-US" sz="1100" dirty="0">
                <a:solidFill>
                  <a:srgbClr val="000000"/>
                </a:solidFill>
              </a:rPr>
              <a:t>. Access for free at </a:t>
            </a:r>
            <a:r>
              <a:rPr lang="en-US" sz="1100" dirty="0">
                <a:solidFill>
                  <a:srgbClr val="000000"/>
                </a:solidFill>
                <a:hlinkClick r:id="rId4"/>
              </a:rPr>
              <a:t>https://openstax.org/books/anatomy-and-physiology/pages/1-introduction</a:t>
            </a:r>
            <a:r>
              <a:rPr lang="en-US" sz="1100" dirty="0">
                <a:solidFill>
                  <a:srgbClr val="000000"/>
                </a:solidFill>
              </a:rPr>
              <a:t>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466482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RDD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2017028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Myelodysplatic</a:t>
            </a:r>
            <a:r>
              <a:rPr lang="en-US" dirty="0"/>
              <a:t> syndromes</a:t>
            </a:r>
            <a:endParaRPr lang="en-US" dirty="0">
              <a:latin typeface="+mn-lt"/>
            </a:endParaRP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E2BE3CD1-A8B1-994C-9772-C1AB30DCFE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914400" indent="-914400">
              <a:buFont typeface="+mj-lt"/>
              <a:buAutoNum type="arabicPeriod"/>
            </a:pPr>
            <a:r>
              <a:rPr lang="en-US" alt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en-US" sz="4800" dirty="0"/>
              <a:t>Epidemiology and Risk Assessment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914400" indent="-914400">
              <a:buFont typeface="+mj-lt"/>
              <a:buAutoNum type="arabicPeriod"/>
            </a:pPr>
            <a:r>
              <a:rPr lang="en-US" alt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37238662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b="1">
                <a:ea typeface="ＭＳ Ｐゴシック" panose="020B0600070205080204" pitchFamily="34" charset="-128"/>
              </a:rPr>
              <a:t>Rosai-Dorfman Disease</a:t>
            </a:r>
            <a:br>
              <a:rPr lang="en-US" altLang="en-US" b="1">
                <a:ea typeface="ＭＳ Ｐゴシック" panose="020B0600070205080204" pitchFamily="34" charset="-128"/>
              </a:rPr>
            </a:br>
            <a:endParaRPr lang="en-US" altLang="en-US" b="1">
              <a:ea typeface="ＭＳ Ｐゴシック" panose="020B0600070205080204" pitchFamily="34" charset="-128"/>
            </a:endParaRPr>
          </a:p>
        </p:txBody>
      </p:sp>
      <p:sp>
        <p:nvSpPr>
          <p:cNvPr id="96258" name="Rectangle 3"/>
          <p:cNvSpPr>
            <a:spLocks noChangeArrowheads="1"/>
          </p:cNvSpPr>
          <p:nvPr/>
        </p:nvSpPr>
        <p:spPr bwMode="auto">
          <a:xfrm>
            <a:off x="2286000" y="1828800"/>
            <a:ext cx="75438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20000"/>
              </a:spcBef>
            </a:pPr>
            <a:r>
              <a:rPr lang="en-US" altLang="en-US" sz="2800" b="1" u="sng" dirty="0">
                <a:latin typeface="Arial" panose="020B0604020202020204" pitchFamily="34" charset="0"/>
              </a:rPr>
              <a:t>Site</a:t>
            </a:r>
            <a:r>
              <a:rPr lang="en-US" altLang="en-US" sz="2800" u="sng" dirty="0">
                <a:latin typeface="Arial" panose="020B0604020202020204" pitchFamily="34" charset="0"/>
              </a:rPr>
              <a:t>	</a:t>
            </a:r>
            <a:r>
              <a:rPr lang="en-US" altLang="en-US" sz="2800" dirty="0">
                <a:latin typeface="Arial" panose="020B0604020202020204" pitchFamily="34" charset="0"/>
              </a:rPr>
              <a:t>				</a:t>
            </a:r>
            <a:r>
              <a:rPr lang="en-US" altLang="en-US" sz="2800" b="1" u="sng" dirty="0">
                <a:latin typeface="Arial" panose="020B0604020202020204" pitchFamily="34" charset="0"/>
              </a:rPr>
              <a:t>Frequency (%)</a:t>
            </a:r>
            <a:endParaRPr lang="en-US" altLang="en-US" sz="2800" u="sng" dirty="0">
              <a:latin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20000"/>
              </a:spcBef>
            </a:pPr>
            <a:r>
              <a:rPr lang="en-US" altLang="en-US" sz="2800" b="1" dirty="0">
                <a:solidFill>
                  <a:srgbClr val="800000"/>
                </a:solidFill>
                <a:latin typeface="Arial" panose="020B0604020202020204" pitchFamily="34" charset="0"/>
              </a:rPr>
              <a:t>Lymph nodes				87</a:t>
            </a:r>
          </a:p>
          <a:p>
            <a:pPr eaLnBrk="1" hangingPunct="1">
              <a:lnSpc>
                <a:spcPct val="75000"/>
              </a:lnSpc>
              <a:spcBef>
                <a:spcPct val="2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Skin and soft tissue			16</a:t>
            </a:r>
          </a:p>
          <a:p>
            <a:pPr eaLnBrk="1" hangingPunct="1">
              <a:lnSpc>
                <a:spcPct val="75000"/>
              </a:lnSpc>
              <a:spcBef>
                <a:spcPct val="2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Nasal cavity				16</a:t>
            </a:r>
          </a:p>
          <a:p>
            <a:pPr eaLnBrk="1" hangingPunct="1">
              <a:lnSpc>
                <a:spcPct val="75000"/>
              </a:lnSpc>
              <a:spcBef>
                <a:spcPct val="2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Eye						11</a:t>
            </a:r>
          </a:p>
          <a:p>
            <a:pPr eaLnBrk="1" hangingPunct="1">
              <a:lnSpc>
                <a:spcPct val="75000"/>
              </a:lnSpc>
              <a:spcBef>
                <a:spcPct val="2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Bone						11</a:t>
            </a:r>
          </a:p>
          <a:p>
            <a:pPr eaLnBrk="1" hangingPunct="1">
              <a:lnSpc>
                <a:spcPct val="75000"/>
              </a:lnSpc>
              <a:spcBef>
                <a:spcPct val="2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Central Nervous System		 7</a:t>
            </a:r>
          </a:p>
          <a:p>
            <a:pPr eaLnBrk="1" hangingPunct="1">
              <a:lnSpc>
                <a:spcPct val="75000"/>
              </a:lnSpc>
              <a:spcBef>
                <a:spcPct val="2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Salivary gland			 	 7</a:t>
            </a:r>
          </a:p>
          <a:p>
            <a:pPr eaLnBrk="1" hangingPunct="1">
              <a:lnSpc>
                <a:spcPct val="75000"/>
              </a:lnSpc>
              <a:spcBef>
                <a:spcPct val="2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Kidney				 	 3</a:t>
            </a:r>
            <a:endParaRPr lang="en-US" altLang="en-US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2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Respiratory tract		 	 3</a:t>
            </a:r>
            <a:endParaRPr lang="en-US" altLang="en-US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2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Liver						 1</a:t>
            </a:r>
            <a:endParaRPr lang="en-US" altLang="en-US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2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Breast, GI, Heart			&lt;1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1800" b="1" dirty="0">
                <a:latin typeface="Arial" panose="020B0604020202020204" pitchFamily="34" charset="0"/>
              </a:rPr>
              <a:t>			</a:t>
            </a:r>
          </a:p>
          <a:p>
            <a:pPr eaLnBrk="1" hangingPunct="1">
              <a:spcBef>
                <a:spcPct val="20000"/>
              </a:spcBef>
            </a:pPr>
            <a:endParaRPr lang="en-US" altLang="en-US" sz="18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9767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864" y="365125"/>
            <a:ext cx="10114935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RDD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24398666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65575"/>
            <a:ext cx="9144000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4" name="TextBox 3"/>
          <p:cNvSpPr txBox="1">
            <a:spLocks noChangeArrowheads="1"/>
          </p:cNvSpPr>
          <p:nvPr/>
        </p:nvSpPr>
        <p:spPr bwMode="auto">
          <a:xfrm>
            <a:off x="4953001" y="3200400"/>
            <a:ext cx="1484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/>
              <a:t>CD163+</a:t>
            </a:r>
          </a:p>
        </p:txBody>
      </p:sp>
      <p:sp>
        <p:nvSpPr>
          <p:cNvPr id="95235" name="TextBox 15"/>
          <p:cNvSpPr txBox="1">
            <a:spLocks noChangeArrowheads="1"/>
          </p:cNvSpPr>
          <p:nvPr/>
        </p:nvSpPr>
        <p:spPr bwMode="auto">
          <a:xfrm>
            <a:off x="8001000" y="3200400"/>
            <a:ext cx="14557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/>
              <a:t>S100A+</a:t>
            </a:r>
          </a:p>
        </p:txBody>
      </p:sp>
      <p:sp>
        <p:nvSpPr>
          <p:cNvPr id="95236" name="TextBox 6"/>
          <p:cNvSpPr txBox="1">
            <a:spLocks noChangeArrowheads="1"/>
          </p:cNvSpPr>
          <p:nvPr/>
        </p:nvSpPr>
        <p:spPr bwMode="auto">
          <a:xfrm>
            <a:off x="4191001" y="1371601"/>
            <a:ext cx="3540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b="1">
                <a:solidFill>
                  <a:srgbClr val="800000"/>
                </a:solidFill>
              </a:rPr>
              <a:t>EMPERIPOLESIS</a:t>
            </a:r>
          </a:p>
        </p:txBody>
      </p:sp>
      <p:sp>
        <p:nvSpPr>
          <p:cNvPr id="95237" name="TextBox 7"/>
          <p:cNvSpPr txBox="1">
            <a:spLocks noChangeArrowheads="1"/>
          </p:cNvSpPr>
          <p:nvPr/>
        </p:nvSpPr>
        <p:spPr bwMode="auto">
          <a:xfrm>
            <a:off x="2667000" y="2362200"/>
            <a:ext cx="6618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/>
              <a:t>VIABLE LYMPHOCYTES TRAFFICKING THROUGH HISTIOCYTES</a:t>
            </a:r>
          </a:p>
        </p:txBody>
      </p:sp>
      <p:sp>
        <p:nvSpPr>
          <p:cNvPr id="95238" name="Rectangle 2"/>
          <p:cNvSpPr txBox="1">
            <a:spLocks noChangeArrowheads="1"/>
          </p:cNvSpPr>
          <p:nvPr/>
        </p:nvSpPr>
        <p:spPr bwMode="auto">
          <a:xfrm>
            <a:off x="2819400" y="381000"/>
            <a:ext cx="7010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0000"/>
                </a:solidFill>
              </a:rPr>
              <a:t>Rosai-Dorfman Disease</a:t>
            </a:r>
            <a:br>
              <a:rPr lang="en-US" altLang="en-US" sz="4400" b="1">
                <a:solidFill>
                  <a:srgbClr val="000000"/>
                </a:solidFill>
              </a:rPr>
            </a:br>
            <a:endParaRPr lang="en-US" altLang="en-US" b="1" i="1">
              <a:solidFill>
                <a:srgbClr val="000000"/>
              </a:solidFill>
            </a:endParaRPr>
          </a:p>
        </p:txBody>
      </p:sp>
      <p:sp>
        <p:nvSpPr>
          <p:cNvPr id="95239" name="TextBox 8"/>
          <p:cNvSpPr txBox="1">
            <a:spLocks noChangeArrowheads="1"/>
          </p:cNvSpPr>
          <p:nvPr/>
        </p:nvSpPr>
        <p:spPr bwMode="auto">
          <a:xfrm>
            <a:off x="7315200" y="6477000"/>
            <a:ext cx="33528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Images courtesy of Dr. John Hicks</a:t>
            </a:r>
          </a:p>
        </p:txBody>
      </p:sp>
    </p:spTree>
    <p:extLst>
      <p:ext uri="{BB962C8B-B14F-4D97-AF65-F5344CB8AC3E}">
        <p14:creationId xmlns:p14="http://schemas.microsoft.com/office/powerpoint/2010/main" val="9956744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457200"/>
            <a:ext cx="70104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ea typeface="ＭＳ Ｐゴシック" panose="020B0600070205080204" pitchFamily="34" charset="-128"/>
              </a:rPr>
              <a:t>Rosai-Dorfman Disease</a:t>
            </a:r>
            <a:br>
              <a:rPr lang="en-US" altLang="en-US" b="1">
                <a:solidFill>
                  <a:srgbClr val="000000"/>
                </a:solidFill>
                <a:ea typeface="ＭＳ Ｐゴシック" panose="020B0600070205080204" pitchFamily="34" charset="-128"/>
              </a:rPr>
            </a:br>
            <a:r>
              <a:rPr lang="en-US" altLang="en-US" sz="2400" b="1" i="1">
                <a:solidFill>
                  <a:srgbClr val="000000"/>
                </a:solidFill>
                <a:ea typeface="ＭＳ Ｐゴシック" panose="020B0600070205080204" pitchFamily="34" charset="-128"/>
              </a:rPr>
              <a:t>Sinus Histiocytosis with Massive Lymphadenopathy</a:t>
            </a:r>
          </a:p>
        </p:txBody>
      </p:sp>
      <p:pic>
        <p:nvPicPr>
          <p:cNvPr id="93186" name="Picture 1026" descr="DSCF0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1" r="12895" b="13098"/>
          <a:stretch>
            <a:fillRect/>
          </a:stretch>
        </p:blipFill>
        <p:spPr bwMode="auto">
          <a:xfrm>
            <a:off x="4192588" y="1579564"/>
            <a:ext cx="3960812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45"/>
          <a:stretch>
            <a:fillRect/>
          </a:stretch>
        </p:blipFill>
        <p:spPr bwMode="auto">
          <a:xfrm>
            <a:off x="7772401" y="4368800"/>
            <a:ext cx="2716213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TextBox 4"/>
          <p:cNvSpPr txBox="1">
            <a:spLocks noChangeArrowheads="1"/>
          </p:cNvSpPr>
          <p:nvPr/>
        </p:nvSpPr>
        <p:spPr bwMode="auto">
          <a:xfrm>
            <a:off x="1828800" y="1371600"/>
            <a:ext cx="1030288" cy="40005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/>
              <a:t>CLASSIC</a:t>
            </a:r>
          </a:p>
        </p:txBody>
      </p:sp>
      <p:sp>
        <p:nvSpPr>
          <p:cNvPr id="93189" name="TextBox 9"/>
          <p:cNvSpPr txBox="1">
            <a:spLocks noChangeArrowheads="1"/>
          </p:cNvSpPr>
          <p:nvPr/>
        </p:nvSpPr>
        <p:spPr bwMode="auto">
          <a:xfrm>
            <a:off x="1752600" y="3886200"/>
            <a:ext cx="1646238" cy="40005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/>
              <a:t>EXTRANODAL</a:t>
            </a:r>
          </a:p>
        </p:txBody>
      </p:sp>
      <p:grpSp>
        <p:nvGrpSpPr>
          <p:cNvPr id="93190" name="Group 10"/>
          <p:cNvGrpSpPr>
            <a:grpSpLocks/>
          </p:cNvGrpSpPr>
          <p:nvPr/>
        </p:nvGrpSpPr>
        <p:grpSpPr bwMode="auto">
          <a:xfrm>
            <a:off x="2878139" y="4329114"/>
            <a:ext cx="4814887" cy="2376487"/>
            <a:chOff x="1406880" y="4328425"/>
            <a:chExt cx="4814383" cy="2377175"/>
          </a:xfrm>
        </p:grpSpPr>
        <p:pic>
          <p:nvPicPr>
            <p:cNvPr id="93191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880" y="4328425"/>
              <a:ext cx="4814383" cy="237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448151" y="4361772"/>
              <a:ext cx="228576" cy="2270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3868834" y="4366536"/>
              <a:ext cx="228576" cy="2286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790646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RDD: Differential Dx</a:t>
            </a:r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876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40000"/>
              </a:lnSpc>
              <a:buFontTx/>
              <a:buChar char="•"/>
              <a:defRPr/>
            </a:pPr>
            <a:r>
              <a:rPr lang="en-US" dirty="0">
                <a:latin typeface="Arial" charset="0"/>
              </a:rPr>
              <a:t>Reactive hyperplasia</a:t>
            </a:r>
          </a:p>
          <a:p>
            <a:pPr eaLnBrk="1" hangingPunct="1">
              <a:lnSpc>
                <a:spcPct val="140000"/>
              </a:lnSpc>
              <a:buFontTx/>
              <a:buChar char="•"/>
              <a:defRPr/>
            </a:pPr>
            <a:r>
              <a:rPr lang="en-US" dirty="0">
                <a:latin typeface="Arial" charset="0"/>
              </a:rPr>
              <a:t>Autoimmune </a:t>
            </a:r>
            <a:r>
              <a:rPr lang="en-US" dirty="0" err="1">
                <a:latin typeface="Arial" charset="0"/>
              </a:rPr>
              <a:t>Lymphoproliferative</a:t>
            </a:r>
            <a:r>
              <a:rPr lang="en-US" dirty="0">
                <a:latin typeface="Arial" charset="0"/>
              </a:rPr>
              <a:t> Syndrome (ALPS)</a:t>
            </a:r>
          </a:p>
          <a:p>
            <a:pPr eaLnBrk="1" hangingPunct="1">
              <a:lnSpc>
                <a:spcPct val="140000"/>
              </a:lnSpc>
              <a:buFontTx/>
              <a:buChar char="•"/>
              <a:defRPr/>
            </a:pPr>
            <a:r>
              <a:rPr lang="en-US" dirty="0" err="1">
                <a:latin typeface="Arial" charset="0"/>
              </a:rPr>
              <a:t>Hemato</a:t>
            </a:r>
            <a:r>
              <a:rPr lang="en-US" dirty="0">
                <a:latin typeface="Arial" charset="0"/>
              </a:rPr>
              <a:t>-lymphoid malignancy</a:t>
            </a:r>
          </a:p>
          <a:p>
            <a:pPr eaLnBrk="1" hangingPunct="1">
              <a:lnSpc>
                <a:spcPct val="140000"/>
              </a:lnSpc>
              <a:buFontTx/>
              <a:buChar char="•"/>
              <a:defRPr/>
            </a:pPr>
            <a:r>
              <a:rPr lang="en-US" dirty="0">
                <a:latin typeface="Arial" charset="0"/>
              </a:rPr>
              <a:t>Metastasis</a:t>
            </a:r>
          </a:p>
          <a:p>
            <a:pPr eaLnBrk="1" hangingPunct="1">
              <a:lnSpc>
                <a:spcPct val="140000"/>
              </a:lnSpc>
              <a:buFontTx/>
              <a:buChar char="•"/>
              <a:defRPr/>
            </a:pPr>
            <a:r>
              <a:rPr lang="en-US" dirty="0">
                <a:latin typeface="Arial" charset="0"/>
              </a:rPr>
              <a:t>Storage disorders</a:t>
            </a:r>
          </a:p>
          <a:p>
            <a:pPr eaLnBrk="1" hangingPunct="1">
              <a:lnSpc>
                <a:spcPct val="140000"/>
              </a:lnSpc>
              <a:buFontTx/>
              <a:buChar char="•"/>
              <a:defRPr/>
            </a:pPr>
            <a:r>
              <a:rPr lang="en-US" dirty="0">
                <a:latin typeface="Arial" charset="0"/>
              </a:rPr>
              <a:t>Other </a:t>
            </a:r>
            <a:r>
              <a:rPr lang="en-US" dirty="0" err="1">
                <a:latin typeface="Arial" charset="0"/>
              </a:rPr>
              <a:t>Histiocytoses</a:t>
            </a:r>
            <a:r>
              <a:rPr lang="en-US" dirty="0">
                <a:latin typeface="Arial" charset="0"/>
              </a:rPr>
              <a:t>: LCH or JXG</a:t>
            </a:r>
          </a:p>
          <a:p>
            <a:pPr marL="0" indent="0">
              <a:buNone/>
              <a:defRPr/>
            </a:pPr>
            <a:endParaRPr lang="en-US" dirty="0">
              <a:cs typeface="Arial Narrow" charset="0"/>
            </a:endParaRPr>
          </a:p>
          <a:p>
            <a:pPr lvl="1">
              <a:buFont typeface="Arial" charset="0"/>
              <a:buNone/>
              <a:defRPr/>
            </a:pP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16422721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RDD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144861688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/>
          </p:nvPr>
        </p:nvSpPr>
        <p:spPr>
          <a:xfrm>
            <a:off x="2138516" y="365126"/>
            <a:ext cx="9215284" cy="713398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RDD</a:t>
            </a:r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078524"/>
            <a:ext cx="8229600" cy="5398476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ct val="0"/>
              </a:spcBef>
              <a:buNone/>
              <a:defRPr/>
            </a:pPr>
            <a:r>
              <a:rPr lang="en-US" sz="3500" b="1" dirty="0"/>
              <a:t>Therapeutic Approach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en-US" b="1" dirty="0"/>
          </a:p>
          <a:p>
            <a:pPr eaLnBrk="1" hangingPunct="1">
              <a:spcBef>
                <a:spcPct val="0"/>
              </a:spcBef>
              <a:defRPr/>
            </a:pPr>
            <a:r>
              <a:rPr lang="en-US" dirty="0"/>
              <a:t>Randomized clinical trials unavailable; no real prognostic/prospective data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–"/>
              <a:defRPr/>
            </a:pPr>
            <a:r>
              <a:rPr lang="en-US" dirty="0"/>
              <a:t>Response to steroids is transient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–"/>
              <a:defRPr/>
            </a:pPr>
            <a:r>
              <a:rPr lang="en-US" dirty="0"/>
              <a:t>Reports of cure with </a:t>
            </a:r>
            <a:r>
              <a:rPr lang="en-US" dirty="0" err="1"/>
              <a:t>clofarabine</a:t>
            </a:r>
            <a:endParaRPr lang="en-US" dirty="0"/>
          </a:p>
          <a:p>
            <a:pPr marL="457200" lvl="1" indent="0">
              <a:spcBef>
                <a:spcPct val="0"/>
              </a:spcBef>
              <a:buNone/>
              <a:defRPr/>
            </a:pPr>
            <a:endParaRPr lang="en-US" dirty="0"/>
          </a:p>
          <a:p>
            <a:pPr eaLnBrk="1" hangingPunct="1">
              <a:spcBef>
                <a:spcPct val="0"/>
              </a:spcBef>
              <a:defRPr/>
            </a:pPr>
            <a:r>
              <a:rPr lang="en-US" dirty="0">
                <a:solidFill>
                  <a:srgbClr val="800000"/>
                </a:solidFill>
              </a:rPr>
              <a:t>Most patients with CLASSIC do not require treatment for lymph node enlargement alone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dirty="0"/>
          </a:p>
          <a:p>
            <a:pPr eaLnBrk="1" hangingPunct="1">
              <a:spcBef>
                <a:spcPct val="0"/>
              </a:spcBef>
              <a:defRPr/>
            </a:pPr>
            <a:r>
              <a:rPr lang="en-US" dirty="0"/>
              <a:t>Treatment necessary in minority with organ or life-threatening complications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dirty="0"/>
              <a:t>Long term complications few unless optic or bone damage</a:t>
            </a:r>
          </a:p>
          <a:p>
            <a:pPr marL="0" indent="0">
              <a:buNone/>
              <a:defRPr/>
            </a:pPr>
            <a:endParaRPr lang="en-US" dirty="0">
              <a:cs typeface="Arial Narrow" charset="0"/>
            </a:endParaRPr>
          </a:p>
          <a:p>
            <a:pPr lvl="1">
              <a:buFont typeface="Arial" charset="0"/>
              <a:buNone/>
              <a:defRPr/>
            </a:pP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412215871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6" y="149226"/>
            <a:ext cx="7762875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0" name="TextBox 4"/>
          <p:cNvSpPr txBox="1">
            <a:spLocks noChangeArrowheads="1"/>
          </p:cNvSpPr>
          <p:nvPr/>
        </p:nvSpPr>
        <p:spPr bwMode="auto">
          <a:xfrm>
            <a:off x="1524001" y="6691313"/>
            <a:ext cx="82137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/>
              <a:t>© 1999-2016, Rice University. Except where otherwise noted, content created on this site is licensed under a </a:t>
            </a:r>
            <a:r>
              <a:rPr lang="en-US" altLang="en-US" sz="800">
                <a:hlinkClick r:id="rId3"/>
              </a:rPr>
              <a:t>Creative Commons Attribution License 4.0 License.</a:t>
            </a:r>
            <a:r>
              <a:rPr lang="en-US" altLang="en-US" sz="800"/>
              <a:t>; </a:t>
            </a:r>
            <a:r>
              <a:rPr lang="en-US" altLang="en-US" sz="800">
                <a:hlinkClick r:id="rId4"/>
              </a:rPr>
              <a:t>partners@openstaxcollege.org.</a:t>
            </a:r>
            <a:endParaRPr lang="en-US" altLang="en-US" sz="80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105400" y="5029200"/>
            <a:ext cx="1371600" cy="152400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99332" name="TextBox 3"/>
          <p:cNvSpPr txBox="1">
            <a:spLocks noChangeArrowheads="1"/>
          </p:cNvSpPr>
          <p:nvPr/>
        </p:nvSpPr>
        <p:spPr bwMode="auto">
          <a:xfrm>
            <a:off x="5638801" y="5029200"/>
            <a:ext cx="1616075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Tissue or Blood</a:t>
            </a:r>
          </a:p>
        </p:txBody>
      </p:sp>
      <p:sp>
        <p:nvSpPr>
          <p:cNvPr id="99333" name="TextBox 1"/>
          <p:cNvSpPr txBox="1">
            <a:spLocks noChangeArrowheads="1"/>
          </p:cNvSpPr>
          <p:nvPr/>
        </p:nvSpPr>
        <p:spPr bwMode="auto">
          <a:xfrm>
            <a:off x="1752601" y="228600"/>
            <a:ext cx="10128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/>
              <a:t>JXG</a:t>
            </a:r>
          </a:p>
        </p:txBody>
      </p:sp>
      <p:sp useBgFill="1">
        <p:nvSpPr>
          <p:cNvPr id="7" name="Rectangle 6"/>
          <p:cNvSpPr>
            <a:spLocks noChangeArrowheads="1"/>
          </p:cNvSpPr>
          <p:nvPr/>
        </p:nvSpPr>
        <p:spPr bwMode="auto">
          <a:xfrm>
            <a:off x="8458200" y="6096000"/>
            <a:ext cx="2209800" cy="609600"/>
          </a:xfrm>
          <a:prstGeom prst="rect">
            <a:avLst/>
          </a:prstGeom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2FFC62-967E-43DB-90D9-F13F8D39B766}"/>
              </a:ext>
            </a:extLst>
          </p:cNvPr>
          <p:cNvSpPr/>
          <p:nvPr/>
        </p:nvSpPr>
        <p:spPr>
          <a:xfrm>
            <a:off x="197224" y="4624920"/>
            <a:ext cx="178397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© Sep 22, 2020 OpenStax. Textbook content produced by OpenStax is licensed under a </a:t>
            </a:r>
            <a:r>
              <a:rPr lang="en-US" sz="1100" dirty="0">
                <a:solidFill>
                  <a:srgbClr val="000000"/>
                </a:solidFill>
                <a:hlinkClick r:id="rId5"/>
              </a:rPr>
              <a:t>Creative Commons Attribution License 4.0 license</a:t>
            </a:r>
            <a:r>
              <a:rPr lang="en-US" sz="1100" dirty="0">
                <a:solidFill>
                  <a:srgbClr val="000000"/>
                </a:solidFill>
              </a:rPr>
              <a:t>. Access for free at </a:t>
            </a:r>
            <a:r>
              <a:rPr lang="en-US" sz="1100" dirty="0">
                <a:solidFill>
                  <a:srgbClr val="000000"/>
                </a:solidFill>
                <a:hlinkClick r:id="rId6"/>
              </a:rPr>
              <a:t>https://openstax.org/books/anatomy-and-physiology/pages/1-introduction</a:t>
            </a:r>
            <a:r>
              <a:rPr lang="en-US" sz="1100" dirty="0">
                <a:solidFill>
                  <a:srgbClr val="000000"/>
                </a:solidFill>
              </a:rPr>
              <a:t>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5157059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228600"/>
            <a:ext cx="70104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ea typeface="ＭＳ Ｐゴシック" panose="020B0600070205080204" pitchFamily="34" charset="-128"/>
              </a:rPr>
              <a:t>Juvenile Xanthogranuloma</a:t>
            </a:r>
          </a:p>
        </p:txBody>
      </p:sp>
      <p:pic>
        <p:nvPicPr>
          <p:cNvPr id="10035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239838"/>
            <a:ext cx="206375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63"/>
          <a:stretch>
            <a:fillRect/>
          </a:stretch>
        </p:blipFill>
        <p:spPr bwMode="auto">
          <a:xfrm>
            <a:off x="4114800" y="1322388"/>
            <a:ext cx="4324350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4443414"/>
            <a:ext cx="3905250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88"/>
          <a:stretch>
            <a:fillRect/>
          </a:stretch>
        </p:blipFill>
        <p:spPr bwMode="auto">
          <a:xfrm>
            <a:off x="4038600" y="3886200"/>
            <a:ext cx="2590800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76400" y="1447800"/>
            <a:ext cx="2286000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</a:rPr>
              <a:t>JXG QUICK FACTS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CD163+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Histiocytes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Usually skin-limited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Can have tumors anywhere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Can have disseminated AML-like disease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Association with NF1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Mutations in MAPK genes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360691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/>
          </p:nvPr>
        </p:nvSpPr>
        <p:spPr>
          <a:xfrm>
            <a:off x="2138516" y="365126"/>
            <a:ext cx="9215284" cy="713398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JXG</a:t>
            </a:r>
            <a:endParaRPr lang="en-US" altLang="en-US" b="1" dirty="0">
              <a:ea typeface="ＭＳ Ｐゴシック" panose="020B0600070205080204" pitchFamily="34" charset="-128"/>
            </a:endParaRPr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34319" y="1078524"/>
            <a:ext cx="9076481" cy="5398476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  <a:defRPr/>
            </a:pPr>
            <a:r>
              <a:rPr lang="en-US" sz="3500" b="1" dirty="0"/>
              <a:t>Therapeutic Approach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en-US" b="1" dirty="0"/>
          </a:p>
          <a:p>
            <a:pPr eaLnBrk="1" hangingPunct="1">
              <a:spcBef>
                <a:spcPct val="0"/>
              </a:spcBef>
              <a:defRPr/>
            </a:pPr>
            <a:r>
              <a:rPr lang="en-US" dirty="0"/>
              <a:t>Randomized clinical trials unavailable; no real prognostic/prospective data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–"/>
              <a:defRPr/>
            </a:pPr>
            <a:r>
              <a:rPr lang="en-US" sz="2800" dirty="0"/>
              <a:t>Respond to steroids, vinblastine, methotrexate, 6MP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–"/>
              <a:defRPr/>
            </a:pPr>
            <a:r>
              <a:rPr lang="en-US" sz="2800" dirty="0"/>
              <a:t>Disseminated or major organ involvement: </a:t>
            </a:r>
            <a:r>
              <a:rPr lang="en-US" sz="2800" dirty="0" err="1"/>
              <a:t>clofarabine</a:t>
            </a:r>
            <a:endParaRPr lang="en-US" sz="2800" dirty="0"/>
          </a:p>
          <a:p>
            <a:pPr marL="457200" lvl="1" indent="0">
              <a:spcBef>
                <a:spcPct val="0"/>
              </a:spcBef>
              <a:buNone/>
              <a:defRPr/>
            </a:pPr>
            <a:endParaRPr lang="en-US" dirty="0"/>
          </a:p>
          <a:p>
            <a:pPr eaLnBrk="1" hangingPunct="1">
              <a:spcBef>
                <a:spcPct val="0"/>
              </a:spcBef>
              <a:defRPr/>
            </a:pPr>
            <a:r>
              <a:rPr lang="en-US" dirty="0">
                <a:solidFill>
                  <a:srgbClr val="800000"/>
                </a:solidFill>
              </a:rPr>
              <a:t>Most patients with skin only JXG do not require treatment</a:t>
            </a:r>
            <a:endParaRPr lang="en-US" dirty="0"/>
          </a:p>
          <a:p>
            <a:pPr eaLnBrk="1" hangingPunct="1">
              <a:spcBef>
                <a:spcPct val="0"/>
              </a:spcBef>
              <a:defRPr/>
            </a:pPr>
            <a:r>
              <a:rPr lang="en-US" dirty="0"/>
              <a:t>Treatment necessary in minority with organ or life-threatening complications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dirty="0"/>
              <a:t>Long term complications few unless optic or brain damage</a:t>
            </a:r>
          </a:p>
          <a:p>
            <a:pPr marL="0" indent="0">
              <a:buNone/>
              <a:defRPr/>
            </a:pPr>
            <a:endParaRPr lang="en-US" dirty="0">
              <a:cs typeface="Arial Narrow" charset="0"/>
            </a:endParaRPr>
          </a:p>
          <a:p>
            <a:pPr lvl="1">
              <a:buFont typeface="Arial" charset="0"/>
              <a:buNone/>
              <a:defRPr/>
            </a:pP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433966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EFD73-7561-4285-9099-AFF57E722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ea typeface="ＭＳ Ｐゴシック" panose="020B0600070205080204" pitchFamily="34" charset="-128"/>
              </a:rPr>
              <a:t>Myelodysplastic</a:t>
            </a:r>
            <a:r>
              <a:rPr lang="en-US" altLang="en-US" dirty="0">
                <a:ea typeface="ＭＳ Ｐゴシック" panose="020B0600070205080204" pitchFamily="34" charset="-128"/>
              </a:rPr>
              <a:t> Syndromes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DBC37-8BA9-4129-B959-52BEB393A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charset="0"/>
              <a:buChar char="–"/>
              <a:defRPr/>
            </a:pPr>
            <a:r>
              <a:rPr lang="en-US" sz="3200" dirty="0"/>
              <a:t>1-4 cases/million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3200" dirty="0"/>
              <a:t>Median age 6.8 years; equal boys and girls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3200" dirty="0"/>
              <a:t>More advanced disease in older children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99896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>
          <a:xfrm>
            <a:off x="1740310" y="365125"/>
            <a:ext cx="9613490" cy="1325563"/>
          </a:xfrm>
        </p:spPr>
        <p:txBody>
          <a:bodyPr/>
          <a:lstStyle/>
          <a:p>
            <a:pPr algn="ctr" eaLnBrk="1" hangingPunct="1"/>
            <a:r>
              <a:rPr lang="en-US" altLang="en-US" b="1" dirty="0" err="1">
                <a:ea typeface="ＭＳ Ｐゴシック" panose="020B0600070205080204" pitchFamily="34" charset="-128"/>
              </a:rPr>
              <a:t>Hemophagocytic</a:t>
            </a:r>
            <a:r>
              <a:rPr lang="en-US" altLang="en-US" b="1" dirty="0">
                <a:ea typeface="ＭＳ Ｐゴシック" panose="020B0600070205080204" pitchFamily="34" charset="-128"/>
              </a:rPr>
              <a:t> </a:t>
            </a:r>
            <a:r>
              <a:rPr lang="en-US" altLang="en-US" b="1" dirty="0" err="1">
                <a:ea typeface="ＭＳ Ｐゴシック" panose="020B0600070205080204" pitchFamily="34" charset="-128"/>
              </a:rPr>
              <a:t>Lymphohistiocytosis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(HLH)</a:t>
            </a:r>
          </a:p>
        </p:txBody>
      </p:sp>
      <p:sp>
        <p:nvSpPr>
          <p:cNvPr id="104450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3094038"/>
            <a:ext cx="8229600" cy="868362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3600" b="1" i="1" dirty="0">
                <a:ea typeface="ＭＳ Ｐゴシック" panose="020B0600070205080204" pitchFamily="34" charset="-128"/>
              </a:rPr>
              <a:t>TOO MUCH INFLAMMATION</a:t>
            </a:r>
            <a:endParaRPr lang="en-US" altLang="en-US" sz="3600" b="1" i="1" dirty="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marL="457200" lvl="1" indent="0" algn="ctr">
              <a:buNone/>
            </a:pPr>
            <a:endParaRPr lang="en-US" altLang="en-US" sz="1600" b="1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749061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0601"/>
            <a:ext cx="11695470" cy="1238865"/>
          </a:xfrm>
        </p:spPr>
        <p:txBody>
          <a:bodyPr>
            <a:normAutofit fontScale="90000"/>
          </a:bodyPr>
          <a:lstStyle/>
          <a:p>
            <a:r>
              <a:rPr lang="en-US" altLang="en-US" sz="3600" b="1" dirty="0" err="1">
                <a:solidFill>
                  <a:srgbClr val="000000"/>
                </a:solidFill>
              </a:rPr>
              <a:t>Hemophagocytic</a:t>
            </a:r>
            <a:r>
              <a:rPr lang="en-US" altLang="en-US" sz="3600" b="1" dirty="0">
                <a:solidFill>
                  <a:srgbClr val="000000"/>
                </a:solidFill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</a:rPr>
              <a:t>Lymphohistiocytosis</a:t>
            </a:r>
            <a:r>
              <a:rPr lang="en-US" altLang="en-US" sz="3600" b="1" dirty="0">
                <a:solidFill>
                  <a:srgbClr val="000000"/>
                </a:solidFill>
              </a:rPr>
              <a:t> (HLH)</a:t>
            </a:r>
            <a:br>
              <a:rPr lang="en-US" altLang="en-US" sz="3600" dirty="0">
                <a:solidFill>
                  <a:srgbClr val="000000"/>
                </a:solidFill>
              </a:rPr>
            </a:br>
            <a:br>
              <a:rPr lang="en-US" altLang="en-US" dirty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92526465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6" y="149226"/>
            <a:ext cx="7762875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105400" y="5029200"/>
            <a:ext cx="1371600" cy="152400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5476" name="TextBox 3"/>
          <p:cNvSpPr txBox="1">
            <a:spLocks noChangeArrowheads="1"/>
          </p:cNvSpPr>
          <p:nvPr/>
        </p:nvSpPr>
        <p:spPr bwMode="auto">
          <a:xfrm>
            <a:off x="5638801" y="5029200"/>
            <a:ext cx="1616075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Tissue or Blood</a:t>
            </a:r>
          </a:p>
        </p:txBody>
      </p:sp>
      <p:sp>
        <p:nvSpPr>
          <p:cNvPr id="8" name="Curved Right Arrow 7"/>
          <p:cNvSpPr>
            <a:spLocks noChangeArrowheads="1"/>
          </p:cNvSpPr>
          <p:nvPr/>
        </p:nvSpPr>
        <p:spPr bwMode="auto">
          <a:xfrm rot="3420595">
            <a:off x="6573838" y="2630488"/>
            <a:ext cx="609600" cy="3289300"/>
          </a:xfrm>
          <a:prstGeom prst="curvedRightArrow">
            <a:avLst>
              <a:gd name="adj1" fmla="val 24981"/>
              <a:gd name="adj2" fmla="val 50011"/>
              <a:gd name="adj3" fmla="val 25000"/>
            </a:avLst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Curved Right Arrow 13"/>
          <p:cNvSpPr>
            <a:spLocks noChangeArrowheads="1"/>
          </p:cNvSpPr>
          <p:nvPr/>
        </p:nvSpPr>
        <p:spPr bwMode="auto">
          <a:xfrm rot="-8002173">
            <a:off x="7196138" y="3744913"/>
            <a:ext cx="609600" cy="3289300"/>
          </a:xfrm>
          <a:prstGeom prst="curvedRightArrow">
            <a:avLst>
              <a:gd name="adj1" fmla="val 24981"/>
              <a:gd name="adj2" fmla="val 50011"/>
              <a:gd name="adj3" fmla="val 25000"/>
            </a:avLst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848600" y="3352800"/>
            <a:ext cx="1371600" cy="99060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400800" y="2438400"/>
            <a:ext cx="1371600" cy="99060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5481" name="TextBox 16"/>
          <p:cNvSpPr txBox="1">
            <a:spLocks noChangeArrowheads="1"/>
          </p:cNvSpPr>
          <p:nvPr/>
        </p:nvSpPr>
        <p:spPr bwMode="auto">
          <a:xfrm>
            <a:off x="1752600" y="228600"/>
            <a:ext cx="11255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/>
              <a:t>HLH</a:t>
            </a:r>
          </a:p>
        </p:txBody>
      </p:sp>
      <p:sp useBgFill="1">
        <p:nvSpPr>
          <p:cNvPr id="11" name="Rectangle 10"/>
          <p:cNvSpPr>
            <a:spLocks noChangeArrowheads="1"/>
          </p:cNvSpPr>
          <p:nvPr/>
        </p:nvSpPr>
        <p:spPr bwMode="auto">
          <a:xfrm>
            <a:off x="8458200" y="6096000"/>
            <a:ext cx="2209800" cy="609600"/>
          </a:xfrm>
          <a:prstGeom prst="rect">
            <a:avLst/>
          </a:prstGeom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56103D-31BC-4E82-B4D4-C02E0EA58F31}"/>
              </a:ext>
            </a:extLst>
          </p:cNvPr>
          <p:cNvSpPr/>
          <p:nvPr/>
        </p:nvSpPr>
        <p:spPr>
          <a:xfrm>
            <a:off x="197224" y="4624920"/>
            <a:ext cx="178397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© Sep 22, 2020 OpenStax. Textbook content produced by OpenStax is licensed under a </a:t>
            </a:r>
            <a:r>
              <a:rPr lang="en-US" sz="1100" dirty="0">
                <a:solidFill>
                  <a:srgbClr val="000000"/>
                </a:solidFill>
                <a:hlinkClick r:id="rId3"/>
              </a:rPr>
              <a:t>Creative Commons Attribution License 4.0 license</a:t>
            </a:r>
            <a:r>
              <a:rPr lang="en-US" sz="1100" dirty="0">
                <a:solidFill>
                  <a:srgbClr val="000000"/>
                </a:solidFill>
              </a:rPr>
              <a:t>. Access for free at </a:t>
            </a:r>
            <a:r>
              <a:rPr lang="en-US" sz="1100" dirty="0">
                <a:solidFill>
                  <a:srgbClr val="000000"/>
                </a:solidFill>
                <a:hlinkClick r:id="rId4"/>
              </a:rPr>
              <a:t>https://openstax.org/books/anatomy-and-physiology/pages/1-introduction</a:t>
            </a:r>
            <a:r>
              <a:rPr lang="en-US" sz="1100" dirty="0">
                <a:solidFill>
                  <a:srgbClr val="000000"/>
                </a:solidFill>
              </a:rPr>
              <a:t>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9743045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286" y="482138"/>
            <a:ext cx="8495606" cy="637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97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b="1" dirty="0"/>
              <a:t>HLH as Loss of Inflammatory Homeostasis</a:t>
            </a:r>
            <a:endParaRPr lang="en-US" sz="1900" b="1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286000" y="1524000"/>
            <a:ext cx="800100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>
              <a:spcBef>
                <a:spcPct val="20000"/>
              </a:spcBef>
              <a:buSzPct val="75000"/>
              <a:defRPr/>
            </a:pPr>
            <a:endParaRPr lang="en-US" sz="32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800100" lvl="1" indent="-342900">
              <a:spcBef>
                <a:spcPct val="20000"/>
              </a:spcBef>
              <a:buSzPct val="75000"/>
              <a:buFont typeface="Arial" pitchFamily="34" charset="0"/>
              <a:buChar char="•"/>
              <a:defRPr/>
            </a:pPr>
            <a:endParaRPr lang="en-US" sz="2700" b="1" i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spcBef>
                <a:spcPct val="20000"/>
              </a:spcBef>
              <a:buSzPct val="75000"/>
              <a:defRPr/>
            </a:pPr>
            <a:endParaRPr lang="en-US" sz="29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257300" lvl="2" indent="-342900">
              <a:spcBef>
                <a:spcPct val="20000"/>
              </a:spcBef>
              <a:buSzPct val="75000"/>
              <a:buFont typeface="Arial" pitchFamily="34" charset="0"/>
              <a:buChar char="•"/>
              <a:defRPr/>
            </a:pPr>
            <a:endParaRPr lang="en-US" sz="29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6534150" y="3429000"/>
            <a:ext cx="1066800" cy="9906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13668" name="TextBox 2"/>
          <p:cNvSpPr txBox="1">
            <a:spLocks noChangeArrowheads="1"/>
          </p:cNvSpPr>
          <p:nvPr/>
        </p:nvSpPr>
        <p:spPr bwMode="auto">
          <a:xfrm>
            <a:off x="6915150" y="3692525"/>
            <a:ext cx="3113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/>
              <a:t>T</a:t>
            </a: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3863975" y="3429000"/>
            <a:ext cx="1524000" cy="1219200"/>
          </a:xfrm>
          <a:custGeom>
            <a:avLst/>
            <a:gdLst>
              <a:gd name="T0" fmla="*/ 613660 w 1401731"/>
              <a:gd name="T1" fmla="*/ 0 h 975935"/>
              <a:gd name="T2" fmla="*/ 613660 w 1401731"/>
              <a:gd name="T3" fmla="*/ 0 h 975935"/>
              <a:gd name="T4" fmla="*/ 843783 w 1401731"/>
              <a:gd name="T5" fmla="*/ 29379 h 975935"/>
              <a:gd name="T6" fmla="*/ 894921 w 1401731"/>
              <a:gd name="T7" fmla="*/ 58757 h 975935"/>
              <a:gd name="T8" fmla="*/ 933275 w 1401731"/>
              <a:gd name="T9" fmla="*/ 102824 h 975935"/>
              <a:gd name="T10" fmla="*/ 971628 w 1401731"/>
              <a:gd name="T11" fmla="*/ 249717 h 975935"/>
              <a:gd name="T12" fmla="*/ 984412 w 1401731"/>
              <a:gd name="T13" fmla="*/ 352541 h 975935"/>
              <a:gd name="T14" fmla="*/ 1061121 w 1401731"/>
              <a:gd name="T15" fmla="*/ 411298 h 975935"/>
              <a:gd name="T16" fmla="*/ 1086689 w 1401731"/>
              <a:gd name="T17" fmla="*/ 455364 h 975935"/>
              <a:gd name="T18" fmla="*/ 1125043 w 1401731"/>
              <a:gd name="T19" fmla="*/ 470054 h 975935"/>
              <a:gd name="T20" fmla="*/ 1163397 w 1401731"/>
              <a:gd name="T21" fmla="*/ 499432 h 975935"/>
              <a:gd name="T22" fmla="*/ 1291242 w 1401731"/>
              <a:gd name="T23" fmla="*/ 528811 h 975935"/>
              <a:gd name="T24" fmla="*/ 1304027 w 1401731"/>
              <a:gd name="T25" fmla="*/ 484743 h 975935"/>
              <a:gd name="T26" fmla="*/ 1342381 w 1401731"/>
              <a:gd name="T27" fmla="*/ 440675 h 975935"/>
              <a:gd name="T28" fmla="*/ 1457442 w 1401731"/>
              <a:gd name="T29" fmla="*/ 367230 h 975935"/>
              <a:gd name="T30" fmla="*/ 1483012 w 1401731"/>
              <a:gd name="T31" fmla="*/ 675702 h 975935"/>
              <a:gd name="T32" fmla="*/ 1457442 w 1401731"/>
              <a:gd name="T33" fmla="*/ 778526 h 975935"/>
              <a:gd name="T34" fmla="*/ 1419088 w 1401731"/>
              <a:gd name="T35" fmla="*/ 807904 h 975935"/>
              <a:gd name="T36" fmla="*/ 1214535 w 1401731"/>
              <a:gd name="T37" fmla="*/ 837283 h 975935"/>
              <a:gd name="T38" fmla="*/ 1265674 w 1401731"/>
              <a:gd name="T39" fmla="*/ 910728 h 975935"/>
              <a:gd name="T40" fmla="*/ 1278458 w 1401731"/>
              <a:gd name="T41" fmla="*/ 954796 h 975935"/>
              <a:gd name="T42" fmla="*/ 1265674 w 1401731"/>
              <a:gd name="T43" fmla="*/ 1042930 h 975935"/>
              <a:gd name="T44" fmla="*/ 1214535 w 1401731"/>
              <a:gd name="T45" fmla="*/ 1057620 h 975935"/>
              <a:gd name="T46" fmla="*/ 1048336 w 1401731"/>
              <a:gd name="T47" fmla="*/ 1101687 h 975935"/>
              <a:gd name="T48" fmla="*/ 946059 w 1401731"/>
              <a:gd name="T49" fmla="*/ 1131066 h 975935"/>
              <a:gd name="T50" fmla="*/ 882136 w 1401731"/>
              <a:gd name="T51" fmla="*/ 1116377 h 975935"/>
              <a:gd name="T52" fmla="*/ 830998 w 1401731"/>
              <a:gd name="T53" fmla="*/ 1072309 h 975935"/>
              <a:gd name="T54" fmla="*/ 805429 w 1401731"/>
              <a:gd name="T55" fmla="*/ 954796 h 975935"/>
              <a:gd name="T56" fmla="*/ 792644 w 1401731"/>
              <a:gd name="T57" fmla="*/ 910728 h 975935"/>
              <a:gd name="T58" fmla="*/ 690367 w 1401731"/>
              <a:gd name="T59" fmla="*/ 1086998 h 975935"/>
              <a:gd name="T60" fmla="*/ 600876 w 1401731"/>
              <a:gd name="T61" fmla="*/ 1204511 h 975935"/>
              <a:gd name="T62" fmla="*/ 396323 w 1401731"/>
              <a:gd name="T63" fmla="*/ 1145755 h 975935"/>
              <a:gd name="T64" fmla="*/ 268477 w 1401731"/>
              <a:gd name="T65" fmla="*/ 1160443 h 975935"/>
              <a:gd name="T66" fmla="*/ 242907 w 1401731"/>
              <a:gd name="T67" fmla="*/ 1204511 h 975935"/>
              <a:gd name="T68" fmla="*/ 204553 w 1401731"/>
              <a:gd name="T69" fmla="*/ 1219200 h 975935"/>
              <a:gd name="T70" fmla="*/ 127846 w 1401731"/>
              <a:gd name="T71" fmla="*/ 1204511 h 975935"/>
              <a:gd name="T72" fmla="*/ 63924 w 1401731"/>
              <a:gd name="T73" fmla="*/ 1072309 h 975935"/>
              <a:gd name="T74" fmla="*/ 76708 w 1401731"/>
              <a:gd name="T75" fmla="*/ 910728 h 975935"/>
              <a:gd name="T76" fmla="*/ 166200 w 1401731"/>
              <a:gd name="T77" fmla="*/ 851971 h 975935"/>
              <a:gd name="T78" fmla="*/ 191769 w 1401731"/>
              <a:gd name="T79" fmla="*/ 807904 h 975935"/>
              <a:gd name="T80" fmla="*/ 178985 w 1401731"/>
              <a:gd name="T81" fmla="*/ 675702 h 975935"/>
              <a:gd name="T82" fmla="*/ 140631 w 1401731"/>
              <a:gd name="T83" fmla="*/ 646324 h 975935"/>
              <a:gd name="T84" fmla="*/ 51139 w 1401731"/>
              <a:gd name="T85" fmla="*/ 587567 h 975935"/>
              <a:gd name="T86" fmla="*/ 38354 w 1401731"/>
              <a:gd name="T87" fmla="*/ 543500 h 975935"/>
              <a:gd name="T88" fmla="*/ 25569 w 1401731"/>
              <a:gd name="T89" fmla="*/ 484743 h 975935"/>
              <a:gd name="T90" fmla="*/ 0 w 1401731"/>
              <a:gd name="T91" fmla="*/ 396607 h 975935"/>
              <a:gd name="T92" fmla="*/ 12785 w 1401731"/>
              <a:gd name="T93" fmla="*/ 352541 h 975935"/>
              <a:gd name="T94" fmla="*/ 51139 w 1401731"/>
              <a:gd name="T95" fmla="*/ 323162 h 975935"/>
              <a:gd name="T96" fmla="*/ 102277 w 1401731"/>
              <a:gd name="T97" fmla="*/ 279094 h 975935"/>
              <a:gd name="T98" fmla="*/ 191769 w 1401731"/>
              <a:gd name="T99" fmla="*/ 249717 h 975935"/>
              <a:gd name="T100" fmla="*/ 204553 w 1401731"/>
              <a:gd name="T101" fmla="*/ 29379 h 975935"/>
              <a:gd name="T102" fmla="*/ 421891 w 1401731"/>
              <a:gd name="T103" fmla="*/ 58757 h 975935"/>
              <a:gd name="T104" fmla="*/ 473030 w 1401731"/>
              <a:gd name="T105" fmla="*/ 73447 h 975935"/>
              <a:gd name="T106" fmla="*/ 613660 w 1401731"/>
              <a:gd name="T107" fmla="*/ 0 h 97593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401731" h="975935">
                <a:moveTo>
                  <a:pt x="564427" y="0"/>
                </a:moveTo>
                <a:lnTo>
                  <a:pt x="564427" y="0"/>
                </a:lnTo>
                <a:cubicBezTo>
                  <a:pt x="592404" y="2152"/>
                  <a:pt x="723813" y="6094"/>
                  <a:pt x="776087" y="23517"/>
                </a:cubicBezTo>
                <a:cubicBezTo>
                  <a:pt x="792716" y="29060"/>
                  <a:pt x="807444" y="39194"/>
                  <a:pt x="823122" y="47033"/>
                </a:cubicBezTo>
                <a:cubicBezTo>
                  <a:pt x="834881" y="58791"/>
                  <a:pt x="848733" y="68776"/>
                  <a:pt x="858399" y="82308"/>
                </a:cubicBezTo>
                <a:cubicBezTo>
                  <a:pt x="887501" y="123050"/>
                  <a:pt x="885939" y="149612"/>
                  <a:pt x="893675" y="199891"/>
                </a:cubicBezTo>
                <a:cubicBezTo>
                  <a:pt x="897889" y="227283"/>
                  <a:pt x="890554" y="258818"/>
                  <a:pt x="905434" y="282199"/>
                </a:cubicBezTo>
                <a:cubicBezTo>
                  <a:pt x="920609" y="306044"/>
                  <a:pt x="975988" y="329232"/>
                  <a:pt x="975988" y="329232"/>
                </a:cubicBezTo>
                <a:cubicBezTo>
                  <a:pt x="983827" y="340990"/>
                  <a:pt x="988470" y="355678"/>
                  <a:pt x="999505" y="364506"/>
                </a:cubicBezTo>
                <a:cubicBezTo>
                  <a:pt x="1009184" y="372249"/>
                  <a:pt x="1023695" y="370722"/>
                  <a:pt x="1034782" y="376265"/>
                </a:cubicBezTo>
                <a:cubicBezTo>
                  <a:pt x="1047422" y="382585"/>
                  <a:pt x="1058300" y="391942"/>
                  <a:pt x="1070059" y="399781"/>
                </a:cubicBezTo>
                <a:cubicBezTo>
                  <a:pt x="1103164" y="449438"/>
                  <a:pt x="1097311" y="463445"/>
                  <a:pt x="1187647" y="423298"/>
                </a:cubicBezTo>
                <a:cubicBezTo>
                  <a:pt x="1198973" y="418264"/>
                  <a:pt x="1192531" y="398336"/>
                  <a:pt x="1199406" y="388023"/>
                </a:cubicBezTo>
                <a:cubicBezTo>
                  <a:pt x="1208631" y="374187"/>
                  <a:pt x="1221379" y="362725"/>
                  <a:pt x="1234683" y="352748"/>
                </a:cubicBezTo>
                <a:cubicBezTo>
                  <a:pt x="1264218" y="330598"/>
                  <a:pt x="1307004" y="310710"/>
                  <a:pt x="1340513" y="293957"/>
                </a:cubicBezTo>
                <a:cubicBezTo>
                  <a:pt x="1448980" y="330111"/>
                  <a:pt x="1384437" y="296012"/>
                  <a:pt x="1364031" y="540880"/>
                </a:cubicBezTo>
                <a:cubicBezTo>
                  <a:pt x="1363834" y="543238"/>
                  <a:pt x="1346209" y="616069"/>
                  <a:pt x="1340513" y="623188"/>
                </a:cubicBezTo>
                <a:cubicBezTo>
                  <a:pt x="1331684" y="634223"/>
                  <a:pt x="1317876" y="640384"/>
                  <a:pt x="1305236" y="646704"/>
                </a:cubicBezTo>
                <a:cubicBezTo>
                  <a:pt x="1254468" y="672087"/>
                  <a:pt x="1146290" y="667975"/>
                  <a:pt x="1117094" y="670221"/>
                </a:cubicBezTo>
                <a:cubicBezTo>
                  <a:pt x="1146650" y="758885"/>
                  <a:pt x="1103343" y="653034"/>
                  <a:pt x="1164130" y="729012"/>
                </a:cubicBezTo>
                <a:cubicBezTo>
                  <a:pt x="1171873" y="738690"/>
                  <a:pt x="1171969" y="752529"/>
                  <a:pt x="1175889" y="764287"/>
                </a:cubicBezTo>
                <a:cubicBezTo>
                  <a:pt x="1171969" y="787803"/>
                  <a:pt x="1177988" y="815436"/>
                  <a:pt x="1164130" y="834836"/>
                </a:cubicBezTo>
                <a:cubicBezTo>
                  <a:pt x="1154736" y="847987"/>
                  <a:pt x="1132574" y="841951"/>
                  <a:pt x="1117094" y="846595"/>
                </a:cubicBezTo>
                <a:cubicBezTo>
                  <a:pt x="999709" y="881809"/>
                  <a:pt x="1094044" y="863325"/>
                  <a:pt x="964229" y="881869"/>
                </a:cubicBezTo>
                <a:cubicBezTo>
                  <a:pt x="936390" y="891149"/>
                  <a:pt x="898540" y="905386"/>
                  <a:pt x="870158" y="905386"/>
                </a:cubicBezTo>
                <a:cubicBezTo>
                  <a:pt x="850172" y="905386"/>
                  <a:pt x="830961" y="897547"/>
                  <a:pt x="811363" y="893628"/>
                </a:cubicBezTo>
                <a:cubicBezTo>
                  <a:pt x="795685" y="881870"/>
                  <a:pt x="773713" y="875558"/>
                  <a:pt x="764328" y="858353"/>
                </a:cubicBezTo>
                <a:cubicBezTo>
                  <a:pt x="748851" y="829979"/>
                  <a:pt x="751031" y="794949"/>
                  <a:pt x="740810" y="764287"/>
                </a:cubicBezTo>
                <a:lnTo>
                  <a:pt x="729051" y="729012"/>
                </a:lnTo>
                <a:cubicBezTo>
                  <a:pt x="675919" y="835270"/>
                  <a:pt x="743073" y="707981"/>
                  <a:pt x="634980" y="870111"/>
                </a:cubicBezTo>
                <a:cubicBezTo>
                  <a:pt x="580105" y="952419"/>
                  <a:pt x="611461" y="924984"/>
                  <a:pt x="552668" y="964177"/>
                </a:cubicBezTo>
                <a:cubicBezTo>
                  <a:pt x="420544" y="920138"/>
                  <a:pt x="483649" y="934160"/>
                  <a:pt x="364526" y="917144"/>
                </a:cubicBezTo>
                <a:cubicBezTo>
                  <a:pt x="325330" y="921063"/>
                  <a:pt x="284308" y="916446"/>
                  <a:pt x="246937" y="928902"/>
                </a:cubicBezTo>
                <a:cubicBezTo>
                  <a:pt x="233530" y="933371"/>
                  <a:pt x="234455" y="955349"/>
                  <a:pt x="223419" y="964177"/>
                </a:cubicBezTo>
                <a:cubicBezTo>
                  <a:pt x="213740" y="971920"/>
                  <a:pt x="199901" y="972016"/>
                  <a:pt x="188142" y="975935"/>
                </a:cubicBezTo>
                <a:cubicBezTo>
                  <a:pt x="164624" y="972016"/>
                  <a:pt x="137122" y="977849"/>
                  <a:pt x="117589" y="964177"/>
                </a:cubicBezTo>
                <a:cubicBezTo>
                  <a:pt x="82430" y="939567"/>
                  <a:pt x="71269" y="895773"/>
                  <a:pt x="58795" y="858353"/>
                </a:cubicBezTo>
                <a:cubicBezTo>
                  <a:pt x="62715" y="815239"/>
                  <a:pt x="57822" y="770389"/>
                  <a:pt x="70554" y="729012"/>
                </a:cubicBezTo>
                <a:cubicBezTo>
                  <a:pt x="73576" y="719192"/>
                  <a:pt x="151290" y="682767"/>
                  <a:pt x="152866" y="681979"/>
                </a:cubicBezTo>
                <a:cubicBezTo>
                  <a:pt x="160705" y="670221"/>
                  <a:pt x="175210" y="660787"/>
                  <a:pt x="176384" y="646704"/>
                </a:cubicBezTo>
                <a:cubicBezTo>
                  <a:pt x="179332" y="611335"/>
                  <a:pt x="176755" y="574235"/>
                  <a:pt x="164625" y="540880"/>
                </a:cubicBezTo>
                <a:cubicBezTo>
                  <a:pt x="159795" y="527599"/>
                  <a:pt x="140848" y="525578"/>
                  <a:pt x="129348" y="517364"/>
                </a:cubicBezTo>
                <a:cubicBezTo>
                  <a:pt x="67056" y="472872"/>
                  <a:pt x="104283" y="489412"/>
                  <a:pt x="47036" y="470331"/>
                </a:cubicBezTo>
                <a:cubicBezTo>
                  <a:pt x="43116" y="458573"/>
                  <a:pt x="38682" y="446973"/>
                  <a:pt x="35277" y="435056"/>
                </a:cubicBezTo>
                <a:cubicBezTo>
                  <a:pt x="30837" y="419518"/>
                  <a:pt x="28162" y="403502"/>
                  <a:pt x="23518" y="388023"/>
                </a:cubicBezTo>
                <a:cubicBezTo>
                  <a:pt x="16395" y="364280"/>
                  <a:pt x="0" y="317473"/>
                  <a:pt x="0" y="317473"/>
                </a:cubicBezTo>
                <a:cubicBezTo>
                  <a:pt x="3920" y="305715"/>
                  <a:pt x="4016" y="291877"/>
                  <a:pt x="11759" y="282199"/>
                </a:cubicBezTo>
                <a:cubicBezTo>
                  <a:pt x="20588" y="271164"/>
                  <a:pt x="35536" y="266896"/>
                  <a:pt x="47036" y="258682"/>
                </a:cubicBezTo>
                <a:cubicBezTo>
                  <a:pt x="62983" y="247291"/>
                  <a:pt x="77055" y="233130"/>
                  <a:pt x="94071" y="223407"/>
                </a:cubicBezTo>
                <a:cubicBezTo>
                  <a:pt x="107191" y="215910"/>
                  <a:pt x="166203" y="202436"/>
                  <a:pt x="176384" y="199891"/>
                </a:cubicBezTo>
                <a:cubicBezTo>
                  <a:pt x="180303" y="141100"/>
                  <a:pt x="148048" y="66694"/>
                  <a:pt x="188142" y="23517"/>
                </a:cubicBezTo>
                <a:cubicBezTo>
                  <a:pt x="201111" y="9551"/>
                  <a:pt x="345660" y="37615"/>
                  <a:pt x="388043" y="47033"/>
                </a:cubicBezTo>
                <a:cubicBezTo>
                  <a:pt x="403819" y="50539"/>
                  <a:pt x="419400" y="54872"/>
                  <a:pt x="435079" y="58792"/>
                </a:cubicBezTo>
                <a:cubicBezTo>
                  <a:pt x="581710" y="46573"/>
                  <a:pt x="542869" y="9799"/>
                  <a:pt x="564427" y="0"/>
                </a:cubicBezTo>
                <a:close/>
              </a:path>
            </a:pathLst>
          </a:custGeom>
          <a:noFill/>
          <a:ln w="9525" cap="flat" cmpd="sng">
            <a:solidFill>
              <a:srgbClr val="80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13670" name="TextBox 7"/>
          <p:cNvSpPr txBox="1">
            <a:spLocks noChangeArrowheads="1"/>
          </p:cNvSpPr>
          <p:nvPr/>
        </p:nvSpPr>
        <p:spPr bwMode="auto">
          <a:xfrm>
            <a:off x="4324351" y="3810000"/>
            <a:ext cx="4828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dirty="0"/>
              <a:t>DC</a:t>
            </a:r>
          </a:p>
        </p:txBody>
      </p: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flipH="1">
            <a:off x="5391150" y="4038600"/>
            <a:ext cx="7620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ash"/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5559426" y="4114800"/>
            <a:ext cx="746125" cy="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13673" name="Group 23"/>
          <p:cNvGrpSpPr>
            <a:grpSpLocks/>
          </p:cNvGrpSpPr>
          <p:nvPr/>
        </p:nvGrpSpPr>
        <p:grpSpPr bwMode="auto">
          <a:xfrm>
            <a:off x="4716463" y="4648200"/>
            <a:ext cx="2362200" cy="304800"/>
            <a:chOff x="3429000" y="3810000"/>
            <a:chExt cx="2362200" cy="304800"/>
          </a:xfrm>
        </p:grpSpPr>
        <p:cxnSp>
          <p:nvCxnSpPr>
            <p:cNvPr id="17" name="Straight Connector 16"/>
            <p:cNvCxnSpPr>
              <a:cxnSpLocks noChangeShapeType="1"/>
            </p:cNvCxnSpPr>
            <p:nvPr/>
          </p:nvCxnSpPr>
          <p:spPr bwMode="auto">
            <a:xfrm>
              <a:off x="3429000" y="3886200"/>
              <a:ext cx="0" cy="228600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Connector 18"/>
            <p:cNvCxnSpPr>
              <a:cxnSpLocks noChangeShapeType="1"/>
            </p:cNvCxnSpPr>
            <p:nvPr/>
          </p:nvCxnSpPr>
          <p:spPr bwMode="auto">
            <a:xfrm>
              <a:off x="3429000" y="4114800"/>
              <a:ext cx="2362200" cy="0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Straight Connector 21"/>
            <p:cNvCxnSpPr>
              <a:cxnSpLocks noChangeShapeType="1"/>
            </p:cNvCxnSpPr>
            <p:nvPr/>
          </p:nvCxnSpPr>
          <p:spPr bwMode="auto">
            <a:xfrm flipV="1">
              <a:off x="5791200" y="3810000"/>
              <a:ext cx="0" cy="304800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triangle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35" name="Straight Arrow Connector 34"/>
          <p:cNvCxnSpPr>
            <a:cxnSpLocks noChangeShapeType="1"/>
          </p:cNvCxnSpPr>
          <p:nvPr/>
        </p:nvCxnSpPr>
        <p:spPr bwMode="auto">
          <a:xfrm>
            <a:off x="7693025" y="4038600"/>
            <a:ext cx="762000" cy="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3675" name="TextBox 31"/>
          <p:cNvSpPr txBox="1">
            <a:spLocks noChangeArrowheads="1"/>
          </p:cNvSpPr>
          <p:nvPr/>
        </p:nvSpPr>
        <p:spPr bwMode="auto">
          <a:xfrm>
            <a:off x="8531226" y="3810000"/>
            <a:ext cx="22701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>
                <a:solidFill>
                  <a:srgbClr val="800000"/>
                </a:solidFill>
              </a:rPr>
              <a:t>INFLAMMATION</a:t>
            </a:r>
          </a:p>
        </p:txBody>
      </p:sp>
      <p:sp>
        <p:nvSpPr>
          <p:cNvPr id="113676" name="TextBox 32"/>
          <p:cNvSpPr txBox="1">
            <a:spLocks noChangeArrowheads="1"/>
          </p:cNvSpPr>
          <p:nvPr/>
        </p:nvSpPr>
        <p:spPr bwMode="auto">
          <a:xfrm>
            <a:off x="5695950" y="4038601"/>
            <a:ext cx="338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+</a:t>
            </a:r>
          </a:p>
        </p:txBody>
      </p:sp>
      <p:sp>
        <p:nvSpPr>
          <p:cNvPr id="113677" name="TextBox 39"/>
          <p:cNvSpPr txBox="1">
            <a:spLocks noChangeArrowheads="1"/>
          </p:cNvSpPr>
          <p:nvPr/>
        </p:nvSpPr>
        <p:spPr bwMode="auto">
          <a:xfrm>
            <a:off x="5721350" y="3505201"/>
            <a:ext cx="27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-</a:t>
            </a:r>
          </a:p>
        </p:txBody>
      </p:sp>
      <p:sp>
        <p:nvSpPr>
          <p:cNvPr id="113678" name="TextBox 41"/>
          <p:cNvSpPr txBox="1">
            <a:spLocks noChangeArrowheads="1"/>
          </p:cNvSpPr>
          <p:nvPr/>
        </p:nvSpPr>
        <p:spPr bwMode="auto">
          <a:xfrm>
            <a:off x="2209801" y="3810000"/>
            <a:ext cx="13548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/>
              <a:t>ANTIGEN</a:t>
            </a:r>
          </a:p>
        </p:txBody>
      </p:sp>
      <p:cxnSp>
        <p:nvCxnSpPr>
          <p:cNvPr id="43" name="Straight Arrow Connector 42"/>
          <p:cNvCxnSpPr>
            <a:cxnSpLocks noChangeShapeType="1"/>
          </p:cNvCxnSpPr>
          <p:nvPr/>
        </p:nvCxnSpPr>
        <p:spPr bwMode="auto">
          <a:xfrm>
            <a:off x="3349625" y="4038600"/>
            <a:ext cx="3810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3680" name="TextBox 44"/>
          <p:cNvSpPr txBox="1">
            <a:spLocks noChangeArrowheads="1"/>
          </p:cNvSpPr>
          <p:nvPr/>
        </p:nvSpPr>
        <p:spPr bwMode="auto">
          <a:xfrm>
            <a:off x="3373439" y="4032251"/>
            <a:ext cx="338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+</a:t>
            </a:r>
          </a:p>
        </p:txBody>
      </p:sp>
      <p:sp>
        <p:nvSpPr>
          <p:cNvPr id="113681" name="TextBox 3"/>
          <p:cNvSpPr txBox="1">
            <a:spLocks noChangeArrowheads="1"/>
          </p:cNvSpPr>
          <p:nvPr/>
        </p:nvSpPr>
        <p:spPr bwMode="auto">
          <a:xfrm>
            <a:off x="2905432" y="2057400"/>
            <a:ext cx="717849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dirty="0"/>
              <a:t>Dysfunctional Cytotoxicity: Inability to prune DCs</a:t>
            </a:r>
            <a:br>
              <a:rPr lang="en-US" altLang="en-US" b="1" dirty="0"/>
            </a:br>
            <a:r>
              <a:rPr lang="en-US" altLang="en-US" b="1" dirty="0"/>
              <a:t>Overactive T cells</a:t>
            </a:r>
          </a:p>
        </p:txBody>
      </p:sp>
      <p:sp>
        <p:nvSpPr>
          <p:cNvPr id="113682" name="TextBox 30"/>
          <p:cNvSpPr txBox="1">
            <a:spLocks noChangeArrowheads="1"/>
          </p:cNvSpPr>
          <p:nvPr/>
        </p:nvSpPr>
        <p:spPr bwMode="auto">
          <a:xfrm>
            <a:off x="3183038" y="5334000"/>
            <a:ext cx="6449299" cy="461665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i="1" dirty="0"/>
              <a:t>PRF1 &gt;UNC&gt; Rab27a &gt; STX11 &gt;</a:t>
            </a:r>
            <a:r>
              <a:rPr lang="en-US" altLang="en-US" b="1" i="1" dirty="0" err="1"/>
              <a:t>Lyst</a:t>
            </a:r>
            <a:r>
              <a:rPr lang="en-US" altLang="en-US" b="1" i="1" dirty="0"/>
              <a:t> &gt; HPS2</a:t>
            </a:r>
          </a:p>
        </p:txBody>
      </p:sp>
      <p:grpSp>
        <p:nvGrpSpPr>
          <p:cNvPr id="113683" name="Group 24"/>
          <p:cNvGrpSpPr>
            <a:grpSpLocks/>
          </p:cNvGrpSpPr>
          <p:nvPr/>
        </p:nvGrpSpPr>
        <p:grpSpPr bwMode="auto">
          <a:xfrm rot="10800000">
            <a:off x="4705350" y="3048000"/>
            <a:ext cx="2362200" cy="304800"/>
            <a:chOff x="3429000" y="3810000"/>
            <a:chExt cx="2362200" cy="304800"/>
          </a:xfrm>
        </p:grpSpPr>
        <p:cxnSp>
          <p:nvCxnSpPr>
            <p:cNvPr id="26" name="Straight Connector 25"/>
            <p:cNvCxnSpPr>
              <a:cxnSpLocks noChangeShapeType="1"/>
            </p:cNvCxnSpPr>
            <p:nvPr/>
          </p:nvCxnSpPr>
          <p:spPr bwMode="auto">
            <a:xfrm>
              <a:off x="3436937" y="3894137"/>
              <a:ext cx="0" cy="228600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Straight Connector 26"/>
            <p:cNvCxnSpPr>
              <a:cxnSpLocks noChangeShapeType="1"/>
            </p:cNvCxnSpPr>
            <p:nvPr/>
          </p:nvCxnSpPr>
          <p:spPr bwMode="auto">
            <a:xfrm>
              <a:off x="3436937" y="4122737"/>
              <a:ext cx="2362200" cy="0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Straight Connector 27"/>
            <p:cNvCxnSpPr>
              <a:cxnSpLocks noChangeShapeType="1"/>
            </p:cNvCxnSpPr>
            <p:nvPr/>
          </p:nvCxnSpPr>
          <p:spPr bwMode="auto">
            <a:xfrm flipV="1">
              <a:off x="5799137" y="3817937"/>
              <a:ext cx="0" cy="304800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triangle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3684" name="TextBox 8"/>
          <p:cNvSpPr txBox="1">
            <a:spLocks noChangeArrowheads="1"/>
          </p:cNvSpPr>
          <p:nvPr/>
        </p:nvSpPr>
        <p:spPr bwMode="auto">
          <a:xfrm>
            <a:off x="7772401" y="3581400"/>
            <a:ext cx="6447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dirty="0" err="1"/>
              <a:t>IFN</a:t>
            </a:r>
            <a:r>
              <a:rPr lang="en-US" altLang="en-US" sz="2000" b="1" dirty="0" err="1">
                <a:latin typeface="Symbol" panose="05050102010706020507" pitchFamily="18" charset="2"/>
              </a:rPr>
              <a:t>g</a:t>
            </a:r>
            <a:endParaRPr lang="en-US" altLang="en-US" sz="2000" b="1" dirty="0">
              <a:latin typeface="Symbol" panose="05050102010706020507" pitchFamily="18" charset="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C1F7C6-3FAF-4B94-9D4D-51ED8AEA1C88}"/>
              </a:ext>
            </a:extLst>
          </p:cNvPr>
          <p:cNvSpPr/>
          <p:nvPr/>
        </p:nvSpPr>
        <p:spPr>
          <a:xfrm>
            <a:off x="7059325" y="6184602"/>
            <a:ext cx="25730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</a:rPr>
              <a:t>Image courtesy of Carl Allen, MD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28166262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1"/>
            <a:ext cx="7010400" cy="1527175"/>
          </a:xfrm>
        </p:spPr>
        <p:txBody>
          <a:bodyPr/>
          <a:lstStyle/>
          <a:p>
            <a:r>
              <a:rPr lang="en-US" altLang="en-US" sz="3200" b="1">
                <a:ea typeface="ＭＳ Ｐゴシック" panose="020B0600070205080204" pitchFamily="34" charset="-128"/>
              </a:rPr>
              <a:t>HLH-Associated Gene Function</a:t>
            </a: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1201738"/>
            <a:ext cx="6405563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TextBox 1"/>
          <p:cNvSpPr txBox="1">
            <a:spLocks noChangeArrowheads="1"/>
          </p:cNvSpPr>
          <p:nvPr/>
        </p:nvSpPr>
        <p:spPr bwMode="auto">
          <a:xfrm>
            <a:off x="2819401" y="6324600"/>
            <a:ext cx="2492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/>
              <a:t>Jordan et al, Blood 2010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6D46BF-97CC-498D-AD71-09AA83A6248C}"/>
              </a:ext>
            </a:extLst>
          </p:cNvPr>
          <p:cNvSpPr/>
          <p:nvPr/>
        </p:nvSpPr>
        <p:spPr>
          <a:xfrm>
            <a:off x="9538448" y="4379287"/>
            <a:ext cx="25531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Reproduced with permission from Jordan MB, Allen CE, Weitzman S, </a:t>
            </a:r>
            <a:r>
              <a:rPr lang="en-US" sz="1200" dirty="0" err="1">
                <a:solidFill>
                  <a:srgbClr val="000000"/>
                </a:solidFill>
              </a:rPr>
              <a:t>Filipovich</a:t>
            </a:r>
            <a:r>
              <a:rPr lang="en-US" sz="1200" dirty="0">
                <a:solidFill>
                  <a:srgbClr val="000000"/>
                </a:solidFill>
              </a:rPr>
              <a:t> AH, McClain KL. How I treat hemophagocytic </a:t>
            </a:r>
            <a:r>
              <a:rPr lang="en-US" sz="1200" dirty="0" err="1">
                <a:solidFill>
                  <a:srgbClr val="000000"/>
                </a:solidFill>
              </a:rPr>
              <a:t>lymphohistiocytosis</a:t>
            </a:r>
            <a:r>
              <a:rPr lang="en-US" sz="1200" dirty="0">
                <a:solidFill>
                  <a:srgbClr val="000000"/>
                </a:solidFill>
              </a:rPr>
              <a:t>. Blood. 2011;118(15):4041-4052. doi:10.1182/blood-2011-03-278127. (c) 2011 by The American Society of Hematology.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495891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6862" y="365125"/>
            <a:ext cx="10966938" cy="1325563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HLH-Cytotoxicity Genes-But Many Others Known</a:t>
            </a:r>
            <a:endParaRPr lang="en-US" altLang="en-US" sz="1900" b="1" dirty="0">
              <a:ea typeface="ＭＳ Ｐゴシック" panose="020B0600070205080204" pitchFamily="34" charset="-128"/>
            </a:endParaRPr>
          </a:p>
        </p:txBody>
      </p:sp>
      <p:sp>
        <p:nvSpPr>
          <p:cNvPr id="97283" name="Text Box 4"/>
          <p:cNvSpPr txBox="1">
            <a:spLocks noChangeArrowheads="1"/>
          </p:cNvSpPr>
          <p:nvPr/>
        </p:nvSpPr>
        <p:spPr bwMode="auto">
          <a:xfrm>
            <a:off x="8077200" y="64912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438400" y="1371600"/>
          <a:ext cx="7467600" cy="5203822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2667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86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819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/>
                        <a:t>Gene</a:t>
                      </a:r>
                      <a:endParaRPr lang="en-US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/>
                        <a:t>Location</a:t>
                      </a:r>
                      <a:endParaRPr lang="en-US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/>
                        <a:t>Disease</a:t>
                      </a:r>
                      <a:endParaRPr lang="en-US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49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chemeClr val="bg1"/>
                          </a:solidFill>
                        </a:rPr>
                        <a:t>PRF1</a:t>
                      </a:r>
                      <a:endParaRPr lang="en-US" sz="1600" b="1" i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10q21-22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FHL2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87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chemeClr val="bg1"/>
                          </a:solidFill>
                        </a:rPr>
                        <a:t>UNC13D</a:t>
                      </a:r>
                      <a:endParaRPr lang="en-US" sz="1600" b="1" i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17q25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FHL3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87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chemeClr val="bg1"/>
                          </a:solidFill>
                        </a:rPr>
                        <a:t>STX11</a:t>
                      </a:r>
                      <a:endParaRPr lang="en-US" sz="1600" b="1" i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6q24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FHL4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87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chemeClr val="bg1"/>
                          </a:solidFill>
                        </a:rPr>
                        <a:t>RAB27A</a:t>
                      </a:r>
                      <a:endParaRPr lang="en-US" sz="1600" b="1" i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15q21       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Griscelli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 syndrome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1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chemeClr val="bg1"/>
                          </a:solidFill>
                        </a:rPr>
                        <a:t>STXBP2</a:t>
                      </a:r>
                      <a:endParaRPr lang="en-US" sz="1600" b="1" i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19p13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FHL5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1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AP3B1</a:t>
                      </a:r>
                    </a:p>
                  </a:txBody>
                  <a:tcPr marL="68580" marR="68580" marT="0" marB="0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5q14</a:t>
                      </a:r>
                    </a:p>
                  </a:txBody>
                  <a:tcPr marL="68580" marR="68580" marT="0" marB="0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Hermansky-Pudlack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2</a:t>
                      </a:r>
                    </a:p>
                  </a:txBody>
                  <a:tcPr marL="68580" marR="68580" marT="0" marB="0"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1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Unknown</a:t>
                      </a:r>
                      <a:endParaRPr lang="en-US" sz="1600" b="1" i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9q21.3-22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FHL1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600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rgbClr val="FFFFFF"/>
                          </a:solidFill>
                        </a:rPr>
                        <a:t>SH2D1A  (SAP)</a:t>
                      </a:r>
                      <a:endParaRPr lang="en-US" sz="1600" b="1" i="1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Xq24-26</a:t>
                      </a:r>
                      <a:endParaRPr lang="en-US" sz="160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XLP1</a:t>
                      </a:r>
                      <a:endParaRPr lang="en-US" sz="160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600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rgbClr val="FFFFFF"/>
                          </a:solidFill>
                        </a:rPr>
                        <a:t>XIAP</a:t>
                      </a:r>
                      <a:endParaRPr lang="en-US" sz="1600" b="1" i="1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Xq25</a:t>
                      </a:r>
                      <a:endParaRPr lang="en-US" sz="160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XLP2/X-linked HLH</a:t>
                      </a:r>
                      <a:endParaRPr lang="en-US" sz="160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600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ITK, CD27, MAGT1 (XMEN)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T cell Dysfunction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600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Multiple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Immune Deficiencies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5-Point Star 2"/>
          <p:cNvSpPr>
            <a:spLocks/>
          </p:cNvSpPr>
          <p:nvPr/>
        </p:nvSpPr>
        <p:spPr bwMode="auto">
          <a:xfrm>
            <a:off x="1828800" y="2971800"/>
            <a:ext cx="381000" cy="381000"/>
          </a:xfrm>
          <a:custGeom>
            <a:avLst/>
            <a:gdLst>
              <a:gd name="T0" fmla="*/ 0 w 381000"/>
              <a:gd name="T1" fmla="*/ 145529 h 381000"/>
              <a:gd name="T2" fmla="*/ 145530 w 381000"/>
              <a:gd name="T3" fmla="*/ 145530 h 381000"/>
              <a:gd name="T4" fmla="*/ 190500 w 381000"/>
              <a:gd name="T5" fmla="*/ 0 h 381000"/>
              <a:gd name="T6" fmla="*/ 235470 w 381000"/>
              <a:gd name="T7" fmla="*/ 145530 h 381000"/>
              <a:gd name="T8" fmla="*/ 381000 w 381000"/>
              <a:gd name="T9" fmla="*/ 145529 h 381000"/>
              <a:gd name="T10" fmla="*/ 263263 w 381000"/>
              <a:gd name="T11" fmla="*/ 235470 h 381000"/>
              <a:gd name="T12" fmla="*/ 308235 w 381000"/>
              <a:gd name="T13" fmla="*/ 380999 h 381000"/>
              <a:gd name="T14" fmla="*/ 190500 w 381000"/>
              <a:gd name="T15" fmla="*/ 291056 h 381000"/>
              <a:gd name="T16" fmla="*/ 72765 w 381000"/>
              <a:gd name="T17" fmla="*/ 380999 h 381000"/>
              <a:gd name="T18" fmla="*/ 117737 w 381000"/>
              <a:gd name="T19" fmla="*/ 235470 h 381000"/>
              <a:gd name="T20" fmla="*/ 0 w 381000"/>
              <a:gd name="T21" fmla="*/ 145529 h 381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0" h="381000">
                <a:moveTo>
                  <a:pt x="0" y="145529"/>
                </a:moveTo>
                <a:lnTo>
                  <a:pt x="145530" y="145530"/>
                </a:lnTo>
                <a:lnTo>
                  <a:pt x="190500" y="0"/>
                </a:lnTo>
                <a:lnTo>
                  <a:pt x="235470" y="145530"/>
                </a:lnTo>
                <a:lnTo>
                  <a:pt x="381000" y="145529"/>
                </a:lnTo>
                <a:lnTo>
                  <a:pt x="263263" y="235470"/>
                </a:lnTo>
                <a:lnTo>
                  <a:pt x="308235" y="380999"/>
                </a:lnTo>
                <a:lnTo>
                  <a:pt x="190500" y="291056"/>
                </a:lnTo>
                <a:lnTo>
                  <a:pt x="72765" y="380999"/>
                </a:lnTo>
                <a:lnTo>
                  <a:pt x="117737" y="235470"/>
                </a:lnTo>
                <a:lnTo>
                  <a:pt x="0" y="145529"/>
                </a:lnTo>
                <a:close/>
              </a:path>
            </a:pathLst>
          </a:custGeom>
          <a:solidFill>
            <a:srgbClr val="800000"/>
          </a:solidFill>
          <a:ln w="9525" cap="flat" cmpd="sng">
            <a:solidFill>
              <a:srgbClr val="80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2286000" y="2133600"/>
            <a:ext cx="0" cy="2133600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7338" name="TextBox 15"/>
          <p:cNvSpPr txBox="1">
            <a:spLocks noChangeArrowheads="1"/>
          </p:cNvSpPr>
          <p:nvPr/>
        </p:nvSpPr>
        <p:spPr bwMode="auto">
          <a:xfrm>
            <a:off x="1541463" y="4800600"/>
            <a:ext cx="7604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90"/>
                </a:solidFill>
              </a:rPr>
              <a:t>EBV-X</a:t>
            </a:r>
          </a:p>
        </p:txBody>
      </p:sp>
      <p:sp>
        <p:nvSpPr>
          <p:cNvPr id="97339" name="TextBox 18"/>
          <p:cNvSpPr txBox="1">
            <a:spLocks noChangeArrowheads="1"/>
          </p:cNvSpPr>
          <p:nvPr/>
        </p:nvSpPr>
        <p:spPr bwMode="auto">
          <a:xfrm>
            <a:off x="1541463" y="5268914"/>
            <a:ext cx="760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90"/>
                </a:solidFill>
              </a:rPr>
              <a:t>EBV-X</a:t>
            </a:r>
          </a:p>
        </p:txBody>
      </p:sp>
      <p:sp>
        <p:nvSpPr>
          <p:cNvPr id="97340" name="TextBox 19"/>
          <p:cNvSpPr txBox="1">
            <a:spLocks noChangeArrowheads="1"/>
          </p:cNvSpPr>
          <p:nvPr/>
        </p:nvSpPr>
        <p:spPr bwMode="auto">
          <a:xfrm>
            <a:off x="1524001" y="5715000"/>
            <a:ext cx="777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90"/>
                </a:solidFill>
              </a:rPr>
              <a:t>XMEN</a:t>
            </a:r>
          </a:p>
        </p:txBody>
      </p:sp>
    </p:spTree>
    <p:extLst>
      <p:ext uri="{BB962C8B-B14F-4D97-AF65-F5344CB8AC3E}">
        <p14:creationId xmlns:p14="http://schemas.microsoft.com/office/powerpoint/2010/main" val="313693756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190501"/>
            <a:ext cx="7010400" cy="1527175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HLH  - Epidemiology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981200" y="1676400"/>
            <a:ext cx="8305800" cy="44196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600" b="1" dirty="0">
                <a:latin typeface="+mj-lt"/>
              </a:rPr>
              <a:t>Depends on: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600" dirty="0">
                <a:latin typeface="+mj-lt"/>
                <a:ea typeface="ＭＳ Ｐゴシック" charset="0"/>
                <a:cs typeface="ＭＳ Ｐゴシック" charset="0"/>
              </a:rPr>
              <a:t>Provider 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600" dirty="0">
                <a:latin typeface="+mj-lt"/>
                <a:ea typeface="ＭＳ Ｐゴシック" charset="0"/>
                <a:cs typeface="ＭＳ Ｐゴシック" charset="0"/>
              </a:rPr>
              <a:t>Institutional culture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600" dirty="0">
                <a:latin typeface="+mj-lt"/>
                <a:ea typeface="ＭＳ Ｐゴシック" charset="0"/>
                <a:cs typeface="ＭＳ Ｐゴシック" charset="0"/>
              </a:rPr>
              <a:t>ICD-9/10 coding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600" b="1" dirty="0">
                <a:latin typeface="+mj-lt"/>
              </a:rPr>
              <a:t>Estimates: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600" dirty="0">
                <a:latin typeface="+mj-lt"/>
                <a:ea typeface="ＭＳ Ｐゴシック" charset="0"/>
                <a:cs typeface="ＭＳ Ｐゴシック" charset="0"/>
              </a:rPr>
              <a:t>1/1.5 million live births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600" dirty="0">
                <a:latin typeface="+mj-lt"/>
                <a:ea typeface="ＭＳ Ｐゴシック" charset="0"/>
                <a:cs typeface="ＭＳ Ｐゴシック" charset="0"/>
              </a:rPr>
              <a:t>1/3000 tertiary pediatric hospital admits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600" b="1" dirty="0">
              <a:latin typeface="+mj-lt"/>
            </a:endParaRPr>
          </a:p>
        </p:txBody>
      </p:sp>
      <p:sp>
        <p:nvSpPr>
          <p:cNvPr id="94212" name="TextBox 1"/>
          <p:cNvSpPr txBox="1">
            <a:spLocks noChangeArrowheads="1"/>
          </p:cNvSpPr>
          <p:nvPr/>
        </p:nvSpPr>
        <p:spPr bwMode="auto">
          <a:xfrm>
            <a:off x="1546225" y="6488114"/>
            <a:ext cx="4522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Meeths et al., PBC 2014; Allen et al., PBC 2008</a:t>
            </a:r>
          </a:p>
        </p:txBody>
      </p:sp>
    </p:spTree>
    <p:extLst>
      <p:ext uri="{BB962C8B-B14F-4D97-AF65-F5344CB8AC3E}">
        <p14:creationId xmlns:p14="http://schemas.microsoft.com/office/powerpoint/2010/main" val="115436291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864" y="365125"/>
            <a:ext cx="10114935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HLH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236931297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HLH-2004 Diagnostic </a:t>
            </a:r>
            <a:r>
              <a:rPr lang="en-US" altLang="en-US" b="1" strike="sngStrike" dirty="0">
                <a:ea typeface="ＭＳ Ｐゴシック" panose="020B0600070205080204" pitchFamily="34" charset="-128"/>
              </a:rPr>
              <a:t>Criteria </a:t>
            </a:r>
            <a:r>
              <a:rPr lang="en-US" altLang="en-US" b="1" dirty="0">
                <a:ea typeface="ＭＳ Ｐゴシック" panose="020B0600070205080204" pitchFamily="34" charset="-128"/>
              </a:rPr>
              <a:t>Concepts</a:t>
            </a:r>
            <a:endParaRPr lang="en-US" altLang="en-US" sz="1900" b="1" strike="sngStrike" dirty="0">
              <a:ea typeface="ＭＳ Ｐゴシック" panose="020B0600070205080204" pitchFamily="34" charset="-128"/>
            </a:endParaRPr>
          </a:p>
        </p:txBody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9847" y="1514841"/>
            <a:ext cx="7514492" cy="497382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b="1" dirty="0">
                <a:latin typeface="+mj-lt"/>
              </a:rPr>
              <a:t>Historically proposed needing 5 of 8</a:t>
            </a:r>
          </a:p>
          <a:p>
            <a:pPr lvl="1">
              <a:lnSpc>
                <a:spcPct val="90000"/>
              </a:lnSpc>
              <a:buFont typeface="Arial" charset="0"/>
              <a:buChar char="–"/>
              <a:defRPr/>
            </a:pPr>
            <a:r>
              <a:rPr lang="en-US" dirty="0">
                <a:latin typeface="+mj-lt"/>
              </a:rPr>
              <a:t>Fever</a:t>
            </a:r>
          </a:p>
          <a:p>
            <a:pPr lvl="1">
              <a:lnSpc>
                <a:spcPct val="90000"/>
              </a:lnSpc>
              <a:buFont typeface="Arial" charset="0"/>
              <a:buChar char="–"/>
              <a:defRPr/>
            </a:pPr>
            <a:r>
              <a:rPr lang="en-US" dirty="0" err="1">
                <a:latin typeface="+mj-lt"/>
              </a:rPr>
              <a:t>Splenomegaly</a:t>
            </a:r>
            <a:endParaRPr lang="en-US" dirty="0">
              <a:latin typeface="+mj-lt"/>
            </a:endParaRPr>
          </a:p>
          <a:p>
            <a:pPr lvl="1">
              <a:lnSpc>
                <a:spcPct val="90000"/>
              </a:lnSpc>
              <a:buFont typeface="Arial" charset="0"/>
              <a:buChar char="–"/>
              <a:defRPr/>
            </a:pPr>
            <a:r>
              <a:rPr lang="en-US" dirty="0">
                <a:latin typeface="+mj-lt"/>
              </a:rPr>
              <a:t>Cytopenias (at least 2 cell lines)</a:t>
            </a:r>
          </a:p>
          <a:p>
            <a:pPr lvl="1">
              <a:lnSpc>
                <a:spcPct val="90000"/>
              </a:lnSpc>
              <a:buFont typeface="Arial" charset="0"/>
              <a:buChar char="–"/>
              <a:defRPr/>
            </a:pPr>
            <a:r>
              <a:rPr lang="en-US" dirty="0" err="1">
                <a:latin typeface="+mj-lt"/>
              </a:rPr>
              <a:t>Hypertriglyceridemia</a:t>
            </a:r>
            <a:r>
              <a:rPr lang="en-US" dirty="0">
                <a:latin typeface="+mj-lt"/>
              </a:rPr>
              <a:t> and/or </a:t>
            </a:r>
            <a:r>
              <a:rPr lang="en-US" dirty="0" err="1">
                <a:latin typeface="+mj-lt"/>
              </a:rPr>
              <a:t>hypofibrinogenemia</a:t>
            </a:r>
            <a:endParaRPr lang="en-US" dirty="0">
              <a:latin typeface="+mj-lt"/>
            </a:endParaRPr>
          </a:p>
          <a:p>
            <a:pPr lvl="1">
              <a:lnSpc>
                <a:spcPct val="90000"/>
              </a:lnSpc>
              <a:buFont typeface="Arial" charset="0"/>
              <a:buChar char="–"/>
              <a:defRPr/>
            </a:pPr>
            <a:r>
              <a:rPr lang="en-US" dirty="0" err="1">
                <a:latin typeface="+mj-lt"/>
              </a:rPr>
              <a:t>Hemophagocytosis</a:t>
            </a:r>
            <a:r>
              <a:rPr lang="en-US" dirty="0">
                <a:latin typeface="+mj-lt"/>
              </a:rPr>
              <a:t> (only helpful in 50% or less)</a:t>
            </a:r>
          </a:p>
          <a:p>
            <a:pPr lvl="1">
              <a:lnSpc>
                <a:spcPct val="90000"/>
              </a:lnSpc>
              <a:buFont typeface="Arial" charset="0"/>
              <a:buChar char="–"/>
              <a:defRPr/>
            </a:pPr>
            <a:r>
              <a:rPr lang="en-US" dirty="0">
                <a:latin typeface="+mj-lt"/>
              </a:rPr>
              <a:t>Ferritin &gt;500 mg/L (&gt;3000 is more meaningful)</a:t>
            </a:r>
          </a:p>
          <a:p>
            <a:pPr lvl="1">
              <a:lnSpc>
                <a:spcPct val="90000"/>
              </a:lnSpc>
              <a:buFont typeface="Arial" charset="0"/>
              <a:buChar char="–"/>
              <a:defRPr/>
            </a:pPr>
            <a:r>
              <a:rPr lang="en-US" dirty="0">
                <a:solidFill>
                  <a:srgbClr val="C00000"/>
                </a:solidFill>
                <a:latin typeface="+mj-lt"/>
              </a:rPr>
              <a:t>Elevated IL-2Ra &gt;2400 units/ml</a:t>
            </a:r>
          </a:p>
          <a:p>
            <a:pPr lvl="1">
              <a:lnSpc>
                <a:spcPct val="90000"/>
              </a:lnSpc>
              <a:buFont typeface="Arial" charset="0"/>
              <a:buChar char="–"/>
              <a:defRPr/>
            </a:pPr>
            <a:r>
              <a:rPr lang="en-US" dirty="0">
                <a:solidFill>
                  <a:srgbClr val="C00000"/>
                </a:solidFill>
                <a:latin typeface="+mj-lt"/>
              </a:rPr>
              <a:t>Decreased NK cell activity </a:t>
            </a:r>
          </a:p>
          <a:p>
            <a:pPr lvl="1">
              <a:lnSpc>
                <a:spcPct val="90000"/>
              </a:lnSpc>
              <a:buFont typeface="Arial" charset="0"/>
              <a:buChar char="–"/>
              <a:defRPr/>
            </a:pPr>
            <a:r>
              <a:rPr lang="en-US" b="1" i="1" dirty="0">
                <a:latin typeface="+mj-lt"/>
              </a:rPr>
              <a:t>OR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>
                <a:solidFill>
                  <a:srgbClr val="C00000"/>
                </a:solidFill>
                <a:latin typeface="+mj-lt"/>
              </a:rPr>
              <a:t>Gene mutations</a:t>
            </a:r>
            <a:br>
              <a:rPr lang="en-US" dirty="0">
                <a:solidFill>
                  <a:srgbClr val="C00000"/>
                </a:solidFill>
                <a:latin typeface="+mj-lt"/>
              </a:rPr>
            </a:br>
            <a:br>
              <a:rPr lang="en-US" dirty="0">
                <a:solidFill>
                  <a:srgbClr val="C00000"/>
                </a:solidFill>
                <a:latin typeface="+mj-lt"/>
              </a:rPr>
            </a:br>
            <a:r>
              <a:rPr lang="en-US" i="1" dirty="0">
                <a:solidFill>
                  <a:srgbClr val="C00000"/>
                </a:solidFill>
                <a:latin typeface="+mj-lt"/>
              </a:rPr>
              <a:t>Updated concepts: Jordan MJ et al. PBC 2019;e27929</a:t>
            </a:r>
          </a:p>
          <a:p>
            <a:pPr lvl="1">
              <a:lnSpc>
                <a:spcPct val="90000"/>
              </a:lnSpc>
              <a:buFont typeface="Arial" charset="0"/>
              <a:buChar char="–"/>
              <a:defRPr/>
            </a:pPr>
            <a:endParaRPr lang="en-US" dirty="0">
              <a:solidFill>
                <a:srgbClr val="C00000"/>
              </a:solidFill>
              <a:latin typeface="+mj-lt"/>
            </a:endParaRPr>
          </a:p>
          <a:p>
            <a:pPr lvl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>
                <a:latin typeface="+mj-lt"/>
              </a:rPr>
              <a:t>  </a:t>
            </a:r>
          </a:p>
          <a:p>
            <a:pPr lvl="1">
              <a:lnSpc>
                <a:spcPct val="90000"/>
              </a:lnSpc>
              <a:buFont typeface="Arial" charset="0"/>
              <a:buChar char="–"/>
              <a:defRPr/>
            </a:pPr>
            <a:endParaRPr lang="en-US" dirty="0">
              <a:latin typeface="+mj-lt"/>
            </a:endParaRPr>
          </a:p>
          <a:p>
            <a:pPr lvl="1">
              <a:lnSpc>
                <a:spcPct val="90000"/>
              </a:lnSpc>
              <a:buFont typeface="Arial" charset="0"/>
              <a:buChar char="–"/>
              <a:defRPr/>
            </a:pPr>
            <a:endParaRPr lang="en-US" dirty="0">
              <a:latin typeface="+mj-lt"/>
            </a:endParaRP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8077200" y="64912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7461251" y="6491288"/>
            <a:ext cx="29863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chemeClr val="bg1"/>
                </a:solidFill>
              </a:rPr>
              <a:t>HLH-2004 – </a:t>
            </a:r>
            <a:r>
              <a:rPr lang="en-US" altLang="en-US" sz="1800">
                <a:solidFill>
                  <a:schemeClr val="bg1"/>
                </a:solidFill>
              </a:rPr>
              <a:t>Histiocyte Society</a:t>
            </a:r>
          </a:p>
        </p:txBody>
      </p:sp>
    </p:spTree>
    <p:extLst>
      <p:ext uri="{BB962C8B-B14F-4D97-AF65-F5344CB8AC3E}">
        <p14:creationId xmlns:p14="http://schemas.microsoft.com/office/powerpoint/2010/main" val="36083294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A156A716-7857-D34B-9CDB-2C2B37804448}" vid="{94BA6E4C-853C-4A43-B92C-A561C3530A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9A214DB234C54691908C6F3DF6D4DB" ma:contentTypeVersion="16" ma:contentTypeDescription="Create a new document." ma:contentTypeScope="" ma:versionID="50ed737f5f2bd7ceaa98a187e0ccaa75">
  <xsd:schema xmlns:xsd="http://www.w3.org/2001/XMLSchema" xmlns:xs="http://www.w3.org/2001/XMLSchema" xmlns:p="http://schemas.microsoft.com/office/2006/metadata/properties" xmlns:ns2="5e0533bb-bfdf-45c4-9e5c-1558b0841ffd" xmlns:ns3="9c46be9e-554d-43f0-bc75-21fbb32bf30c" targetNamespace="http://schemas.microsoft.com/office/2006/metadata/properties" ma:root="true" ma:fieldsID="23697daaef9795037ab5ec31f3c509ee" ns2:_="" ns3:_="">
    <xsd:import namespace="5e0533bb-bfdf-45c4-9e5c-1558b0841ffd"/>
    <xsd:import namespace="9c46be9e-554d-43f0-bc75-21fbb32bf30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0533bb-bfdf-45c4-9e5c-1558b0841ff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f2caf26-25ad-42a2-bb61-6898ce245ac9}" ma:internalName="TaxCatchAll" ma:showField="CatchAllData" ma:web="5e0533bb-bfdf-45c4-9e5c-1558b0841f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46be9e-554d-43f0-bc75-21fbb32bf3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9e17280-6357-4f01-98d8-aff652f546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e0533bb-bfdf-45c4-9e5c-1558b0841ffd">
      <UserInfo>
        <DisplayName>ACL_ASPHO-F</DisplayName>
        <AccountId>2384</AccountId>
        <AccountType/>
      </UserInfo>
      <UserInfo>
        <DisplayName>Dominic Sawaya</DisplayName>
        <AccountId>872</AccountId>
        <AccountType/>
      </UserInfo>
      <UserInfo>
        <DisplayName>System Account</DisplayName>
        <AccountId>1073741823</AccountId>
        <AccountType/>
      </UserInfo>
      <UserInfo>
        <DisplayName>AMC_Helpdesk_Admins</DisplayName>
        <AccountId>13</AccountId>
        <AccountType/>
      </UserInfo>
    </SharedWithUsers>
    <TaxCatchAll xmlns="5e0533bb-bfdf-45c4-9e5c-1558b0841ffd" xsi:nil="true"/>
    <lcf76f155ced4ddcb4097134ff3c332f xmlns="9c46be9e-554d-43f0-bc75-21fbb32bf30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70E4E24-EDF5-4F3B-9A81-7B7E0DA1D36E}"/>
</file>

<file path=customXml/itemProps2.xml><?xml version="1.0" encoding="utf-8"?>
<ds:datastoreItem xmlns:ds="http://schemas.openxmlformats.org/officeDocument/2006/customXml" ds:itemID="{399C293A-41BA-4549-BEFB-4D7CA65B0E68}"/>
</file>

<file path=customXml/itemProps3.xml><?xml version="1.0" encoding="utf-8"?>
<ds:datastoreItem xmlns:ds="http://schemas.openxmlformats.org/officeDocument/2006/customXml" ds:itemID="{17329DE3-BFC4-404E-8BF7-0C69B39C89CF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1481</TotalTime>
  <Words>5006</Words>
  <Application>Microsoft Office PowerPoint</Application>
  <PresentationFormat>Widescreen</PresentationFormat>
  <Paragraphs>1257</Paragraphs>
  <Slides>114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23" baseType="lpstr">
      <vt:lpstr>acumin-pro</vt:lpstr>
      <vt:lpstr>Arial</vt:lpstr>
      <vt:lpstr>Calibri</vt:lpstr>
      <vt:lpstr>Calibri Light</vt:lpstr>
      <vt:lpstr>Myelodysplastic SyndromesMyelodysplastic SyndromesCalibri (Body)</vt:lpstr>
      <vt:lpstr>Symbol</vt:lpstr>
      <vt:lpstr>Times New Roman</vt:lpstr>
      <vt:lpstr>Wingdings</vt:lpstr>
      <vt:lpstr>Office Theme</vt:lpstr>
      <vt:lpstr>Myeloproliferative, Myelodysplastic and Histiocytic Disorders</vt:lpstr>
      <vt:lpstr>DISCLOSURES</vt:lpstr>
      <vt:lpstr>This talk will follow the topical structure suggested by the ABP:</vt:lpstr>
      <vt:lpstr>Myeloproliferative, Myelodysplastic Syndromes</vt:lpstr>
      <vt:lpstr>Myeloproliferative, Myelodysplastic Syndromes Broken Myeloid Lineages</vt:lpstr>
      <vt:lpstr>Myelodysplastic Syndromes</vt:lpstr>
      <vt:lpstr>Myelodysplastic Syndromes</vt:lpstr>
      <vt:lpstr>Myelodysplatic syndromes</vt:lpstr>
      <vt:lpstr>Myelodysplastic Syndromes</vt:lpstr>
      <vt:lpstr>PowerPoint Presentation</vt:lpstr>
      <vt:lpstr>Myelodysplastic Syndromes </vt:lpstr>
      <vt:lpstr>Myelodysplastic Syndromes</vt:lpstr>
      <vt:lpstr>Myelodysplastic Syndromes-Many flavors</vt:lpstr>
      <vt:lpstr>Myelodysplastic Syndromes</vt:lpstr>
      <vt:lpstr>Myelodysplastic Syndromes-Bone Marrow Findings</vt:lpstr>
      <vt:lpstr>PowerPoint Presentation</vt:lpstr>
      <vt:lpstr>Myelodysplastic Syndromes</vt:lpstr>
      <vt:lpstr>AML Therapy &amp; BMT for MDS</vt:lpstr>
      <vt:lpstr>Myeloproliferative Syndromes</vt:lpstr>
      <vt:lpstr>PowerPoint Presentation</vt:lpstr>
      <vt:lpstr>Myeloproliferative Disorders</vt:lpstr>
      <vt:lpstr>PowerPoint Presentation</vt:lpstr>
      <vt:lpstr>Down Syndrome – Transient Abnormal Myeloid Proliferation (TAM)</vt:lpstr>
      <vt:lpstr>Down Syndrome TAM</vt:lpstr>
      <vt:lpstr>PowerPoint Presentation</vt:lpstr>
      <vt:lpstr>Down Syndrome - TAM</vt:lpstr>
      <vt:lpstr>Down Syndrome - TAM</vt:lpstr>
      <vt:lpstr>Down Syndrome-TAM</vt:lpstr>
      <vt:lpstr>Down Syndrome - TAM</vt:lpstr>
      <vt:lpstr>Down Syndrome - TAM</vt:lpstr>
      <vt:lpstr>Down Syndrome-TAM</vt:lpstr>
      <vt:lpstr>Down Syndrome - TAM</vt:lpstr>
      <vt:lpstr>Down Syndrome - AML</vt:lpstr>
      <vt:lpstr>Juvenile Myelomonocytic Leukemia (JMML)  </vt:lpstr>
      <vt:lpstr>PowerPoint Presentation</vt:lpstr>
      <vt:lpstr>JMML       </vt:lpstr>
      <vt:lpstr>JMML</vt:lpstr>
      <vt:lpstr>JMML</vt:lpstr>
      <vt:lpstr>JMML</vt:lpstr>
      <vt:lpstr>JMML</vt:lpstr>
      <vt:lpstr>JMML</vt:lpstr>
      <vt:lpstr>Peripheral blood: Increased immature myeloid cells, nucleated RBCs, dysplastic monocytes (rarely basophilia) </vt:lpstr>
      <vt:lpstr>Bone marrow: erythroid &amp; myeloid hyperplasia, immature monocytic series, decreased megakaryocytes</vt:lpstr>
      <vt:lpstr>JMML</vt:lpstr>
      <vt:lpstr>JMML</vt:lpstr>
      <vt:lpstr>JMML</vt:lpstr>
      <vt:lpstr>JMML</vt:lpstr>
      <vt:lpstr>Part II: Histiocytic Disorders</vt:lpstr>
      <vt:lpstr>Histiocytoses</vt:lpstr>
      <vt:lpstr>Histiocytoses</vt:lpstr>
      <vt:lpstr>Langerhans Cell Histiocytosis (LCH)  </vt:lpstr>
      <vt:lpstr>PowerPoint Presentation</vt:lpstr>
      <vt:lpstr>PowerPoint Presentation</vt:lpstr>
      <vt:lpstr>LCH</vt:lpstr>
      <vt:lpstr>LCH</vt:lpstr>
      <vt:lpstr>LCH</vt:lpstr>
      <vt:lpstr>LCH</vt:lpstr>
      <vt:lpstr>LCH</vt:lpstr>
      <vt:lpstr>LCH</vt:lpstr>
      <vt:lpstr>LCH</vt:lpstr>
      <vt:lpstr>LCH</vt:lpstr>
      <vt:lpstr>LCH</vt:lpstr>
      <vt:lpstr>LCH</vt:lpstr>
      <vt:lpstr>LCH</vt:lpstr>
      <vt:lpstr>PowerPoint Presentation</vt:lpstr>
      <vt:lpstr>PowerPoint Presentation</vt:lpstr>
      <vt:lpstr>PowerPoint Presentation</vt:lpstr>
      <vt:lpstr>LCH</vt:lpstr>
      <vt:lpstr>LCH</vt:lpstr>
      <vt:lpstr>LCH</vt:lpstr>
      <vt:lpstr>LCH</vt:lpstr>
      <vt:lpstr>LCH</vt:lpstr>
      <vt:lpstr>LCH</vt:lpstr>
      <vt:lpstr>LCH</vt:lpstr>
      <vt:lpstr>LCH</vt:lpstr>
      <vt:lpstr>LCH</vt:lpstr>
      <vt:lpstr>Rosai Dorfman Disease (RDD)  </vt:lpstr>
      <vt:lpstr>PowerPoint Presentation</vt:lpstr>
      <vt:lpstr>RDD</vt:lpstr>
      <vt:lpstr>Rosai-Dorfman Disease </vt:lpstr>
      <vt:lpstr>RDD</vt:lpstr>
      <vt:lpstr>PowerPoint Presentation</vt:lpstr>
      <vt:lpstr>Rosai-Dorfman Disease Sinus Histiocytosis with Massive Lymphadenopathy</vt:lpstr>
      <vt:lpstr>RDD: Differential Dx</vt:lpstr>
      <vt:lpstr>RDD</vt:lpstr>
      <vt:lpstr>RDD</vt:lpstr>
      <vt:lpstr>PowerPoint Presentation</vt:lpstr>
      <vt:lpstr>Juvenile Xanthogranuloma</vt:lpstr>
      <vt:lpstr>JXG</vt:lpstr>
      <vt:lpstr>Hemophagocytic Lymphohistiocytosis (HLH)</vt:lpstr>
      <vt:lpstr>Hemophagocytic Lymphohistiocytosis (HLH)  </vt:lpstr>
      <vt:lpstr>PowerPoint Presentation</vt:lpstr>
      <vt:lpstr>PowerPoint Presentation</vt:lpstr>
      <vt:lpstr>HLH as Loss of Inflammatory Homeostasis</vt:lpstr>
      <vt:lpstr>HLH-Associated Gene Function</vt:lpstr>
      <vt:lpstr>HLH-Cytotoxicity Genes-But Many Others Known</vt:lpstr>
      <vt:lpstr>HLH  - Epidemiology</vt:lpstr>
      <vt:lpstr>HLH</vt:lpstr>
      <vt:lpstr>HLH-2004 Diagnostic Criteria Concepts</vt:lpstr>
      <vt:lpstr>PowerPoint Presentation</vt:lpstr>
      <vt:lpstr>Important Clinical Issues Not Covered by the 8 Criteria</vt:lpstr>
      <vt:lpstr>“Familial” versus “Secondary”</vt:lpstr>
      <vt:lpstr>EBV and HLH</vt:lpstr>
      <vt:lpstr>“Secondary” HLH</vt:lpstr>
      <vt:lpstr>Macrophage Activation Syndrome (MAS)</vt:lpstr>
      <vt:lpstr>HLH: Lab Evaluations</vt:lpstr>
      <vt:lpstr>HLH: Lab Evaluations</vt:lpstr>
      <vt:lpstr>HLH: Lab Evaluations</vt:lpstr>
      <vt:lpstr>When NOT to Diagnose HLH</vt:lpstr>
      <vt:lpstr>HLH</vt:lpstr>
      <vt:lpstr>HLH: Treatment Philosophies</vt:lpstr>
      <vt:lpstr>HLH: “Standard of care”</vt:lpstr>
      <vt:lpstr>Late Effects of HLH and Therapy</vt:lpstr>
      <vt:lpstr>QUESTIONS?  GOOD LUCK!!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Sonya Jones</dc:creator>
  <cp:lastModifiedBy>Ryan Wilkinson</cp:lastModifiedBy>
  <cp:revision>36</cp:revision>
  <dcterms:created xsi:type="dcterms:W3CDTF">2020-10-02T16:01:30Z</dcterms:created>
  <dcterms:modified xsi:type="dcterms:W3CDTF">2020-12-16T12:55:46Z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100</vt:r8>
  </property>
  <property fmtid="{D5CDD505-2E9C-101B-9397-08002B2CF9AE}" pid="3" name="ContentTypeId">
    <vt:lpwstr>0x010100579A214DB234C54691908C6F3DF6D4DB</vt:lpwstr>
  </property>
</Properties>
</file>